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9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2" autoAdjust="0"/>
    <p:restoredTop sz="86441" autoAdjust="0"/>
  </p:normalViewPr>
  <p:slideViewPr>
    <p:cSldViewPr snapToGrid="0">
      <p:cViewPr varScale="1">
        <p:scale>
          <a:sx n="76" d="100"/>
          <a:sy n="76" d="100"/>
        </p:scale>
        <p:origin x="-523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0" y="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42A1-BCA1-406E-903A-C667B802D3AF}" type="datetimeFigureOut">
              <a:rPr lang="pl-PL"/>
              <a:pPr/>
              <a:t>2016-04-30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2EFEB-CE70-4BAE-9191-36008CDF6A9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26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0215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22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EFEB-CE70-4BAE-9191-36008CDF6A9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38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2333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3756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69479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9839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087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1806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232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4849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27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342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0238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804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2256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6105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094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3858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8544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 advTm="4827">
        <p:fade/>
      </p:transition>
    </mc:Choice>
    <mc:Fallback>
      <p:transition spd="med" advClick="0" advTm="4827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ma"/><Relationship Id="rId5" Type="http://schemas.openxmlformats.org/officeDocument/2006/relationships/image" Target="../media/image6.png"/><Relationship Id="rId4" Type="http://schemas.microsoft.com/office/2007/relationships/media" Target="../media/media1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7142" y="1419616"/>
            <a:ext cx="8825658" cy="3329581"/>
          </a:xfrm>
        </p:spPr>
        <p:txBody>
          <a:bodyPr/>
          <a:lstStyle/>
          <a:p>
            <a:pPr algn="ctr"/>
            <a:r>
              <a:rPr lang="pl-PL" sz="6000" dirty="0">
                <a:latin typeface="Century Gothic" charset="0"/>
              </a:rPr>
              <a:t>Konkurs multimedialny „Nasze Nadle</a:t>
            </a:r>
            <a:r>
              <a:rPr lang="pl-PL" sz="6000" dirty="0">
                <a:latin typeface="Cambria" charset="0"/>
              </a:rPr>
              <a:t>ś</a:t>
            </a:r>
            <a:r>
              <a:rPr lang="pl-PL" sz="6000" dirty="0">
                <a:latin typeface="Century Gothic" charset="0"/>
              </a:rPr>
              <a:t>nictwo”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5242" y="4777380"/>
            <a:ext cx="8825658" cy="861420"/>
          </a:xfrm>
        </p:spPr>
        <p:txBody>
          <a:bodyPr>
            <a:normAutofit fontScale="40000" lnSpcReduction="20000"/>
          </a:bodyPr>
          <a:lstStyle/>
          <a:p>
            <a:endParaRPr lang="pl-PL" b="1" dirty="0">
              <a:latin typeface="Century Gothic" charset="0"/>
            </a:endParaRPr>
          </a:p>
          <a:p>
            <a:r>
              <a:rPr lang="pl-PL" sz="6000" b="1" dirty="0">
                <a:latin typeface="Cambria" charset="0"/>
              </a:rPr>
              <a:t>Nadleśnictwo Głogów</a:t>
            </a:r>
            <a:r>
              <a:rPr lang="pl-PL" sz="4800" b="1" dirty="0">
                <a:latin typeface="Cambria" charset="0"/>
              </a:rPr>
              <a:t> </a:t>
            </a:r>
            <a:r>
              <a:rPr lang="pl-PL" sz="4000" b="1" dirty="0">
                <a:latin typeface="Cambria" charset="0"/>
              </a:rPr>
              <a:t>   </a:t>
            </a:r>
            <a:r>
              <a:rPr lang="pl-PL" sz="3600" b="1" dirty="0">
                <a:latin typeface="Cambria" charset="0"/>
              </a:rPr>
              <a:t> </a:t>
            </a:r>
            <a:r>
              <a:rPr lang="pl-PL" sz="2800" b="1" dirty="0">
                <a:latin typeface="Cambria" charset="0"/>
              </a:rPr>
              <a:t>                                                                </a:t>
            </a:r>
            <a:r>
              <a:rPr lang="pl-PL" sz="3600" b="1" dirty="0">
                <a:latin typeface="Cambria" charset="0"/>
              </a:rPr>
              <a:t>Głogów, 28 kwietnia 2016r.</a:t>
            </a:r>
          </a:p>
        </p:txBody>
      </p:sp>
      <p:pic>
        <p:nvPicPr>
          <p:cNvPr id="6" name="glosy ptakow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338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735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artczak\Desktop\Konkurs-las-dziewczyny\DCIM\100OLYMP\P1010223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60" y="562707"/>
            <a:ext cx="3734175" cy="240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773723" y="3125038"/>
            <a:ext cx="440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Parking leśny Gola</a:t>
            </a:r>
            <a:endParaRPr lang="pl-PL" dirty="0"/>
          </a:p>
        </p:txBody>
      </p:sp>
      <p:pic>
        <p:nvPicPr>
          <p:cNvPr id="4" name="Obraz 3" descr="C:\Users\Bartczak\Desktop\Konkurs-las-dziewczyny\DCIM\100OLYMP\P1010218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0" y="3945860"/>
            <a:ext cx="3233420" cy="228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1356526" y="6240025"/>
            <a:ext cx="1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Ścieżka </a:t>
            </a:r>
            <a:r>
              <a:rPr lang="pl-PL" b="1" dirty="0" smtClean="0"/>
              <a:t>zdrowia </a:t>
            </a:r>
            <a:endParaRPr lang="pl-PL" b="1" dirty="0"/>
          </a:p>
        </p:txBody>
      </p:sp>
      <p:pic>
        <p:nvPicPr>
          <p:cNvPr id="6" name="Obraz 5" descr="C:\Users\Bartczak\Desktop\Konkurs-las-dziewczyny\DCIM\100OLYMP\P1010208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309" y="3830501"/>
            <a:ext cx="3236171" cy="2299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C:\Users\Bartczak\Desktop\Konkurs-las-dziewczyny\DCIM\100OLYMP\P1010166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174" y="643094"/>
            <a:ext cx="3221971" cy="229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421" y="3935982"/>
            <a:ext cx="3039804" cy="228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Prostokąt 9"/>
          <p:cNvSpPr/>
          <p:nvPr/>
        </p:nvSpPr>
        <p:spPr>
          <a:xfrm flipH="1">
            <a:off x="5446205" y="3135086"/>
            <a:ext cx="46825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 można odpocząć i się </a:t>
            </a:r>
            <a:r>
              <a:rPr lang="pl-PL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posilić</a:t>
            </a:r>
            <a:endParaRPr lang="pl-PL" sz="1600" b="1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064369" y="6219930"/>
            <a:ext cx="2321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Jak super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8932986" y="6189786"/>
            <a:ext cx="219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Agata, szybciej, my też chcemy</a:t>
            </a:r>
            <a:endParaRPr lang="pl-PL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artczak\Desktop\Konkurs-las-dziewczyny\DCIM\100OLYMP\P1010222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80" y="1824979"/>
            <a:ext cx="3582789" cy="266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551329" y="402975"/>
            <a:ext cx="946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Mamy nadzieję, że udało nam się zaciekawić Państwa.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Zapraszamy </a:t>
            </a:r>
            <a:r>
              <a:rPr lang="pl-PL" sz="2000" b="1" dirty="0"/>
              <a:t>do Nadleśnictwa Głogów.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59751" y="3213758"/>
            <a:ext cx="6185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Imiona i nazwiska autorów:</a:t>
            </a:r>
            <a:endParaRPr lang="pl-PL" dirty="0"/>
          </a:p>
          <a:p>
            <a:pPr lvl="0"/>
            <a:r>
              <a:rPr lang="pl-PL" dirty="0"/>
              <a:t>Karolina </a:t>
            </a:r>
            <a:r>
              <a:rPr lang="pl-PL" dirty="0" smtClean="0"/>
              <a:t>Janik, Sandra Talaga, Agata Wójcik</a:t>
            </a:r>
          </a:p>
          <a:p>
            <a:pPr lvl="0"/>
            <a:endParaRPr lang="pl-PL" dirty="0"/>
          </a:p>
          <a:p>
            <a:r>
              <a:rPr lang="pl-PL" b="1" dirty="0"/>
              <a:t>Nazwa szkoły:</a:t>
            </a:r>
            <a:endParaRPr lang="pl-PL" dirty="0"/>
          </a:p>
          <a:p>
            <a:r>
              <a:rPr lang="pl-PL" dirty="0"/>
              <a:t>Szkoła Podstawowa nr 10, im </a:t>
            </a:r>
            <a:r>
              <a:rPr lang="pl-PL" dirty="0" smtClean="0"/>
              <a:t>Mikołaja </a:t>
            </a:r>
            <a:r>
              <a:rPr lang="pl-PL" dirty="0"/>
              <a:t>Kopernika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Głogowie</a:t>
            </a:r>
          </a:p>
          <a:p>
            <a:endParaRPr lang="pl-PL" dirty="0"/>
          </a:p>
          <a:p>
            <a:r>
              <a:rPr lang="pl-PL" b="1" dirty="0"/>
              <a:t>Klasa do której uczęszczają członkowie zespołu: </a:t>
            </a:r>
            <a:r>
              <a:rPr lang="pl-PL" dirty="0" smtClean="0"/>
              <a:t>VI c</a:t>
            </a:r>
            <a:br>
              <a:rPr lang="pl-PL" dirty="0" smtClean="0"/>
            </a:br>
            <a:endParaRPr lang="pl-PL" dirty="0"/>
          </a:p>
          <a:p>
            <a:r>
              <a:rPr lang="pl-PL" b="1" dirty="0"/>
              <a:t>Kategoria:</a:t>
            </a:r>
            <a:endParaRPr lang="pl-PL" dirty="0"/>
          </a:p>
          <a:p>
            <a:r>
              <a:rPr lang="pl-PL" dirty="0"/>
              <a:t>- szkoły </a:t>
            </a:r>
            <a:r>
              <a:rPr lang="pl-PL" dirty="0" smtClean="0"/>
              <a:t>podstawowe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32263" y="4441371"/>
            <a:ext cx="382748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przyjemnie, szkoda, że już wracamy do Głogowa</a:t>
            </a:r>
            <a:endParaRPr lang="pl-PL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54" y="756918"/>
            <a:ext cx="2776938" cy="2084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7662930" y="2841090"/>
            <a:ext cx="3554569" cy="53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Młode szyszki modrzewia europejskiego</a:t>
            </a:r>
            <a:endParaRPr lang="pl-PL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1837" y="1577592"/>
            <a:ext cx="463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Jedna z tras wokół parkingu Gola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1381569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8000">
        <p:fade/>
      </p:transition>
    </mc:Choice>
    <mc:Fallback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23" y="1326506"/>
            <a:ext cx="2743200" cy="184638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480589" y="661792"/>
            <a:ext cx="5880655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2400" dirty="0"/>
              <a:t>Położenie Nadleśnictwa Głogów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861463" y="1326506"/>
            <a:ext cx="6481232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pl-PL" dirty="0"/>
              <a:t>Nadleśnictwo Głogów jest jednym z trzydziestu trzech nadleśnictw wchodzących w skład Regionalnej Dyrekcji Lasów Państwowych we Wrocławiu. Nadleśnictwo znajduje się na terenie dwóch województw: lubuskiego oraz dolnośląskiego. Obejmuje swym zasięgiem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5 </a:t>
            </a:r>
            <a:r>
              <a:rPr lang="pl-PL" dirty="0"/>
              <a:t>powiatów i 14 gmin. Powierzchnia nadleśnictwa to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16 </a:t>
            </a:r>
            <a:r>
              <a:rPr lang="pl-PL" dirty="0"/>
              <a:t>294 ha lasów położonych po dwóch stronach rzeki Odry. </a:t>
            </a:r>
            <a:endParaRPr lang="pl-PL" dirty="0">
              <a:latin typeface="Century Gothic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17895" y="3803214"/>
            <a:ext cx="9572625" cy="258532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b="1" dirty="0"/>
              <a:t>Siedziba Nadleśnictwa </a:t>
            </a:r>
            <a:r>
              <a:rPr lang="pl-PL" b="1" dirty="0" smtClean="0"/>
              <a:t>Głogów</a:t>
            </a:r>
          </a:p>
          <a:p>
            <a:endParaRPr lang="pl-PL" dirty="0"/>
          </a:p>
          <a:p>
            <a:pPr algn="ctr"/>
            <a:r>
              <a:rPr lang="pl-PL" dirty="0"/>
              <a:t>Siedziba Nadleśnictwa mieści się w Głogowie przy ul. Sikorskiego 54</a:t>
            </a:r>
            <a:r>
              <a:rPr lang="pl-PL" dirty="0" smtClean="0"/>
              <a:t>.</a:t>
            </a:r>
          </a:p>
          <a:p>
            <a:pPr algn="ctr"/>
            <a:endParaRPr lang="pl-PL" dirty="0"/>
          </a:p>
          <a:p>
            <a:pPr algn="ctr"/>
            <a:r>
              <a:rPr lang="pl-PL" b="1" dirty="0"/>
              <a:t>Praca </a:t>
            </a:r>
            <a:r>
              <a:rPr lang="pl-PL" b="1" dirty="0" smtClean="0"/>
              <a:t>nadleśnictwa</a:t>
            </a:r>
          </a:p>
          <a:p>
            <a:endParaRPr lang="pl-PL" dirty="0"/>
          </a:p>
          <a:p>
            <a:pPr algn="just"/>
            <a:r>
              <a:rPr lang="pl-PL" dirty="0"/>
              <a:t>Do zadań nadleśnictwa należy m.in. gospodarka zasobami leśnymi, hodowla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ochrona lasu, użytkowanie i urządzanie lasu. Pracownicy Nadleśnictwa Głogów dużo uwagi poświęcają również ochronie przyrody, edukacji i rekreacji. </a:t>
            </a:r>
          </a:p>
        </p:txBody>
      </p:sp>
    </p:spTree>
    <p:extLst>
      <p:ext uri="{BB962C8B-B14F-4D97-AF65-F5344CB8AC3E}">
        <p14:creationId xmlns="" xmlns:p14="http://schemas.microsoft.com/office/powerpoint/2010/main" val="1739536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00" y="736600"/>
            <a:ext cx="951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Na terenie naszego nadleśnictwa znajduje się wiele rezerwatów i pomników przyrody. Są ścieżki przyrodniczo-edukacyjne, które utworzono przede wszystkim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myślą o dzieciach </a:t>
            </a:r>
            <a:r>
              <a:rPr lang="pl-PL" dirty="0" smtClean="0"/>
              <a:t>i </a:t>
            </a:r>
            <a:r>
              <a:rPr lang="pl-PL" dirty="0"/>
              <a:t>młodzieży. Zakładane są również parkingi leśne, których celem jest zapewnienie społeczeństwu możliwości wypoczynku, rekreacji, uprawiania turystyki oraz krajoznawstwa w polskich lasach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542975" y="3397607"/>
            <a:ext cx="509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Przedstawiamy się.</a:t>
            </a:r>
          </a:p>
        </p:txBody>
      </p:sp>
      <p:pic>
        <p:nvPicPr>
          <p:cNvPr id="4" name="Obraz 3" descr="C:\Users\Bartczak\Desktop\Konkurs-las-dziewczyny\DCIM\100OLYMP\P1010117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31" y="2691637"/>
            <a:ext cx="3973052" cy="308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857289" y="4292190"/>
            <a:ext cx="594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lewej – Karolina Janik, w środku – Sandra Talaga,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 </a:t>
            </a:r>
            <a:r>
              <a:rPr lang="pl-PL" dirty="0"/>
              <a:t>prawej – Agata Wójcik.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57289" y="5215520"/>
            <a:ext cx="677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Jesteśmy uczennicami klasy </a:t>
            </a:r>
            <a:r>
              <a:rPr lang="pl-PL" dirty="0" smtClean="0"/>
              <a:t>VI c Szkoły </a:t>
            </a:r>
            <a:r>
              <a:rPr lang="pl-PL" dirty="0"/>
              <a:t>Podstawowej nr 10, im. Mikołaja </a:t>
            </a:r>
            <a:r>
              <a:rPr lang="pl-PL" dirty="0" smtClean="0"/>
              <a:t>Kopernika w </a:t>
            </a:r>
            <a:r>
              <a:rPr lang="pl-PL" dirty="0"/>
              <a:t>Głogowie.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832501" y="3717891"/>
            <a:ext cx="1698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Śliwa tarnina</a:t>
            </a:r>
            <a:endParaRPr lang="pl-PL" sz="1400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21" y="1970985"/>
            <a:ext cx="2430473" cy="1821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281354" y="5878286"/>
            <a:ext cx="531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Droga upamiętniająca właściciela głogowskiego </a:t>
            </a:r>
            <a:br>
              <a:rPr lang="pl-PL" sz="1400" dirty="0" smtClean="0"/>
            </a:br>
            <a:r>
              <a:rPr lang="pl-PL" sz="1400" dirty="0" smtClean="0"/>
              <a:t>browaru i radnego miejskiego z przełomu IX i XX w.</a:t>
            </a:r>
            <a:endParaRPr lang="pl-PL" sz="1400" dirty="0"/>
          </a:p>
        </p:txBody>
      </p:sp>
    </p:spTree>
    <p:extLst>
      <p:ext uri="{BB962C8B-B14F-4D97-AF65-F5344CB8AC3E}">
        <p14:creationId xmlns="" xmlns:p14="http://schemas.microsoft.com/office/powerpoint/2010/main" val="2337589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56408" y="632598"/>
            <a:ext cx="9617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Na terenie Nadleśnictwa Głogów jest wiele ciekawych i pięknych miejsc. </a:t>
            </a:r>
            <a:br>
              <a:rPr lang="pl-PL" dirty="0"/>
            </a:br>
            <a:r>
              <a:rPr lang="pl-PL" dirty="0"/>
              <a:t>My postanowiłyśmy zabrać Państwa na krótką wycieczkę do  niewielkiej, </a:t>
            </a:r>
            <a:r>
              <a:rPr lang="pl-PL" dirty="0" smtClean="0"/>
              <a:t>ale </a:t>
            </a:r>
            <a:r>
              <a:rPr lang="pl-PL" dirty="0"/>
              <a:t>niezwykle uroczej  miejscowości w okolicach Głogowa, która nazywa się Jakubów, </a:t>
            </a:r>
            <a:r>
              <a:rPr lang="pl-PL" dirty="0" smtClean="0"/>
              <a:t>rezerwatu </a:t>
            </a:r>
            <a:r>
              <a:rPr lang="pl-PL" dirty="0"/>
              <a:t>przyrody „Buczyna Jakubowska” oraz na ścieżkę edukacyjną „Leśna Dolina”. </a:t>
            </a:r>
            <a:r>
              <a:rPr lang="pl-PL" dirty="0" smtClean="0"/>
              <a:t>Często </a:t>
            </a:r>
            <a:r>
              <a:rPr lang="pl-PL" dirty="0"/>
              <a:t>spędzamy tam czas z rodziną oraz bierzemy udział w szkolnych zajęciach edukacyjnych.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56408" y="2627868"/>
            <a:ext cx="440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Jakubów</a:t>
            </a:r>
            <a:endParaRPr lang="pl-PL" sz="2400" dirty="0"/>
          </a:p>
        </p:txBody>
      </p:sp>
      <p:pic>
        <p:nvPicPr>
          <p:cNvPr id="4" name="Obraz 3" descr="C:\Users\Bartczak\Desktop\Konkurs-las-dziewczyny\DCIM\100OLYMP\P1010002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39" y="3355676"/>
            <a:ext cx="3710016" cy="2649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445" y="2627868"/>
            <a:ext cx="3647472" cy="2739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5465354" y="5912935"/>
            <a:ext cx="6096000" cy="6942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Dąb Karol” posadzony w pierwszą rocznicę śmierci Jana Pawła II przez </a:t>
            </a:r>
            <a:r>
              <a:rPr lang="pl-PL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Leśników</a:t>
            </a:r>
            <a:endParaRPr lang="pl-PL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806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2108" y="631265"/>
            <a:ext cx="96178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SANKTUARIUM </a:t>
            </a:r>
            <a:r>
              <a:rPr lang="pl-PL" sz="2000" b="1" dirty="0" smtClean="0"/>
              <a:t> ŚW</a:t>
            </a:r>
            <a:r>
              <a:rPr lang="pl-PL" sz="2000" b="1" dirty="0"/>
              <a:t>. JAKUBA APOSTOŁA</a:t>
            </a:r>
          </a:p>
          <a:p>
            <a:endParaRPr lang="pl-PL" dirty="0"/>
          </a:p>
        </p:txBody>
      </p:sp>
      <p:pic>
        <p:nvPicPr>
          <p:cNvPr id="3" name="Obraz 2" descr="C:\Users\Bartczak\Desktop\Konkurs-las-ja\100OLYMP\P4210129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75" y="1402501"/>
            <a:ext cx="3005390" cy="23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121239" y="1449969"/>
            <a:ext cx="7366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Ośrodek kościelny w Jakubowie zalicza się do najstarszych na Dolnym Śląsku. Miejscowa tradycja utrzymuje, że jego geneza sięga X wieku. 20 czerwca </a:t>
            </a:r>
            <a:r>
              <a:rPr lang="pl-PL" dirty="0" smtClean="0"/>
              <a:t>2007r</a:t>
            </a:r>
            <a:r>
              <a:rPr lang="pl-PL" dirty="0"/>
              <a:t>. </a:t>
            </a:r>
            <a:r>
              <a:rPr lang="pl-PL" dirty="0" smtClean="0"/>
              <a:t>J.E</a:t>
            </a:r>
            <a:r>
              <a:rPr lang="pl-PL" dirty="0"/>
              <a:t>. Ks. Bp dr Adam Dyczkowski, podniósł świątynię w Jakubowie do godności pierwszego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Polsce Sanktuarium </a:t>
            </a:r>
            <a:r>
              <a:rPr lang="pl-PL" dirty="0" smtClean="0"/>
              <a:t>Pielgrzymkowego </a:t>
            </a:r>
            <a:r>
              <a:rPr lang="pl-PL" dirty="0"/>
              <a:t>św. Jakuba Starszego Apostoła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Obraz 5" descr="C:\Users\Bartczak\Desktop\Konkurs-las-ja\100OLYMP\P4210169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45358" y="3744310"/>
            <a:ext cx="2914151" cy="215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894604" y="4172732"/>
            <a:ext cx="682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Ź</a:t>
            </a:r>
            <a:r>
              <a:rPr lang="pl-PL" dirty="0" smtClean="0"/>
              <a:t>ródło </a:t>
            </a:r>
            <a:r>
              <a:rPr lang="pl-PL" dirty="0"/>
              <a:t>św. Jakuba znajduje się w rezerwacie przyrody poniżej kościelnego wzgórza. Słynne od XII w., kiedy to do Jakubowa przybywali pątnicy z Czech, Francji, Moraw </a:t>
            </a:r>
            <a:br>
              <a:rPr lang="pl-PL" dirty="0"/>
            </a:br>
            <a:r>
              <a:rPr lang="pl-PL" dirty="0" smtClean="0"/>
              <a:t>i Śląska</a:t>
            </a:r>
            <a:r>
              <a:rPr lang="pl-PL" dirty="0"/>
              <a:t>. Do dziś przyciąga rzesze pielgrzymów. Według przekazów woda ze źródła posiada moc uzdrawiania chorób oczu i </a:t>
            </a:r>
            <a:r>
              <a:rPr lang="pl-PL" dirty="0" smtClean="0"/>
              <a:t>bezpłodności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96797922"/>
      </p:ext>
    </p:extLst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70963" y="591670"/>
            <a:ext cx="9448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REZERWAT PRZYRODY „BUCZYNA JAKUBOWSKA”</a:t>
            </a:r>
          </a:p>
          <a:p>
            <a:endParaRPr lang="pl-PL" dirty="0"/>
          </a:p>
        </p:txBody>
      </p:sp>
      <p:pic>
        <p:nvPicPr>
          <p:cNvPr id="7" name="Obraz 6" descr="http://www.glogow.wroclaw.lasy.gov.pl/image/journal/article?img_id=23661605&amp;t=1392378801067&amp;width=716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937" y="1397567"/>
            <a:ext cx="3563882" cy="248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/>
          <p:cNvSpPr txBox="1"/>
          <p:nvPr/>
        </p:nvSpPr>
        <p:spPr>
          <a:xfrm>
            <a:off x="770963" y="4810717"/>
            <a:ext cx="98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Utworzenie rezerwatu „Buczyna Jakub</a:t>
            </a:r>
            <a:r>
              <a:rPr lang="pl-PL" b="1" dirty="0"/>
              <a:t>o</a:t>
            </a:r>
            <a:r>
              <a:rPr lang="pl-PL" dirty="0"/>
              <a:t>wska” miało na celu zachowanie ze względów naukowych, dydaktycznych i krajobrazowych fragmentów lasów naturalnych takich jak buczyna niżowa </a:t>
            </a:r>
            <a:r>
              <a:rPr lang="pl-PL" dirty="0" smtClean="0"/>
              <a:t>(Melico-Fagetum</a:t>
            </a:r>
            <a:r>
              <a:rPr lang="pl-PL" dirty="0"/>
              <a:t>) i grąd subkontynentalny (</a:t>
            </a:r>
            <a:r>
              <a:rPr lang="pl-PL" dirty="0" smtClean="0"/>
              <a:t>Tilio-Carpinetum</a:t>
            </a:r>
            <a:r>
              <a:rPr lang="pl-PL" dirty="0"/>
              <a:t>).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67" y="1694435"/>
            <a:ext cx="3438526" cy="2581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321" y="1684387"/>
            <a:ext cx="3363931" cy="251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Prostokąt 9"/>
          <p:cNvSpPr/>
          <p:nvPr/>
        </p:nvSpPr>
        <p:spPr>
          <a:xfrm>
            <a:off x="8738118" y="4164444"/>
            <a:ext cx="2489784" cy="364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Ziarnopłon wiosenny</a:t>
            </a:r>
            <a:endParaRPr lang="pl-PL" sz="16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33726" y="4019425"/>
            <a:ext cx="1494319" cy="364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bukowy</a:t>
            </a:r>
            <a:endParaRPr lang="pl-PL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72003" y="4251220"/>
            <a:ext cx="2531462" cy="364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Regulamin rezerwatu</a:t>
            </a:r>
            <a:endParaRPr lang="pl-PL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49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20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545464" y="707054"/>
            <a:ext cx="963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Ścieżka edukacyjna „Leśna Dolina”</a:t>
            </a:r>
            <a:endParaRPr lang="pl-PL" sz="20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15" y="1240971"/>
            <a:ext cx="4350050" cy="261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5177117" y="1260481"/>
            <a:ext cx="5002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Ścieżka edukacyjna „Leśna Dolina</a:t>
            </a:r>
            <a:r>
              <a:rPr lang="pl-PL" dirty="0" smtClean="0"/>
              <a:t>”, </a:t>
            </a:r>
            <a:r>
              <a:rPr lang="pl-PL" dirty="0"/>
              <a:t>to w sumie 29,7 km tras oraz liczne punkty postojowe </a:t>
            </a:r>
            <a:r>
              <a:rPr lang="pl-PL" dirty="0" smtClean="0"/>
              <a:t>i </a:t>
            </a:r>
            <a:r>
              <a:rPr lang="pl-PL" dirty="0"/>
              <a:t>edukacyjne. Osią całego planu ścieżek są 4 główne miejsca postojowe: </a:t>
            </a:r>
            <a:r>
              <a:rPr lang="pl-PL" b="1" dirty="0"/>
              <a:t>Oberża Leśna Dolina, </a:t>
            </a:r>
            <a:r>
              <a:rPr lang="pl-PL" b="1" dirty="0" smtClean="0"/>
              <a:t>Stawy-Głogówko</a:t>
            </a:r>
            <a:r>
              <a:rPr lang="pl-PL" b="1" dirty="0"/>
              <a:t>, miejsce postojowe – Kulów </a:t>
            </a:r>
            <a:r>
              <a:rPr lang="pl-PL" dirty="0"/>
              <a:t>oraz</a:t>
            </a:r>
            <a:r>
              <a:rPr lang="pl-PL" b="1" dirty="0"/>
              <a:t> </a:t>
            </a:r>
            <a:r>
              <a:rPr lang="pl-PL" b="1" dirty="0" smtClean="0"/>
              <a:t>Parking leśny - </a:t>
            </a:r>
            <a:r>
              <a:rPr lang="pl-PL" b="1" dirty="0"/>
              <a:t>Gola. </a:t>
            </a:r>
            <a:r>
              <a:rPr lang="pl-PL" dirty="0"/>
              <a:t>W obrębie ścieżki utworzono trasy rowerowe, trasę biegową „Wolność”,  trasy spacerowe oraz ścieżkę zdrowia.</a:t>
            </a:r>
          </a:p>
        </p:txBody>
      </p:sp>
      <p:pic>
        <p:nvPicPr>
          <p:cNvPr id="12" name="Obraz 11" descr="C:\Users\Bartczak\Desktop\Konkurs-las-dziewczyny\DCIM\100OLYMP\P1010156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377" y="4073070"/>
            <a:ext cx="3294530" cy="235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5212080" y="6488668"/>
            <a:ext cx="633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Oberża Leśna </a:t>
            </a:r>
            <a:r>
              <a:rPr lang="pl-PL" b="1" dirty="0" smtClean="0"/>
              <a:t>Dolina – można tu zjeść domowy obiad</a:t>
            </a:r>
            <a:endParaRPr lang="pl-PL" dirty="0"/>
          </a:p>
        </p:txBody>
      </p:sp>
      <p:pic>
        <p:nvPicPr>
          <p:cNvPr id="7" name="Obraz 6" descr="C:\Users\Bartczak\Desktop\Konkurs-las-dziewczyny\DCIM\100OLYMP\P1010114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086" y="4280671"/>
            <a:ext cx="3414668" cy="213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/>
          <p:cNvSpPr txBox="1"/>
          <p:nvPr/>
        </p:nvSpPr>
        <p:spPr>
          <a:xfrm>
            <a:off x="2272937" y="648866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 rozdrożu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1871783625"/>
      </p:ext>
    </p:extLst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artczak\Desktop\Konkurs-las-dziewczyny\DCIM\100OLYMP\P1010128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27" y="398440"/>
            <a:ext cx="3808326" cy="275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C:\Users\Bartczak\Desktop\Konkurs-las-dziewczyny\DCIM\100OLYMP\P1010142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519" y="3285812"/>
            <a:ext cx="3677696" cy="29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C:\Users\Bartczak\Desktop\Konkurs-las-ja\100OLYMP\P4210122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184" y="1467057"/>
            <a:ext cx="4098725" cy="357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901337" y="3131923"/>
            <a:ext cx="2664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Tablica – „Ptaki leśne”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988675" y="6159639"/>
            <a:ext cx="3427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„Grzyby jadalne i trujące”</a:t>
            </a:r>
            <a:endParaRPr lang="pl-PL" b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02390" y="5097872"/>
            <a:ext cx="3635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Przyroda wzdłuż ścieżki edukacyjnej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„Leśna Dolina”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" name="Obraz 24" descr="D:\Jola\Konkurs-las-dziewczyny\DCIM\100OLYMP\P1010106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21" y="4240404"/>
            <a:ext cx="2542233" cy="1748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Obraz 31" descr="D:\Jola\Konkurs-las-ja\100OLYMP\P4210190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677" y="713432"/>
            <a:ext cx="2703007" cy="1939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5345723" y="2582426"/>
            <a:ext cx="1919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Zawilec gajowy</a:t>
            </a:r>
            <a:endParaRPr lang="pl-PL" sz="1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73722" y="5968721"/>
            <a:ext cx="205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Ziarnopłon wiosenny</a:t>
            </a:r>
            <a:endParaRPr lang="pl-PL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Bartczak\Desktop\Konkurs-las-dziewczyny\DCIM\100OLYMP\P1010239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289" y="2299038"/>
            <a:ext cx="4029389" cy="3265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az 5" descr="C:\Users\Bartczak\Desktop\Konkurs-las-dziewczyny\DCIM\100OLYMP\P101024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99" y="893744"/>
            <a:ext cx="3508435" cy="2371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az 6" descr="C:\Users\Bartczak\Desktop\Konkurs-las-dziewczyny\DCIM\100OLYMP\P1010240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17" y="3931895"/>
            <a:ext cx="3557117" cy="2308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4551903" y="5768459"/>
            <a:ext cx="4059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/>
              <a:t>Jeden ze stawów w Głogówku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01934" y="3377350"/>
            <a:ext cx="3996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/>
              <a:t>Tablica „Staw i jego mieszkańcy”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31594" y="6275023"/>
            <a:ext cx="389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/>
              <a:t>„Leśne cymbały” - Głogówko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602145" y="432079"/>
            <a:ext cx="340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Stawy Głogówko</a:t>
            </a:r>
            <a:endParaRPr lang="pl-PL" sz="2400" b="1" dirty="0"/>
          </a:p>
        </p:txBody>
      </p:sp>
      <p:pic>
        <p:nvPicPr>
          <p:cNvPr id="12" name="Obraz 11" descr="D:\Jola\Konkurs-las-dziewczyny\DCIM\100OLYMP\P1010086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726" y="4220480"/>
            <a:ext cx="2739390" cy="2054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Obraz 12" descr="D:\Jola\Konkurs-las-dziewczyny\DCIM\100OLYMP\P1010153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864" y="1527476"/>
            <a:ext cx="2712720" cy="2034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9586128" y="3627456"/>
            <a:ext cx="239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Stokrotka pospolita</a:t>
            </a:r>
            <a:endParaRPr lang="pl-PL" sz="1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9726804" y="6360607"/>
            <a:ext cx="279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Mniszek pospolity</a:t>
            </a:r>
            <a:endParaRPr lang="pl-PL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</TotalTime>
  <Words>494</Words>
  <Application>Microsoft Office PowerPoint</Application>
  <PresentationFormat>Niestandardowy</PresentationFormat>
  <Paragraphs>70</Paragraphs>
  <Slides>11</Slides>
  <Notes>7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Ion</vt:lpstr>
      <vt:lpstr>Konkurs multimedialny „Nasze Nadleśnictwo”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W</dc:creator>
  <cp:lastModifiedBy>Jola</cp:lastModifiedBy>
  <cp:revision>86</cp:revision>
  <dcterms:created xsi:type="dcterms:W3CDTF">2013-08-01T09:45:12Z</dcterms:created>
  <dcterms:modified xsi:type="dcterms:W3CDTF">2016-04-30T08:32:55Z</dcterms:modified>
</cp:coreProperties>
</file>