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E6916-7C48-440D-B9A8-E41176EF414D}" type="datetimeFigureOut">
              <a:rPr lang="pl-PL" smtClean="0"/>
              <a:t>2016-04-27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E6500-E841-4228-BCE6-0D924FF49D9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ytel.torun.lasy.gov.pl/image/image_gallery?uuid=ab6acfa5-7efe-4559-916f-f118ab5601c6&amp;groupId=427077&amp;t=139262997373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ytel.torun.lasy.gov.pl/image/image_gallery?uuid=4538467d-c56f-493d-aa53-d2db01d8d246&amp;groupId=427077&amp;t=13926300861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57158" y="2967335"/>
            <a:ext cx="85460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NADLEŚNICTWO   RYTEL 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rytel.torun.lasy.gov.pl/image/image_gallery?uuid=a36afa71-6925-4251-b463-318c342fd64d&amp;groupId=427077&amp;t=1393240443963&amp;width=5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0" y="2967335"/>
            <a:ext cx="96469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  <a:reflection blurRad="6350" stA="55000" endA="50" endPos="85000" dist="60007" dir="5400000" sy="-100000" algn="bl" rotWithShape="0"/>
                </a:effectLst>
              </a:rPr>
              <a:t>Dziękujemy za uwagę 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  <a:reflection blurRad="6350" stA="55000" endA="50" endPos="85000" dist="60007" dir="5400000" sy="-100000" algn="bl" rotWithShape="0"/>
                </a:effectLst>
                <a:sym typeface="Wingdings" pitchFamily="2" charset="2"/>
              </a:rPr>
              <a:t></a:t>
            </a:r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57290" y="4071942"/>
            <a:ext cx="568891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Pracę wykonały:</a:t>
            </a:r>
          </a:p>
          <a:p>
            <a:pPr algn="ctr"/>
            <a:r>
              <a:rPr lang="pl-PL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J.Kuklewska</a:t>
            </a:r>
            <a:endParaRPr lang="pl-PL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pl-PL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W.Żywicka</a:t>
            </a:r>
            <a:r>
              <a:rPr lang="pl-PL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pl-PL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</a:t>
            </a:r>
          </a:p>
          <a:p>
            <a:pPr algn="ctr"/>
            <a:r>
              <a:rPr lang="pl-PL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E.Kiedrowska</a:t>
            </a:r>
            <a:endParaRPr lang="pl-PL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race w wyłuszczarni nasion - początek XX w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" y="0"/>
            <a:ext cx="8501089" cy="441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900" i="0" u="none" strike="noStrike" cap="none" normalizeH="0" baseline="0" dirty="0" smtClean="0">
                <a:ln>
                  <a:noFill/>
                </a:ln>
                <a:solidFill>
                  <a:srgbClr val="292F2D"/>
                </a:solidFill>
                <a:effectLst/>
                <a:latin typeface="Arial" pitchFamily="34" charset="0"/>
                <a:cs typeface="Arial" pitchFamily="34" charset="0"/>
              </a:rPr>
              <a:t>HISTORIA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i="0" u="none" strike="noStrike" cap="none" normalizeH="0" baseline="0" dirty="0" smtClean="0">
                <a:ln>
                  <a:noFill/>
                </a:ln>
                <a:solidFill>
                  <a:srgbClr val="656565"/>
                </a:solidFill>
                <a:effectLst/>
                <a:latin typeface="Arial" pitchFamily="34" charset="0"/>
                <a:cs typeface="Arial" pitchFamily="34" charset="0"/>
              </a:rPr>
              <a:t>17.02.2014 | MARCIN LESZCZYŃSKI</a:t>
            </a:r>
            <a:endParaRPr kumimoji="0" lang="pl-PL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pl-PL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pl-PL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i="0" u="sng" strike="noStrike" cap="none" normalizeH="0" baseline="0" dirty="0" smtClean="0">
                <a:ln>
                  <a:noFill/>
                </a:ln>
                <a:solidFill>
                  <a:srgbClr val="5B677D"/>
                </a:solidFill>
                <a:effectLst/>
                <a:latin typeface="Arial" pitchFamily="34" charset="0"/>
                <a:cs typeface="Arial" pitchFamily="34" charset="0"/>
                <a:hlinkClick r:id="rId3" tooltip="Kierownik&amp;#x20;wyłuszczarni&amp;#x20;nasion&amp;#x20;w&amp;#x20;Klosnowie&amp;#x20;z&amp;#x20;asystentem"/>
              </a:rPr>
              <a:t>  </a:t>
            </a:r>
            <a:r>
              <a:rPr kumimoji="0" lang="pl-PL" i="0" u="sng" strike="noStrike" cap="none" normalizeH="0" baseline="0" dirty="0" smtClean="0">
                <a:ln>
                  <a:noFill/>
                </a:ln>
                <a:solidFill>
                  <a:srgbClr val="5B677D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</a:t>
            </a:r>
            <a:endParaRPr kumimoji="0" lang="pl-PL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Nadleśnictwo Rytel zostało utworzone 1 lipca 1868 r. . W obecnym kształcie istnieje od 1 stycznia 1973 roku, kiedy to do  Nadleśnictwa Rytel dołączono Nadleśnictwo Klosnowo.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Open Sans"/>
                <a:cs typeface="Arial" pitchFamily="34" charset="0"/>
              </a:rPr>
              <a:t>      Do końca XVIII wieku lasy z terenu obecnego nadleśnictwa zarządzane były najpierw przez książąt pomorskich, potem przez państwo krzyżackie, następnie weszły w skład dóbr królewskich. W wyniku I rozbioru Polski ziemie te były pod zarządem pruskim, a po odzyskaniu niepodległości w 1920 roku zostały objęte jurysdykcją polską.</a:t>
            </a:r>
            <a:endParaRPr kumimoji="0" lang="pl-PL" sz="2000" b="1" i="1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20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2000" b="1" i="1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8" name="Picture 10" descr="http://www.rytel.torun.lasy.gov.pl/lasy-theme/images/lasy/ico_pri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0" y="-1530350"/>
            <a:ext cx="190500" cy="16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rytel.torun.lasy.gov.pl/image/image_gallery?uuid=57b8ae6f-376f-4a4c-9081-9841e8479d02&amp;groupId=427077&amp;width=5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285720" y="1214422"/>
            <a:ext cx="78581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>
                <a:solidFill>
                  <a:schemeClr val="bg1">
                    <a:lumMod val="95000"/>
                  </a:schemeClr>
                </a:solidFill>
              </a:rPr>
              <a:t>Charakter naszych lasów determinowany jest przez ubogie gleby pochodzenia sandrowego. Oligotroficzne siedliska zarówno leśne jak i wodne oraz wysoka lesistość to wizytówki borów.</a:t>
            </a:r>
          </a:p>
          <a:p>
            <a:r>
              <a:rPr lang="pl-PL" sz="2400" b="1" i="1" dirty="0">
                <a:solidFill>
                  <a:schemeClr val="bg1">
                    <a:lumMod val="95000"/>
                  </a:schemeClr>
                </a:solidFill>
              </a:rPr>
              <a:t>Krajobraz naszych okolic ukształtował się pod wpływem ostatniego zlodowacenia. Bory Nadleśnictwa Rytel rozciągają się na sandrowej równinie utworzonej z piasków naniesionych przez wody wypływające spod czoła lodowca, który w tej okolicy zatrzymał się na </a:t>
            </a:r>
            <a:r>
              <a:rPr lang="pl-PL" sz="2400" b="1" i="1" dirty="0" smtClean="0">
                <a:solidFill>
                  <a:schemeClr val="bg1">
                    <a:lumMod val="95000"/>
                  </a:schemeClr>
                </a:solidFill>
              </a:rPr>
              <a:t>dłużej. </a:t>
            </a:r>
            <a:r>
              <a:rPr lang="pl-PL" sz="2400" b="1" i="1" dirty="0">
                <a:solidFill>
                  <a:schemeClr val="bg1">
                    <a:lumMod val="95000"/>
                  </a:schemeClr>
                </a:solidFill>
              </a:rPr>
              <a:t>To właśnie słabe siedliska decydują o charakterystycznym krajobrazie nadleśnictwa i jego wartościach przyrodniczych. Blisko 95 % naszych lasów porastają bory sosnowe. Są one ubogie w gatunki jednak o ich wartości przyrodniczej decyduje wyjątkowość niektórych występujących tu taksonów.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2.pinger.pl/pgr225/f5f08904002124c047f545a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rytel.torun.lasy.gov.pl/image/image_gallery?uuid=41033081-7fb2-4841-b54e-35f478f01ce8&amp;groupId=427077&amp;width=5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214414" y="928670"/>
            <a:ext cx="75724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i="1" u="sng" dirty="0">
                <a:solidFill>
                  <a:srgbClr val="92D050"/>
                </a:solidFill>
              </a:rPr>
              <a:t>Gospodarka leśna w Lasach Państwowych prowadzona jest na podstawie planów urządzenia lasu, sporządzanych dla nadleśnictw na 10 lat. Wykonują je dla Lasów Państwowych specjalistyczne jednostki, m.in. Biuro Urządzania Lasu i Geodezji Leśnej (</a:t>
            </a:r>
            <a:r>
              <a:rPr lang="pl-PL" sz="3200" b="1" i="1" u="sng" dirty="0" err="1">
                <a:solidFill>
                  <a:srgbClr val="92D050"/>
                </a:solidFill>
              </a:rPr>
              <a:t>BULiGL</a:t>
            </a:r>
            <a:r>
              <a:rPr lang="pl-PL" sz="3200" b="1" i="1" u="sng" dirty="0">
                <a:solidFill>
                  <a:srgbClr val="92D050"/>
                </a:solidFill>
              </a:rPr>
              <a:t>). Plany urządzenia lasu, po konsultacjach z udziałem społeczeństwa, są zatwierdzane decyzją Ministra Środowiska.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rytel.torun.lasy.gov.pl/image/image_gallery?uuid=a49a1cfb-6efb-4f2a-86c9-ae8c9a59d678&amp;groupId=427077&amp;width=5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428596" y="1785926"/>
            <a:ext cx="92155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i="1" u="sng" dirty="0">
                <a:solidFill>
                  <a:schemeClr val="bg1">
                    <a:lumMod val="95000"/>
                  </a:schemeClr>
                </a:solidFill>
              </a:rPr>
              <a:t>Natura 2000 to forma ochrony przyrody polegająca na ograniczeniu takiej działalności człowieka, która szkodzi gatunkom będącym przedmiotami ochrony na tych obszarach.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rytel.torun.lasy.gov.pl/image/image_gallery?uuid=0338d63e-3e9f-4ea8-998c-36bb1381c4b3&amp;groupId=427077&amp;t=13932411585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500034" y="3143248"/>
            <a:ext cx="692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 TYM NADLEŚNICTKIE ZNAJDUJE SIĘ WIELE GATUNKÓW RÓŻNYCH PTAKÓW I ZWIERZĄT LEŚNYCH.</a:t>
            </a:r>
            <a:endParaRPr lang="pl-PL" sz="4000" b="1" i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rewno&amp;#x20;opałowe&amp;#x20;&amp;#x28;zdjęcie&amp;#x3a;&amp;#x20;Leszek&amp;#x20;Popowski&amp;#x29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500166" y="1428736"/>
            <a:ext cx="69294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i="1" u="sng" dirty="0"/>
              <a:t>Nadleśnictwo prowadzi sprzedaż drewna opałowego i użytkowego, sadzonek drzew i krzewów, a w sezonie przedświątecznym – także choinek.</a:t>
            </a:r>
          </a:p>
          <a:p>
            <a:r>
              <a:rPr lang="pl-PL" sz="3200" b="1" i="1" u="sng" dirty="0"/>
              <a:t>Sprzedaż drewna</a:t>
            </a:r>
          </a:p>
          <a:p>
            <a:r>
              <a:rPr lang="pl-PL" sz="3200" b="1" i="1" u="sng" dirty="0"/>
              <a:t>Cennik detaliczny sprzedaży drewna obowiązujący od 11 stycznia 2016 r. znajdą Państwo poniżej.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rytel.torun.lasy.gov.pl/image/image_gallery?uuid=6222864b-45de-42d3-992a-2e9a3f27d1e6&amp;groupId=427077&amp;width=5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071538" y="857232"/>
            <a:ext cx="62865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i="1" u="sng" dirty="0">
                <a:solidFill>
                  <a:srgbClr val="FFC000"/>
                </a:solidFill>
              </a:rPr>
              <a:t>Użytkowanie lasu to korzystanie z jego zasobów – pozyskanie drewna, zbiór płodów runa leśnego, zbiór roślin lub ich części na potrzeby przemysłu farmaceutycznego, pozyskanie choinek, eksploatacja kopalin i wiele innych. Leśnicy umożliwiają społeczeństwu korzystanie z darów lasu, ale w sposób zapewniający mu trwałość.</a:t>
            </a:r>
            <a:endParaRPr lang="pl-PL" sz="3200" i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301</Words>
  <Application>Microsoft Office PowerPoint</Application>
  <PresentationFormat>Pokaz na ekranie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Julita</dc:creator>
  <cp:lastModifiedBy>Julita</cp:lastModifiedBy>
  <cp:revision>4</cp:revision>
  <dcterms:created xsi:type="dcterms:W3CDTF">2016-04-27T14:16:26Z</dcterms:created>
  <dcterms:modified xsi:type="dcterms:W3CDTF">2016-04-27T14:50:38Z</dcterms:modified>
</cp:coreProperties>
</file>