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91" autoAdjust="0"/>
    <p:restoredTop sz="94660"/>
  </p:normalViewPr>
  <p:slideViewPr>
    <p:cSldViewPr>
      <p:cViewPr varScale="1">
        <p:scale>
          <a:sx n="110" d="100"/>
          <a:sy n="110" d="100"/>
        </p:scale>
        <p:origin x="-17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7249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2660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44774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88106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2285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32575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55602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6480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2080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5858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4227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2376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9113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696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4765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3884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2016-05-03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94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11760" y="3861048"/>
            <a:ext cx="6552728" cy="219010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Gospodarka leśna</a:t>
            </a:r>
            <a:br>
              <a:rPr lang="pl-PL" b="1" dirty="0"/>
            </a:br>
            <a:r>
              <a:rPr lang="pl-PL" b="1" dirty="0"/>
              <a:t>Nadleśnictwa Bielsko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908720"/>
            <a:ext cx="2910459" cy="2262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1268760"/>
            <a:ext cx="6120680" cy="1143000"/>
          </a:xfrm>
        </p:spPr>
        <p:txBody>
          <a:bodyPr/>
          <a:lstStyle/>
          <a:p>
            <a:r>
              <a:rPr lang="pl-PL" dirty="0" smtClean="0"/>
              <a:t>Dziękujemy </a:t>
            </a:r>
            <a:r>
              <a:rPr lang="pl-PL" dirty="0"/>
              <a:t>za uwagę.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3728" y="2060848"/>
            <a:ext cx="5194920" cy="3201219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    Paulina Pieronkiewicz</a:t>
            </a:r>
            <a:br>
              <a:rPr lang="pl-PL" dirty="0"/>
            </a:br>
            <a:r>
              <a:rPr lang="pl-PL" dirty="0"/>
              <a:t>Angelika Knutel</a:t>
            </a:r>
            <a:br>
              <a:rPr lang="pl-PL" dirty="0"/>
            </a:br>
            <a:r>
              <a:rPr lang="pl-PL" dirty="0"/>
              <a:t>Natalia </a:t>
            </a:r>
            <a:r>
              <a:rPr lang="pl-PL" dirty="0" smtClean="0"/>
              <a:t>Grzegorzewska Kl.2bt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Kategoria Gospodarka Leśna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95736" y="407707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Zespół Szkół Technicznych i Handlowych </a:t>
            </a:r>
            <a:br>
              <a:rPr lang="pl-PL" dirty="0" smtClean="0"/>
            </a:br>
            <a:r>
              <a:rPr lang="pl-PL" dirty="0" smtClean="0"/>
              <a:t>ul. Lompy 11 Bielsko – Biała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840" y="620688"/>
            <a:ext cx="4715031" cy="932682"/>
          </a:xfrm>
        </p:spPr>
        <p:txBody>
          <a:bodyPr>
            <a:normAutofit fontScale="90000"/>
          </a:bodyPr>
          <a:lstStyle/>
          <a:p>
            <a:r>
              <a:rPr lang="pl-PL" b="1" cap="all" dirty="0"/>
              <a:t>ZASOBY LEŚNE</a:t>
            </a:r>
            <a:br>
              <a:rPr lang="pl-PL" b="1" cap="al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9613" y="141277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9600" dirty="0"/>
              <a:t>W lasach Nadleśnictwa Bielskiego, to kontynuacja dobrych tradycji na rzecz ochrony i wzbogacania zasobów tutejszej przyrody w powiązaniu z rozwojem turystyki i edukacji przyrodniczo-leśnej. </a:t>
            </a:r>
          </a:p>
          <a:p>
            <a:pPr>
              <a:buNone/>
            </a:pPr>
            <a:r>
              <a:rPr lang="pl-PL" sz="9600" dirty="0"/>
              <a:t>W wyniku oddziaływania klimatu i określonych warunków wodnych, pod wpływem szaty roślinnej, wytworzyły się bardzo różnorodne typy gleb. Wyróżniono </a:t>
            </a:r>
            <a:r>
              <a:rPr lang="pl-PL" sz="9600" b="1" dirty="0"/>
              <a:t>19 typów </a:t>
            </a:r>
            <a:r>
              <a:rPr lang="pl-PL" sz="9600" dirty="0"/>
              <a:t>i </a:t>
            </a:r>
            <a:r>
              <a:rPr lang="pl-PL" sz="9600" b="1" dirty="0"/>
              <a:t>42 podtypy gleb</a:t>
            </a:r>
            <a:r>
              <a:rPr lang="pl-PL" sz="9600" dirty="0"/>
              <a:t>, z czego sześć typów gleb wywiera decydujący wpływ na układ siedlisk. Siedliska w stanie naturalnym i zbliżonym do naturalnego zajmują </a:t>
            </a:r>
            <a:r>
              <a:rPr lang="pl-PL" sz="9600" b="1" dirty="0"/>
              <a:t>około 98,05%, </a:t>
            </a:r>
            <a:r>
              <a:rPr lang="pl-PL" sz="9600" dirty="0"/>
              <a:t>siedliska zniekształcone </a:t>
            </a:r>
            <a:r>
              <a:rPr lang="pl-PL" sz="9600" b="1" dirty="0"/>
              <a:t>około 1,95%. </a:t>
            </a:r>
            <a:r>
              <a:rPr lang="pl-PL" sz="9600" dirty="0"/>
              <a:t>Do siedlisk zniekształconych zaliczono głównie siedliska na gruntach porolnych.</a:t>
            </a:r>
          </a:p>
          <a:p>
            <a:pPr>
              <a:buNone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Pozyskiwanie drewna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85" y="1268760"/>
            <a:ext cx="8435280" cy="3581982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Pozyskane drewno pochodzi z:</a:t>
            </a:r>
          </a:p>
          <a:p>
            <a:r>
              <a:rPr lang="pl-PL" dirty="0" smtClean="0"/>
              <a:t>cięć </a:t>
            </a:r>
            <a:r>
              <a:rPr lang="pl-PL" dirty="0"/>
              <a:t>rębnych – usuwania z lasu drzewostanów „dojrzałych"; ich podstawowym celem jest przebudowa i odtworzenie drzewostanów;</a:t>
            </a:r>
          </a:p>
          <a:p>
            <a:r>
              <a:rPr lang="pl-PL" dirty="0" smtClean="0"/>
              <a:t>cięć </a:t>
            </a:r>
            <a:r>
              <a:rPr lang="pl-PL" dirty="0"/>
              <a:t>pielęgnacyjnych (czyszczeń i trzebieży) – usuwania z lasu części drzew uznanych za niepożądane i szkodliwe dla pozostałych drzew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wartościowych elementów drzewostanu;</a:t>
            </a:r>
          </a:p>
          <a:p>
            <a:r>
              <a:rPr lang="pl-PL" dirty="0" smtClean="0"/>
              <a:t>cięć </a:t>
            </a:r>
            <a:r>
              <a:rPr lang="pl-PL" dirty="0"/>
              <a:t>niezaplanowanych – są one konsekwencją wystąpienia klęsk żywiołowych w lasach. </a:t>
            </a:r>
          </a:p>
          <a:p>
            <a:r>
              <a:rPr lang="pl-PL" dirty="0"/>
              <a:t>Drewno pozyskane na terenie Nadleśnictwa Bielsko trafia głównie do przedsiębiorstw zajmujących się dalszym przerobem tego surowca: tartaków, zakładów przemysłu celulozowo-papierniczego, fabryk mebli oraz mniejszych zakłady stolarskich. Ponadto drewno opałowe kupowane jest przez nabywców indywidualnych na potrzeby gospodarstw domowych.</a:t>
            </a:r>
          </a:p>
          <a:p>
            <a:pPr>
              <a:buNone/>
            </a:pP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18" y="4832960"/>
            <a:ext cx="4611564" cy="1927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Odnawianie i zalesienie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000" dirty="0"/>
              <a:t>Podstawowym zadaniem hodowli lasu jest zachowanie i wzbogacanie lasów istniejących (</a:t>
            </a:r>
            <a:r>
              <a:rPr lang="pl-PL" sz="2000" b="1" dirty="0"/>
              <a:t>odnawianie</a:t>
            </a:r>
            <a:r>
              <a:rPr lang="pl-PL" sz="2000" dirty="0"/>
              <a:t>) oraz tworzenie nowych (</a:t>
            </a:r>
            <a:r>
              <a:rPr lang="pl-PL" sz="2000" b="1" dirty="0"/>
              <a:t>zalesianie</a:t>
            </a:r>
            <a:r>
              <a:rPr lang="pl-PL" sz="2000" dirty="0" smtClean="0"/>
              <a:t>),    z </a:t>
            </a:r>
            <a:r>
              <a:rPr lang="pl-PL" sz="2000" dirty="0"/>
              <a:t>respektowaniem warunków przyrodniczych </a:t>
            </a:r>
            <a:r>
              <a:rPr lang="pl-PL" sz="2000" dirty="0" smtClean="0"/>
              <a:t>		 i </a:t>
            </a:r>
            <a:r>
              <a:rPr lang="pl-PL" sz="2000" dirty="0"/>
              <a:t>procesów naturalnych. Hodowla lasu obejmuje zbiór i przechowywanie nasion drzew, produkcję sadzonek na szkółkach, zakładanie oraz pielęgnację i ochronę upraw leśnych oraz drzewostanów.</a:t>
            </a:r>
          </a:p>
          <a:p>
            <a:pPr>
              <a:buNone/>
            </a:pPr>
            <a:r>
              <a:rPr lang="pl-PL" sz="2000" dirty="0"/>
              <a:t>Hodowla lasu korzysta z dorobku nauk przyrodniczych, m.in. klimatologii, gleboznawstwa, botaniki czy fizjologii roślin. Las, jeśli nie powstał w sposób naturalny, jest sadzony przez leśników. Sadzonki hoduje się w szkółkach. Uprawy są poddawane zabiegom pielęgnacyjnym i ochronnym.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Cięciom pielęgnacyjnym stawia się następujące zadania: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41330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7400" b="1" dirty="0"/>
              <a:t>Regulowanie zagęszczenia i odpowiedniego rozmieszczenia drzew w sposób sprzyjający:</a:t>
            </a:r>
          </a:p>
          <a:p>
            <a:r>
              <a:rPr lang="pl-PL" sz="6200" dirty="0"/>
              <a:t>tworzeniu biogrup stabilizujących drzewostan,</a:t>
            </a:r>
          </a:p>
          <a:p>
            <a:r>
              <a:rPr lang="pl-PL" sz="6200" dirty="0"/>
              <a:t>powstawaniu niezbędnej przestrzeni życiowej dla dalszego rozwoju, </a:t>
            </a:r>
          </a:p>
          <a:p>
            <a:r>
              <a:rPr lang="pl-PL" sz="6200" dirty="0"/>
              <a:t>kształtowaniu klimatu wnętrza lasu, sprzyjającego oczyszczaniu się drzew </a:t>
            </a:r>
            <a:r>
              <a:rPr lang="pl-PL" sz="6200" dirty="0" smtClean="0"/>
              <a:t/>
            </a:r>
            <a:br>
              <a:rPr lang="pl-PL" sz="6200" dirty="0" smtClean="0"/>
            </a:br>
            <a:r>
              <a:rPr lang="pl-PL" sz="6200" dirty="0" smtClean="0"/>
              <a:t>z </a:t>
            </a:r>
            <a:r>
              <a:rPr lang="pl-PL" sz="6200" dirty="0"/>
              <a:t>dolnych gałęzi oraz zwiększaniu różnorodności biologicznej w dolnych warstwach lasu,</a:t>
            </a:r>
          </a:p>
          <a:p>
            <a:r>
              <a:rPr lang="pl-PL" sz="6200" dirty="0"/>
              <a:t>regulowanie składu gatunkowego oraz utrwalanie pożądanej formy zmieszania i budowy pionowej,</a:t>
            </a:r>
          </a:p>
          <a:p>
            <a:r>
              <a:rPr lang="pl-PL" sz="6200" dirty="0"/>
              <a:t>popieranie najbardziej wartościowych składników drzewostanu i naturalnej różnorodności biologicznej lasu,</a:t>
            </a:r>
          </a:p>
          <a:p>
            <a:r>
              <a:rPr lang="pl-PL" sz="6200" dirty="0"/>
              <a:t>wyprzedzanie procesu naturalnego wydzielania się drzew z drzewostanu,</a:t>
            </a:r>
          </a:p>
          <a:p>
            <a:r>
              <a:rPr lang="pl-PL" sz="6200" dirty="0"/>
              <a:t>polepszanie stanu sanitarnego i biologicznej odporności lasu,</a:t>
            </a:r>
          </a:p>
          <a:p>
            <a:r>
              <a:rPr lang="pl-PL" sz="6200" dirty="0"/>
              <a:t>przygotowanie drzewostanu do odnowienia.</a:t>
            </a:r>
            <a:br>
              <a:rPr lang="pl-PL" sz="6200" dirty="0"/>
            </a:br>
            <a:endParaRPr lang="pl-PL" sz="6200" dirty="0"/>
          </a:p>
          <a:p>
            <a:pPr>
              <a:buNone/>
            </a:pPr>
            <a:r>
              <a:rPr lang="pl-PL" sz="6200" dirty="0"/>
              <a:t/>
            </a:r>
            <a:br>
              <a:rPr lang="pl-PL" sz="6200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 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Syntetycznie średnioroczny rozmiar zadań z hodowli lasu 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6591985" cy="37776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 - Odnowienia na pow. otwartej – 72 ha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 - Odnowienia pod osłoną – 69 ha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 - Poprawki i uzupełnienia – 15 ha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 - Wprowadzanie podszytów – 10 ha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 - Pielęgnowanie gleby – 170 ha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 - Czyszczenia wczesne – 103 ha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    - Czyszczenia późne – 147 ha</a:t>
            </a:r>
          </a:p>
        </p:txBody>
      </p:sp>
      <p:pic>
        <p:nvPicPr>
          <p:cNvPr id="2050" name="Picture 2" descr="C:\Users\Paulina\Desktop\image_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097" y="2348880"/>
            <a:ext cx="3752848" cy="28174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cap="all" dirty="0"/>
              <a:t>OCHRONA LASU</a:t>
            </a:r>
            <a:br>
              <a:rPr lang="pl-PL" b="1" cap="al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000" dirty="0"/>
              <a:t>Wiedza o procesach zachodzących w przyrodzie i kontrola stanu środowiska leśnego pozwalają leśnikom na wczesną diagnozę zagrożeń, mogących wpłynąć negatywnie na stan lasu. Każdego roku podejmują oni działania mające na celu zachowanie trwałości lasu i zwiększenie jego naturalnej odporności na czynniki szkodo twórcze</a:t>
            </a:r>
          </a:p>
          <a:p>
            <a:pPr>
              <a:buNone/>
            </a:pPr>
            <a:r>
              <a:rPr lang="pl-PL" sz="2000" b="1" dirty="0"/>
              <a:t>Zagrożenia dzieli się na trzy grupy:</a:t>
            </a:r>
          </a:p>
          <a:p>
            <a:r>
              <a:rPr lang="pl-PL" sz="2000" b="1" dirty="0"/>
              <a:t>biotyczne</a:t>
            </a:r>
            <a:r>
              <a:rPr lang="pl-PL" sz="2000" dirty="0"/>
              <a:t> (np. szkodliwe owady, grzyby patogeniczne, ssaki roślinożerne),</a:t>
            </a:r>
          </a:p>
          <a:p>
            <a:r>
              <a:rPr lang="pl-PL" sz="2000" b="1" dirty="0"/>
              <a:t>abiotyczne</a:t>
            </a:r>
            <a:r>
              <a:rPr lang="pl-PL" sz="2000" dirty="0"/>
              <a:t> – ekstremalne zjawiska atmosferyczne (np. silne wiatry, śnieg, ulewne deszcze, wysokie i niskie temperatury),</a:t>
            </a:r>
          </a:p>
          <a:p>
            <a:r>
              <a:rPr lang="pl-PL" sz="2000" b="1" dirty="0"/>
              <a:t>antropogeniczne</a:t>
            </a:r>
            <a:r>
              <a:rPr lang="pl-PL" sz="2000" dirty="0"/>
              <a:t> – wywołane przez człowieka (np. pożary, zanieczyszczenia przemysłowe, zaśmiecanie lasu).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3466728" cy="3168352"/>
          </a:xfrm>
        </p:spPr>
        <p:txBody>
          <a:bodyPr>
            <a:noAutofit/>
          </a:bodyPr>
          <a:lstStyle/>
          <a:p>
            <a:r>
              <a:rPr lang="pl-PL" sz="1800" b="1" dirty="0"/>
              <a:t>Bardzo ważnymi sprzymierzeńcami leśnika w walce z nadmiernym rozmnożeniem się szkodliwych owadów są ptaki. </a:t>
            </a:r>
            <a:r>
              <a:rPr lang="pl-PL" sz="1800" dirty="0"/>
              <a:t>Aby poprawić ich warunki bytowania, Nadleśnictwo wywiesza w lasach budki lęgowe.</a:t>
            </a:r>
          </a:p>
        </p:txBody>
      </p:sp>
      <p:pic>
        <p:nvPicPr>
          <p:cNvPr id="4098" name="Picture 2" descr="C:\Users\Paulina\Desktop\image_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162162"/>
            <a:ext cx="1816195" cy="2448272"/>
          </a:xfrm>
          <a:prstGeom prst="rect">
            <a:avLst/>
          </a:prstGeom>
          <a:noFill/>
        </p:spPr>
      </p:pic>
      <p:pic>
        <p:nvPicPr>
          <p:cNvPr id="4100" name="Picture 4" descr="C:\Users\Paulina\Desktop\image_gall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282" y="2965799"/>
            <a:ext cx="3260930" cy="2446361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791072" y="56187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Uszkodzenia na starszych drzewkach to wynik tzw. "spałowania" czyli odzieranie zębami drzewek z kory, a także "czemchanie" czyli wycieranie poroża przez jeleniowate.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967536" y="3096703"/>
            <a:ext cx="417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Duże znaczenie gospodarcze mają szkody powodowane przez zwierzynę (jeleń, sarna, dzik) w uprawach. Zabezpieczamy je poprzez grodzenie (rocznie ok. 20 ha) oraz smarowanie specjalnymi substancjami tzw. repelentami, które odstraszają zwierzynę (ok. 300 ha rocznie). 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4494"/>
          <a:stretch/>
        </p:blipFill>
        <p:spPr>
          <a:xfrm>
            <a:off x="6952036" y="188640"/>
            <a:ext cx="2160241" cy="2908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4680" y="4581128"/>
            <a:ext cx="4906888" cy="1498178"/>
          </a:xfrm>
        </p:spPr>
        <p:txBody>
          <a:bodyPr>
            <a:noAutofit/>
          </a:bodyPr>
          <a:lstStyle/>
          <a:p>
            <a:r>
              <a:rPr lang="pl-PL" sz="2400" dirty="0"/>
              <a:t>Duże zagrożenie stanowią silny wiatr powodujący wiatrołomy oraz intensywne opady śniegu powodujące śniegołomy i okiść. </a:t>
            </a:r>
          </a:p>
        </p:txBody>
      </p:sp>
      <p:pic>
        <p:nvPicPr>
          <p:cNvPr id="5122" name="Picture 2" descr="C:\Users\Paulina\Desktop\image_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8640"/>
            <a:ext cx="5976664" cy="4105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</TotalTime>
  <Words>435</Words>
  <Application>Microsoft Office PowerPoint</Application>
  <PresentationFormat>Pokaz na ekranie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Smuga</vt:lpstr>
      <vt:lpstr>Gospodarka leśna Nadleśnictwa Bielsko</vt:lpstr>
      <vt:lpstr>ZASOBY LEŚNE </vt:lpstr>
      <vt:lpstr>Pozyskiwanie drewna</vt:lpstr>
      <vt:lpstr>Odnawianie i zalesienie</vt:lpstr>
      <vt:lpstr>Cięciom pielęgnacyjnym stawia się następujące zadania:</vt:lpstr>
      <vt:lpstr>Syntetycznie średnioroczny rozmiar zadań z hodowli lasu w</vt:lpstr>
      <vt:lpstr>OCHRONA LASU </vt:lpstr>
      <vt:lpstr>Bardzo ważnymi sprzymierzeńcami leśnika w walce z nadmiernym rozmnożeniem się szkodliwych owadów są ptaki. Aby poprawić ich warunki bytowania, Nadleśnictwo wywiesza w lasach budki lęgowe.</vt:lpstr>
      <vt:lpstr>Duże zagrożenie stanowią silny wiatr powodujący wiatrołomy oraz intensywne opady śniegu powodujące śniegołomy i okiść. </vt:lpstr>
      <vt:lpstr>Dziękujemy za uwagę.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Gospodarka leśna</dc:title>
  <dc:creator>Paulina</dc:creator>
  <cp:lastModifiedBy>admin</cp:lastModifiedBy>
  <cp:revision>28</cp:revision>
  <dcterms:created xsi:type="dcterms:W3CDTF">2016-03-29T15:02:47Z</dcterms:created>
  <dcterms:modified xsi:type="dcterms:W3CDTF">2016-05-03T18:39:08Z</dcterms:modified>
</cp:coreProperties>
</file>