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05CE462-3508-4E1C-B0D0-89A8A3147DE1}" type="datetimeFigureOut">
              <a:rPr lang="pl-PL" smtClean="0"/>
              <a:t>2016-04-03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1EB9636-025A-4C44-824C-6B0731F28723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E462-3508-4E1C-B0D0-89A8A3147DE1}" type="datetimeFigureOut">
              <a:rPr lang="pl-PL" smtClean="0"/>
              <a:t>2016-04-03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9636-025A-4C44-824C-6B0731F287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E462-3508-4E1C-B0D0-89A8A3147DE1}" type="datetimeFigureOut">
              <a:rPr lang="pl-PL" smtClean="0"/>
              <a:t>2016-04-03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9636-025A-4C44-824C-6B0731F287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E462-3508-4E1C-B0D0-89A8A3147DE1}" type="datetimeFigureOut">
              <a:rPr lang="pl-PL" smtClean="0"/>
              <a:t>2016-04-03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9636-025A-4C44-824C-6B0731F287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E462-3508-4E1C-B0D0-89A8A3147DE1}" type="datetimeFigureOut">
              <a:rPr lang="pl-PL" smtClean="0"/>
              <a:t>2016-04-03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9636-025A-4C44-824C-6B0731F287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E462-3508-4E1C-B0D0-89A8A3147DE1}" type="datetimeFigureOut">
              <a:rPr lang="pl-PL" smtClean="0"/>
              <a:t>2016-04-03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9636-025A-4C44-824C-6B0731F28723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E462-3508-4E1C-B0D0-89A8A3147DE1}" type="datetimeFigureOut">
              <a:rPr lang="pl-PL" smtClean="0"/>
              <a:t>2016-04-03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9636-025A-4C44-824C-6B0731F287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E462-3508-4E1C-B0D0-89A8A3147DE1}" type="datetimeFigureOut">
              <a:rPr lang="pl-PL" smtClean="0"/>
              <a:t>2016-04-03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9636-025A-4C44-824C-6B0731F287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E462-3508-4E1C-B0D0-89A8A3147DE1}" type="datetimeFigureOut">
              <a:rPr lang="pl-PL" smtClean="0"/>
              <a:t>2016-04-03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9636-025A-4C44-824C-6B0731F287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E462-3508-4E1C-B0D0-89A8A3147DE1}" type="datetimeFigureOut">
              <a:rPr lang="pl-PL" smtClean="0"/>
              <a:t>2016-04-03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9636-025A-4C44-824C-6B0731F28723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CE462-3508-4E1C-B0D0-89A8A3147DE1}" type="datetimeFigureOut">
              <a:rPr lang="pl-PL" smtClean="0"/>
              <a:t>2016-04-03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B9636-025A-4C44-824C-6B0731F28723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05CE462-3508-4E1C-B0D0-89A8A3147DE1}" type="datetimeFigureOut">
              <a:rPr lang="pl-PL" smtClean="0"/>
              <a:t>2016-04-03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21EB9636-025A-4C44-824C-6B0731F28723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6821" y="1533743"/>
            <a:ext cx="7772400" cy="1470025"/>
          </a:xfrm>
        </p:spPr>
        <p:txBody>
          <a:bodyPr>
            <a:noAutofit/>
          </a:bodyPr>
          <a:lstStyle/>
          <a:p>
            <a:r>
              <a:rPr lang="pl-PL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GMINA </a:t>
            </a:r>
            <a:br>
              <a:rPr lang="pl-PL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pl-PL" sz="8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RUDZINIEC</a:t>
            </a:r>
            <a:endParaRPr lang="pl-PL" sz="8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2780928"/>
            <a:ext cx="2538073" cy="3388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9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90092" y="285293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Julia Liszka, Żaneta Zwiernik, </a:t>
            </a:r>
            <a:r>
              <a:rPr lang="pl-PL" dirty="0"/>
              <a:t>A</a:t>
            </a:r>
            <a:r>
              <a:rPr lang="pl-PL" dirty="0" smtClean="0"/>
              <a:t>gata Szubert 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683568" y="242088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Pracę wykonały :</a:t>
            </a: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690092" y="3253045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Uczennice klasy V</a:t>
            </a:r>
          </a:p>
          <a:p>
            <a:r>
              <a:rPr lang="pl-PL" sz="1600" dirty="0" smtClean="0"/>
              <a:t>SZKOŁY PODSTAWOWEJ W RUDNIE</a:t>
            </a:r>
            <a:endParaRPr lang="pl-PL" sz="16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90092" y="4221088"/>
            <a:ext cx="6258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Źródła : 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Wikipedia,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Nadleśnictwo Rudziniec, </a:t>
            </a:r>
          </a:p>
          <a:p>
            <a:pPr marL="285750" indent="-285750">
              <a:buFontTx/>
              <a:buChar char="-"/>
            </a:pPr>
            <a:r>
              <a:rPr lang="pl-PL" dirty="0" smtClean="0"/>
              <a:t>Grafika </a:t>
            </a:r>
            <a:r>
              <a:rPr lang="pl-PL" dirty="0" err="1" smtClean="0"/>
              <a:t>google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93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3"/>
            <a:ext cx="6408712" cy="6099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rostokąt 3"/>
          <p:cNvSpPr/>
          <p:nvPr/>
        </p:nvSpPr>
        <p:spPr>
          <a:xfrm>
            <a:off x="5109713" y="1412776"/>
            <a:ext cx="40422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MAPA</a:t>
            </a:r>
          </a:p>
          <a:p>
            <a:pPr algn="ctr"/>
            <a: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GMINY</a:t>
            </a:r>
          </a:p>
          <a:p>
            <a:pPr algn="ctr"/>
            <a:r>
              <a:rPr lang="pl-PL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</a:t>
            </a:r>
            <a:r>
              <a:rPr lang="pl-PL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UDZINIEC</a:t>
            </a:r>
            <a:endParaRPr lang="pl-PL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606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755576" y="991791"/>
            <a:ext cx="77768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OGÓLNE INFORMACJE O NADLEŚNICTWIE RUDZINIEC</a:t>
            </a:r>
          </a:p>
          <a:p>
            <a:pPr algn="ctr"/>
            <a:r>
              <a:rPr lang="pl-PL" sz="2400" dirty="0" smtClean="0"/>
              <a:t>   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539552" y="2222897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Warunki przyrodniczo - leśne:</a:t>
            </a:r>
          </a:p>
          <a:p>
            <a:r>
              <a:rPr lang="pl-PL" sz="1600" dirty="0" smtClean="0"/>
              <a:t>Nadleśnictwo Rudziniec położone jest w Śląskiej Krainie Przyrodniczo-Leśnej,   w Dzielnicach Kędzierzyńsko-Rybnickiej i Równiny Opolskiej.</a:t>
            </a:r>
            <a:endParaRPr lang="pl-PL" sz="1600" dirty="0"/>
          </a:p>
        </p:txBody>
      </p:sp>
      <p:sp>
        <p:nvSpPr>
          <p:cNvPr id="5" name="Prostokąt 4"/>
          <p:cNvSpPr/>
          <p:nvPr/>
        </p:nvSpPr>
        <p:spPr>
          <a:xfrm>
            <a:off x="539552" y="306647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3 Obręby:</a:t>
            </a:r>
          </a:p>
          <a:p>
            <a:r>
              <a:rPr lang="pl-PL" sz="1600" dirty="0" smtClean="0"/>
              <a:t>- Toszek</a:t>
            </a:r>
          </a:p>
          <a:p>
            <a:r>
              <a:rPr lang="pl-PL" sz="1600" dirty="0" smtClean="0"/>
              <a:t>- Pławniowice</a:t>
            </a:r>
          </a:p>
          <a:p>
            <a:r>
              <a:rPr lang="pl-PL" sz="1600" dirty="0" smtClean="0"/>
              <a:t>- Rachowice</a:t>
            </a:r>
            <a:endParaRPr lang="pl-PL" sz="1600" dirty="0"/>
          </a:p>
        </p:txBody>
      </p:sp>
      <p:sp>
        <p:nvSpPr>
          <p:cNvPr id="6" name="Prostokąt 5"/>
          <p:cNvSpPr/>
          <p:nvPr/>
        </p:nvSpPr>
        <p:spPr>
          <a:xfrm>
            <a:off x="3707904" y="333457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Siedliska leśne:</a:t>
            </a:r>
          </a:p>
          <a:p>
            <a:r>
              <a:rPr lang="pl-PL" sz="1600" dirty="0" smtClean="0"/>
              <a:t>- lasowe 79%</a:t>
            </a:r>
          </a:p>
          <a:p>
            <a:r>
              <a:rPr lang="pl-PL" sz="1600" dirty="0" smtClean="0"/>
              <a:t>- borowe 21%.</a:t>
            </a:r>
            <a:endParaRPr lang="pl-PL" sz="1600" dirty="0"/>
          </a:p>
        </p:txBody>
      </p:sp>
      <p:sp>
        <p:nvSpPr>
          <p:cNvPr id="7" name="Prostokąt 6"/>
          <p:cNvSpPr/>
          <p:nvPr/>
        </p:nvSpPr>
        <p:spPr>
          <a:xfrm>
            <a:off x="570806" y="4143688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600" dirty="0" smtClean="0">
                <a:solidFill>
                  <a:schemeClr val="accent1">
                    <a:lumMod val="50000"/>
                  </a:schemeClr>
                </a:solidFill>
              </a:rPr>
              <a:t>Główne gatunki lasotwórcze:</a:t>
            </a:r>
          </a:p>
          <a:p>
            <a:r>
              <a:rPr lang="pl-PL" sz="1600" dirty="0" smtClean="0"/>
              <a:t>- sosna 65 %</a:t>
            </a:r>
          </a:p>
          <a:p>
            <a:r>
              <a:rPr lang="pl-PL" sz="1600" dirty="0" smtClean="0"/>
              <a:t>- brzoza 12 %</a:t>
            </a:r>
          </a:p>
          <a:p>
            <a:r>
              <a:rPr lang="pl-PL" sz="1600" dirty="0" smtClean="0"/>
              <a:t>- dąb 9 %</a:t>
            </a:r>
          </a:p>
          <a:p>
            <a:r>
              <a:rPr lang="pl-PL" sz="1600" dirty="0" smtClean="0"/>
              <a:t>- olcha 5%</a:t>
            </a:r>
          </a:p>
          <a:p>
            <a:r>
              <a:rPr lang="pl-PL" sz="1600" dirty="0" smtClean="0"/>
              <a:t>- modrzew 4%</a:t>
            </a:r>
          </a:p>
          <a:p>
            <a:r>
              <a:rPr lang="pl-PL" sz="1600" dirty="0" smtClean="0"/>
              <a:t>- buk 3 %</a:t>
            </a:r>
          </a:p>
          <a:p>
            <a:r>
              <a:rPr lang="pl-PL" sz="1600" dirty="0" smtClean="0"/>
              <a:t>- pozostałe 2 %.</a:t>
            </a:r>
            <a:endParaRPr lang="pl-PL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872" y="3334573"/>
            <a:ext cx="2301552" cy="30687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43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27584" y="836712"/>
            <a:ext cx="4968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>Klimat terenu Nadleśnictwa </a:t>
            </a:r>
            <a:r>
              <a:rPr lang="pl-PL" sz="1600" dirty="0" smtClean="0"/>
              <a:t>należy do strefy środkowo-europejskiej. W ciągu ostatniego dziesięciolecia nastąpiło zmniejszenie ilości opadów, co pociągnęło za sobą obniżenie poziomu wód gruntowych i zmianę dużej części siedlisk z wilgotnych na świeże.</a:t>
            </a:r>
            <a:endParaRPr lang="pl-PL" sz="1600" dirty="0"/>
          </a:p>
        </p:txBody>
      </p:sp>
      <p:sp>
        <p:nvSpPr>
          <p:cNvPr id="3" name="Prostokąt 2"/>
          <p:cNvSpPr/>
          <p:nvPr/>
        </p:nvSpPr>
        <p:spPr>
          <a:xfrm>
            <a:off x="1043608" y="3284984"/>
            <a:ext cx="60486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>Historia Nadleśnictwa:</a:t>
            </a:r>
          </a:p>
          <a:p>
            <a:r>
              <a:rPr lang="pl-PL" sz="1600" dirty="0" smtClean="0"/>
              <a:t>W ramach reorganizacji w Lasach Państwowych, z dniem 1.10.1972 r. połączono trzy dotychczasowe nadleśnictwa: Toszek, Pławniowice i Rachowice, tworząc Nadleśnictwo Rudziniec. Byłe nadleśnictwa, obecne obręby, zostały utworzone w roku 1945 na podstawie dekretu PKWN z roku 1944. W skład byłych nadleśnictw weszły upaństwowione lasy wielkich własności ziemskich oraz w niewielkiej części dawne lasy państwowe.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127908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76470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GOSPODARKA LEŚNA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611560" y="1412776"/>
            <a:ext cx="631844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 </a:t>
            </a:r>
            <a:r>
              <a:rPr lang="pl-PL" sz="1600" dirty="0" smtClean="0"/>
              <a:t>Zgłoszenie drewna do ocechowania i wystawienia świadectwa legalności pozyskania. Właściciel lub osoba przez niego upoważniona  wskazują na gruncie granicę działki, </a:t>
            </a:r>
          </a:p>
          <a:p>
            <a:r>
              <a:rPr lang="pl-PL" sz="1600" dirty="0" smtClean="0"/>
              <a:t>z której pochodzi pozyskane drewno zgłoszone do cechowania i legalizacji. </a:t>
            </a:r>
            <a:endParaRPr lang="pl-PL" sz="1600" dirty="0"/>
          </a:p>
        </p:txBody>
      </p:sp>
      <p:sp>
        <p:nvSpPr>
          <p:cNvPr id="4" name="Prostokąt 3"/>
          <p:cNvSpPr/>
          <p:nvPr/>
        </p:nvSpPr>
        <p:spPr>
          <a:xfrm>
            <a:off x="691208" y="5013176"/>
            <a:ext cx="74888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Upoważnienia, w przypadku działek stanowiących współwłasność.</a:t>
            </a:r>
          </a:p>
          <a:p>
            <a:r>
              <a:rPr lang="pl-PL" sz="1600" dirty="0" smtClean="0"/>
              <a:t>W przypadku współwłasności osoba  występująca  o ocechowanie</a:t>
            </a:r>
          </a:p>
          <a:p>
            <a:r>
              <a:rPr lang="pl-PL" sz="1600" dirty="0" smtClean="0"/>
              <a:t>i wydanie świadectwa legalności pozyskania drewna musi złożyć upoważnienia  wystawione oddzielnie  przez  każdego ze współwłaścicieli.</a:t>
            </a:r>
          </a:p>
          <a:p>
            <a:endParaRPr lang="pl-PL" sz="16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58" y="2886472"/>
            <a:ext cx="2466975" cy="18478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113" y="2909625"/>
            <a:ext cx="2292077" cy="18246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732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55576" y="1052736"/>
            <a:ext cx="5688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Cechowanie polega na naniesieniu na czole dłużycy lub stosu, przy użyciu przekazanej Nadleśnictwu cechówki znaków  w kolorze czarnym, oraz przymocowaniu płytki w kolorze niebieskim z cyframi określającymi kolejny  numer sztuki lub stosu drewna. Cechowaniu podlega drewno znajdujące się przy pniu.</a:t>
            </a:r>
            <a:endParaRPr lang="pl-PL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68769"/>
            <a:ext cx="4744108" cy="3558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02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475656" y="1268760"/>
            <a:ext cx="6984776" cy="181588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l-PL" sz="1600" dirty="0" smtClean="0"/>
              <a:t>W razie stwierdzenia, że okazane drewno  pochodzi z cięć                  o charakterze dewastacyjnym, Leśniczy odmawia cechowania            i wydania świadectwa legalności drewna. Dotyczy to przypadków, kiedy właściciel w oparciu o uproszczony plan urządzania lasu lub inną decyzję wydaną przez uprawniony organ mógł pozyskać drewno, ale zrobił to  w sposób drastycznie odbiegający od potrzeb drzewostanu.</a:t>
            </a:r>
            <a:endParaRPr lang="pl-PL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429000"/>
            <a:ext cx="5688632" cy="27354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25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899592" y="751344"/>
            <a:ext cx="7416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 smtClean="0"/>
              <a:t>W razie stwierdzenia, że okazane drewno pochodzi z cięć dokonanych wbrew  zapisom w uproszczonym planie urządzania lasu lub w innej decyzji wydanej przez uprawniony organ, Leśniczy odmawia cechowania i wydania świadectwa legalizacji drewna. Klasycznym przykładem takiego stanu  jest wykonanie cięć rębnych  w sytuacji, kiedy  uproszczony plan urządzania lasu  nie przewidywał  tej formy. </a:t>
            </a:r>
          </a:p>
          <a:p>
            <a:r>
              <a:rPr lang="pl-PL" sz="1600" dirty="0" smtClean="0"/>
              <a:t>Nie dotyczy to  przypadków, kiedy cięcia niezgodne z  uproszczonym planem urządzania lasu spowodowane zostały przyczynami losowymi </a:t>
            </a:r>
          </a:p>
          <a:p>
            <a:r>
              <a:rPr lang="pl-PL" sz="1600" dirty="0" smtClean="0"/>
              <a:t>( np. wichury, pożary, żery owadów). Innym przykładem jest   trwałe wylesienie działki leśnej.</a:t>
            </a:r>
            <a:endParaRPr lang="pl-PL" sz="16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9000"/>
            <a:ext cx="4040138" cy="2690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41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zubert\Desktop\20160328_170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89" y="3645024"/>
            <a:ext cx="4368485" cy="262109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1026" name="Picture 2" descr="C:\Users\szubert\Desktop\20160328_1656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823936"/>
            <a:ext cx="4461787" cy="2677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7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231</TotalTime>
  <Words>474</Words>
  <Application>Microsoft Office PowerPoint</Application>
  <PresentationFormat>Pokaz na ekranie (4:3)</PresentationFormat>
  <Paragraphs>45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Austin</vt:lpstr>
      <vt:lpstr>GMINA  RUDZINIEC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GMINA RUDZINIEC</dc:title>
  <dc:creator>szubert</dc:creator>
  <cp:lastModifiedBy>szubert</cp:lastModifiedBy>
  <cp:revision>23</cp:revision>
  <dcterms:created xsi:type="dcterms:W3CDTF">2016-02-25T09:40:14Z</dcterms:created>
  <dcterms:modified xsi:type="dcterms:W3CDTF">2016-04-03T15:46:50Z</dcterms:modified>
</cp:coreProperties>
</file>