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  <p:sldId id="261" r:id="rId7"/>
    <p:sldId id="263" r:id="rId8"/>
    <p:sldId id="262" r:id="rId9"/>
    <p:sldId id="265" r:id="rId10"/>
    <p:sldId id="264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6311"/>
    <a:srgbClr val="117D1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9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2016-04-29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2016-04-29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2016-04-29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2016-04-29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2016-04-29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2016-04-29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2016-04-29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2016-04-29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2016-04-29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2016-04-29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2016-04-29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5000"/>
            <a:lum/>
          </a:blip>
          <a:srcRect/>
          <a:stretch>
            <a:fillRect l="5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pPr/>
              <a:t>2016-04-29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63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07504" y="692696"/>
            <a:ext cx="8784976" cy="2160240"/>
          </a:xfrm>
        </p:spPr>
        <p:txBody>
          <a:bodyPr>
            <a:noAutofit/>
          </a:bodyPr>
          <a:lstStyle/>
          <a:p>
            <a:r>
              <a:rPr lang="pl-PL" sz="6600" dirty="0" smtClean="0">
                <a:solidFill>
                  <a:schemeClr val="bg1"/>
                </a:solidFill>
              </a:rPr>
              <a:t>„Nasze Nadleśnictwo”- Nadleśnictwo Spychowo</a:t>
            </a:r>
            <a:endParaRPr lang="pl-PL" sz="6600" dirty="0">
              <a:solidFill>
                <a:schemeClr val="bg1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961513"/>
            <a:ext cx="3024336" cy="3496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161535"/>
            <a:ext cx="3096344" cy="3096344"/>
          </a:xfrm>
          <a:prstGeom prst="ellipse">
            <a:avLst/>
          </a:prstGeom>
          <a:ln w="63500" cap="rnd">
            <a:solidFill>
              <a:srgbClr val="117D1E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9198989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907704" y="980728"/>
            <a:ext cx="525658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0D6311"/>
                </a:solidFill>
              </a:rPr>
              <a:t>Prezentacje </a:t>
            </a:r>
            <a:r>
              <a:rPr lang="pl-PL" b="1" dirty="0" smtClean="0">
                <a:solidFill>
                  <a:srgbClr val="0D6311"/>
                </a:solidFill>
              </a:rPr>
              <a:t>wykonały:</a:t>
            </a:r>
            <a:endParaRPr lang="pl-PL" b="1" dirty="0">
              <a:solidFill>
                <a:srgbClr val="0D6311"/>
              </a:solidFill>
            </a:endParaRPr>
          </a:p>
          <a:p>
            <a:r>
              <a:rPr lang="pl-PL" b="1" dirty="0">
                <a:solidFill>
                  <a:srgbClr val="0D6311"/>
                </a:solidFill>
              </a:rPr>
              <a:t>Alicja Anuszkiewicz</a:t>
            </a:r>
          </a:p>
          <a:p>
            <a:r>
              <a:rPr lang="pl-PL" b="1" dirty="0">
                <a:solidFill>
                  <a:srgbClr val="0D6311"/>
                </a:solidFill>
              </a:rPr>
              <a:t>Łucja Gronowska</a:t>
            </a:r>
          </a:p>
          <a:p>
            <a:r>
              <a:rPr lang="pl-PL" b="1" dirty="0">
                <a:solidFill>
                  <a:srgbClr val="0D6311"/>
                </a:solidFill>
              </a:rPr>
              <a:t>Patrycja Pieńkos</a:t>
            </a:r>
          </a:p>
          <a:p>
            <a:endParaRPr lang="pl-PL" b="1" dirty="0" smtClean="0">
              <a:solidFill>
                <a:srgbClr val="0D6311"/>
              </a:solidFill>
            </a:endParaRPr>
          </a:p>
          <a:p>
            <a:r>
              <a:rPr lang="pl-PL" b="1" dirty="0" smtClean="0">
                <a:solidFill>
                  <a:srgbClr val="0D6311"/>
                </a:solidFill>
              </a:rPr>
              <a:t>Szkoła: Zespół Szkół w Rozogach</a:t>
            </a:r>
          </a:p>
          <a:p>
            <a:r>
              <a:rPr lang="pl-PL" b="1" dirty="0" smtClean="0">
                <a:solidFill>
                  <a:srgbClr val="0D6311"/>
                </a:solidFill>
              </a:rPr>
              <a:t>- Liceum Ogólnokształcące w Rozogach</a:t>
            </a:r>
          </a:p>
          <a:p>
            <a:endParaRPr lang="pl-PL" b="1" dirty="0" smtClean="0">
              <a:solidFill>
                <a:srgbClr val="0D6311"/>
              </a:solidFill>
            </a:endParaRPr>
          </a:p>
          <a:p>
            <a:r>
              <a:rPr lang="pl-PL" b="1" dirty="0" smtClean="0">
                <a:solidFill>
                  <a:srgbClr val="0D6311"/>
                </a:solidFill>
              </a:rPr>
              <a:t>Klasa: II</a:t>
            </a:r>
            <a:endParaRPr lang="pl-PL" b="1" dirty="0" smtClean="0">
              <a:solidFill>
                <a:srgbClr val="0D6311"/>
              </a:solidFill>
            </a:endParaRPr>
          </a:p>
          <a:p>
            <a:endParaRPr lang="pl-PL" b="1" dirty="0" smtClean="0">
              <a:solidFill>
                <a:srgbClr val="0D6311"/>
              </a:solidFill>
            </a:endParaRPr>
          </a:p>
          <a:p>
            <a:r>
              <a:rPr lang="pl-PL" b="1" dirty="0" smtClean="0">
                <a:solidFill>
                  <a:srgbClr val="0D6311"/>
                </a:solidFill>
              </a:rPr>
              <a:t>Kategoria</a:t>
            </a:r>
            <a:r>
              <a:rPr lang="pl-PL" b="1" dirty="0" smtClean="0">
                <a:solidFill>
                  <a:srgbClr val="0D6311"/>
                </a:solidFill>
              </a:rPr>
              <a:t>: szkoła </a:t>
            </a:r>
            <a:r>
              <a:rPr lang="pl-PL" b="1" dirty="0" err="1" smtClean="0">
                <a:solidFill>
                  <a:srgbClr val="0D6311"/>
                </a:solidFill>
              </a:rPr>
              <a:t>ponadgimnazjalna</a:t>
            </a:r>
            <a:endParaRPr lang="pl-PL" b="1" dirty="0">
              <a:solidFill>
                <a:srgbClr val="0D6311"/>
              </a:solidFill>
            </a:endParaRPr>
          </a:p>
          <a:p>
            <a:endParaRPr lang="pl-PL" b="1" dirty="0" smtClean="0">
              <a:solidFill>
                <a:srgbClr val="0D6311"/>
              </a:solidFill>
            </a:endParaRPr>
          </a:p>
          <a:p>
            <a:r>
              <a:rPr lang="pl-PL" i="1" dirty="0" smtClean="0">
                <a:solidFill>
                  <a:srgbClr val="0D6311"/>
                </a:solidFill>
              </a:rPr>
              <a:t>Projekt </a:t>
            </a:r>
            <a:r>
              <a:rPr lang="pl-PL" i="1" dirty="0">
                <a:solidFill>
                  <a:srgbClr val="0D6311"/>
                </a:solidFill>
              </a:rPr>
              <a:t>powstał przy współpracy z </a:t>
            </a:r>
            <a:r>
              <a:rPr lang="pl-PL" i="1" dirty="0" smtClean="0">
                <a:solidFill>
                  <a:srgbClr val="0D6311"/>
                </a:solidFill>
              </a:rPr>
              <a:t>leśniczym Leśnictwa </a:t>
            </a:r>
            <a:r>
              <a:rPr lang="pl-PL" i="1" dirty="0">
                <a:solidFill>
                  <a:srgbClr val="0D6311"/>
                </a:solidFill>
              </a:rPr>
              <a:t>Kopytko panem Andrzejem </a:t>
            </a:r>
            <a:r>
              <a:rPr lang="pl-PL" i="1" dirty="0" smtClean="0">
                <a:solidFill>
                  <a:srgbClr val="0D6311"/>
                </a:solidFill>
              </a:rPr>
              <a:t>Janowiczem oraz panią </a:t>
            </a:r>
            <a:r>
              <a:rPr lang="pl-PL" i="1" dirty="0">
                <a:solidFill>
                  <a:srgbClr val="0D6311"/>
                </a:solidFill>
              </a:rPr>
              <a:t>Barbarą Kordek.</a:t>
            </a:r>
          </a:p>
          <a:p>
            <a:r>
              <a:rPr lang="pl-PL" b="1" i="1" dirty="0" smtClean="0">
                <a:solidFill>
                  <a:srgbClr val="0D6311"/>
                </a:solidFill>
              </a:rPr>
              <a:t>Fotografie pochodzą </a:t>
            </a:r>
            <a:r>
              <a:rPr lang="pl-PL" b="1" i="1" dirty="0">
                <a:solidFill>
                  <a:srgbClr val="0D6311"/>
                </a:solidFill>
              </a:rPr>
              <a:t>z prywatnego archiwum autorów prezentacji</a:t>
            </a:r>
            <a:r>
              <a:rPr lang="pl-PL" b="1" i="1" dirty="0" smtClean="0">
                <a:solidFill>
                  <a:srgbClr val="0D6311"/>
                </a:solidFill>
              </a:rPr>
              <a:t>.</a:t>
            </a:r>
            <a:endParaRPr lang="pl-PL" b="1" i="1" dirty="0">
              <a:solidFill>
                <a:srgbClr val="0D631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91986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10057" y="116632"/>
            <a:ext cx="6123887" cy="1143000"/>
          </a:xfrm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rgbClr val="0D6311"/>
                </a:solidFill>
              </a:rPr>
              <a:t>Nadleśnictwo Spychowo</a:t>
            </a:r>
            <a:endParaRPr lang="pl-PL" b="1" dirty="0">
              <a:solidFill>
                <a:srgbClr val="0D6311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137588" y="1616985"/>
            <a:ext cx="372244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D6311"/>
                </a:solidFill>
              </a:rPr>
              <a:t>Lasy Nadleśnictwa Spychowo są częścią Puszczy </a:t>
            </a:r>
            <a:r>
              <a:rPr lang="pl-PL" b="1" dirty="0" err="1" smtClean="0">
                <a:solidFill>
                  <a:srgbClr val="0D6311"/>
                </a:solidFill>
              </a:rPr>
              <a:t>Piskiej</a:t>
            </a:r>
            <a:r>
              <a:rPr lang="pl-PL" b="1" dirty="0" smtClean="0">
                <a:solidFill>
                  <a:srgbClr val="0D6311"/>
                </a:solidFill>
              </a:rPr>
              <a:t>. Powierzchnia leśna nadleśnictwa wynosi 24 tys. ha, co stanowi 20% obszaru całej puszczy. Unikatowe walory przyrodniczo-krajobrazowe lasów nadleśnictwa sprawiły, że obszar ten został włączony do Leśnego Kompleksu Promocyjnego „Lasy Mazurskie”. Ponadto lasy nadleśnictwa są objęte ochroną poprzez utworzenie na jego części Mazurskiego Parku Krajobrazowego.</a:t>
            </a:r>
            <a:endParaRPr lang="pl-PL" b="1" dirty="0">
              <a:solidFill>
                <a:srgbClr val="0D631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077071"/>
            <a:ext cx="2520993" cy="2520993"/>
          </a:xfrm>
          <a:prstGeom prst="ellipse">
            <a:avLst/>
          </a:prstGeom>
          <a:ln w="63500" cap="rnd">
            <a:solidFill>
              <a:srgbClr val="0D631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273951"/>
            <a:ext cx="2520280" cy="2520280"/>
          </a:xfrm>
          <a:prstGeom prst="ellipse">
            <a:avLst/>
          </a:prstGeom>
          <a:ln w="63500" cap="rnd">
            <a:solidFill>
              <a:srgbClr val="117D1E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0370749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5760"/>
            <a:ext cx="8229600" cy="1143000"/>
          </a:xfrm>
        </p:spPr>
        <p:txBody>
          <a:bodyPr/>
          <a:lstStyle/>
          <a:p>
            <a:r>
              <a:rPr lang="pl-PL" b="1" dirty="0" smtClean="0">
                <a:solidFill>
                  <a:srgbClr val="0D6311"/>
                </a:solidFill>
              </a:rPr>
              <a:t>Ochrona lasów</a:t>
            </a:r>
            <a:endParaRPr lang="pl-PL" b="1" dirty="0">
              <a:solidFill>
                <a:srgbClr val="0D6311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56467" y="1017654"/>
            <a:ext cx="404101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D6311"/>
                </a:solidFill>
              </a:rPr>
              <a:t>Od wczesnej wiosny do końca lata szczególną uwagę leśnicy poświęcają ochronie przeciwpożarowej lasów.        Na terenie Nadleśnictwa Spychowo jest wysoki stopień zagrożenia pożarowego. Dlatego stosuje się liczne środki zapobiegawcze</a:t>
            </a:r>
            <a:r>
              <a:rPr lang="pl-PL" b="1" dirty="0">
                <a:solidFill>
                  <a:srgbClr val="0D6311"/>
                </a:solidFill>
              </a:rPr>
              <a:t>. Im szybciej pożar zostanie zauważony, tym większe szanse na zmniejszenie jego skutków. </a:t>
            </a:r>
          </a:p>
          <a:p>
            <a:r>
              <a:rPr lang="pl-PL" b="1" dirty="0" smtClean="0">
                <a:solidFill>
                  <a:srgbClr val="0D6311"/>
                </a:solidFill>
              </a:rPr>
              <a:t>W tym celu z udziałem środków Narodowego Funduszu Ochrony </a:t>
            </a:r>
            <a:r>
              <a:rPr lang="pl-PL" b="1" dirty="0">
                <a:solidFill>
                  <a:srgbClr val="0D6311"/>
                </a:solidFill>
              </a:rPr>
              <a:t>Środowiska </a:t>
            </a:r>
            <a:r>
              <a:rPr lang="pl-PL" b="1" dirty="0" smtClean="0">
                <a:solidFill>
                  <a:srgbClr val="0D6311"/>
                </a:solidFill>
              </a:rPr>
              <a:t>jesienią </a:t>
            </a:r>
            <a:r>
              <a:rPr lang="pl-PL" b="1" dirty="0">
                <a:solidFill>
                  <a:srgbClr val="0D6311"/>
                </a:solidFill>
              </a:rPr>
              <a:t>2004 r. w powiecie szczycieńskim oddano do użytku trzy nowoczesne wieże służące do lokalizowania pożarów w lasach. Stoją one w Ciemnej Dąbrowie (Nadleśnictwo Szczytno), w Klonie (Nadleśnictwo Spychowo) i Jedwabnie (Nadleśnictwo Jedwabno). W linii prostej dzieli je odległość od 10 do 20 km.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27222"/>
            <a:ext cx="3759882" cy="5013176"/>
          </a:xfrm>
          <a:prstGeom prst="rect">
            <a:avLst/>
          </a:prstGeom>
          <a:ln w="38100" cap="sq">
            <a:solidFill>
              <a:srgbClr val="0D631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0726657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91166" y="332656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dirty="0" smtClean="0">
                <a:solidFill>
                  <a:srgbClr val="0D6311"/>
                </a:solidFill>
              </a:rPr>
              <a:t>W Nadleśnictwie Spychowo wieża została usytuowana </a:t>
            </a:r>
            <a:r>
              <a:rPr lang="pl-PL" b="1" dirty="0">
                <a:solidFill>
                  <a:srgbClr val="0D6311"/>
                </a:solidFill>
              </a:rPr>
              <a:t>w jednym z najwyższych punktów w okolicy – na Klonowej Górze </a:t>
            </a:r>
            <a:r>
              <a:rPr lang="pl-PL" b="1" dirty="0" smtClean="0">
                <a:solidFill>
                  <a:srgbClr val="0D6311"/>
                </a:solidFill>
              </a:rPr>
              <a:t>    (</a:t>
            </a:r>
            <a:r>
              <a:rPr lang="pl-PL" b="1" dirty="0">
                <a:solidFill>
                  <a:srgbClr val="0D6311"/>
                </a:solidFill>
              </a:rPr>
              <a:t>166 m n.p.m</a:t>
            </a:r>
            <a:r>
              <a:rPr lang="pl-PL" b="1" dirty="0" smtClean="0">
                <a:solidFill>
                  <a:srgbClr val="0D6311"/>
                </a:solidFill>
              </a:rPr>
              <a:t>.). Ma wysokość 37 m</a:t>
            </a:r>
            <a:r>
              <a:rPr lang="pl-PL" b="1" dirty="0">
                <a:solidFill>
                  <a:srgbClr val="0D6311"/>
                </a:solidFill>
              </a:rPr>
              <a:t>. Przy dobrej widoczności z wieży widać teren </a:t>
            </a:r>
            <a:r>
              <a:rPr lang="pl-PL" b="1" dirty="0" smtClean="0">
                <a:solidFill>
                  <a:srgbClr val="0D6311"/>
                </a:solidFill>
              </a:rPr>
              <a:t>          w </a:t>
            </a:r>
            <a:r>
              <a:rPr lang="pl-PL" b="1" dirty="0">
                <a:solidFill>
                  <a:srgbClr val="0D6311"/>
                </a:solidFill>
              </a:rPr>
              <a:t>promieniu 30 km. Na szczycie znajduje </a:t>
            </a:r>
            <a:r>
              <a:rPr lang="pl-PL" b="1" dirty="0" smtClean="0">
                <a:solidFill>
                  <a:srgbClr val="0D6311"/>
                </a:solidFill>
              </a:rPr>
              <a:t>się </a:t>
            </a:r>
            <a:r>
              <a:rPr lang="pl-PL" b="1" dirty="0">
                <a:solidFill>
                  <a:srgbClr val="0D6311"/>
                </a:solidFill>
              </a:rPr>
              <a:t>kabina, w której na zmianę pełni dyżur dwóch obserwatorów. </a:t>
            </a:r>
            <a:r>
              <a:rPr lang="pl-PL" b="1" dirty="0" smtClean="0">
                <a:solidFill>
                  <a:srgbClr val="0D6311"/>
                </a:solidFill>
              </a:rPr>
              <a:t>Obiekt jest wyposażony           w CB radio, </a:t>
            </a:r>
            <a:r>
              <a:rPr lang="pl-PL" b="1" dirty="0">
                <a:solidFill>
                  <a:srgbClr val="0D6311"/>
                </a:solidFill>
              </a:rPr>
              <a:t>telefon komórkowy, kątomierz służący do określania </a:t>
            </a:r>
            <a:r>
              <a:rPr lang="pl-PL" b="1" dirty="0" smtClean="0">
                <a:solidFill>
                  <a:srgbClr val="0D6311"/>
                </a:solidFill>
              </a:rPr>
              <a:t>kierunku </a:t>
            </a:r>
            <a:r>
              <a:rPr lang="pl-PL" b="1" dirty="0">
                <a:solidFill>
                  <a:srgbClr val="0D6311"/>
                </a:solidFill>
              </a:rPr>
              <a:t>miejsca pożaru, </a:t>
            </a:r>
            <a:r>
              <a:rPr lang="pl-PL" b="1" dirty="0" smtClean="0">
                <a:solidFill>
                  <a:srgbClr val="0D6311"/>
                </a:solidFill>
              </a:rPr>
              <a:t>lornetkę oraz mapę.</a:t>
            </a:r>
            <a:endParaRPr lang="pl-PL" b="1" dirty="0">
              <a:solidFill>
                <a:srgbClr val="0D6311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17032"/>
            <a:ext cx="3731311" cy="2798483"/>
          </a:xfrm>
          <a:prstGeom prst="rect">
            <a:avLst/>
          </a:prstGeom>
          <a:ln w="38100" cap="sq">
            <a:solidFill>
              <a:srgbClr val="117D1E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759" y="692696"/>
            <a:ext cx="3861048" cy="5148064"/>
          </a:xfrm>
          <a:prstGeom prst="rect">
            <a:avLst/>
          </a:prstGeom>
          <a:ln w="38100" cap="sq">
            <a:solidFill>
              <a:srgbClr val="0D631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pole tekstowe 4"/>
          <p:cNvSpPr txBox="1"/>
          <p:nvPr/>
        </p:nvSpPr>
        <p:spPr>
          <a:xfrm>
            <a:off x="5844989" y="6190484"/>
            <a:ext cx="1938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0D6311"/>
                </a:solidFill>
              </a:rPr>
              <a:t>Kątomierz</a:t>
            </a:r>
            <a:endParaRPr lang="pl-PL" sz="2400" b="1" dirty="0">
              <a:solidFill>
                <a:srgbClr val="0D631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065229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46299" y="248262"/>
            <a:ext cx="838965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0D6311"/>
                </a:solidFill>
              </a:rPr>
              <a:t>Obserwatorzy pracują </a:t>
            </a:r>
            <a:r>
              <a:rPr lang="pl-PL" b="1" dirty="0">
                <a:solidFill>
                  <a:srgbClr val="0D6311"/>
                </a:solidFill>
              </a:rPr>
              <a:t>zwykle od 1 </a:t>
            </a:r>
            <a:r>
              <a:rPr lang="pl-PL" b="1" dirty="0" smtClean="0">
                <a:solidFill>
                  <a:srgbClr val="0D6311"/>
                </a:solidFill>
              </a:rPr>
              <a:t>kwietnia do </a:t>
            </a:r>
            <a:r>
              <a:rPr lang="pl-PL" b="1" dirty="0">
                <a:solidFill>
                  <a:srgbClr val="0D6311"/>
                </a:solidFill>
              </a:rPr>
              <a:t>30 września, kiedy zagrożenie pożarowe jest największe. Obserwacje zaczynają się o 9.00 rano, a kończą, w zależności od długości dnia - wiosną o 19.00 lub 20.00, latem o 21.00. </a:t>
            </a:r>
            <a:endParaRPr lang="pl-PL" b="1" dirty="0" smtClean="0">
              <a:solidFill>
                <a:srgbClr val="0D6311"/>
              </a:solidFill>
            </a:endParaRPr>
          </a:p>
          <a:p>
            <a:r>
              <a:rPr lang="pl-PL" b="1" dirty="0" smtClean="0">
                <a:solidFill>
                  <a:srgbClr val="0D6311"/>
                </a:solidFill>
              </a:rPr>
              <a:t>Dzięki </a:t>
            </a:r>
            <a:r>
              <a:rPr lang="pl-PL" b="1" dirty="0">
                <a:solidFill>
                  <a:srgbClr val="0D6311"/>
                </a:solidFill>
              </a:rPr>
              <a:t>uprzejmości pana leśniczego Andrzeja Janowicza mogłyśmy zobaczyć stanowisko pracy obserwatora na wieży w Klonie. Pani Barbara Kordek z chęcią udzieliła nam wszelkich informacji na temat </a:t>
            </a:r>
            <a:r>
              <a:rPr lang="pl-PL" b="1" dirty="0" smtClean="0">
                <a:solidFill>
                  <a:srgbClr val="0D6311"/>
                </a:solidFill>
              </a:rPr>
              <a:t>swojej pracy</a:t>
            </a:r>
            <a:r>
              <a:rPr lang="pl-PL" b="1" dirty="0">
                <a:solidFill>
                  <a:srgbClr val="0D6311"/>
                </a:solidFill>
              </a:rPr>
              <a:t>. Do jej obowiązków należy ciągła obserwacja terenu. W razie zauważenia zadymienia kontaktuje się telefonicznie </a:t>
            </a:r>
            <a:r>
              <a:rPr lang="pl-PL" b="1" dirty="0" smtClean="0">
                <a:solidFill>
                  <a:srgbClr val="0D6311"/>
                </a:solidFill>
              </a:rPr>
              <a:t> lub </a:t>
            </a:r>
            <a:r>
              <a:rPr lang="pl-PL" b="1" dirty="0">
                <a:solidFill>
                  <a:srgbClr val="0D6311"/>
                </a:solidFill>
              </a:rPr>
              <a:t>za pomocą CB radia z pobliskimi wieżami i wspólnie określają dokładniejsze </a:t>
            </a:r>
            <a:r>
              <a:rPr lang="pl-PL" b="1" dirty="0" smtClean="0">
                <a:solidFill>
                  <a:srgbClr val="0D6311"/>
                </a:solidFill>
              </a:rPr>
              <a:t>współrzędne </a:t>
            </a:r>
            <a:r>
              <a:rPr lang="pl-PL" b="1" dirty="0">
                <a:solidFill>
                  <a:srgbClr val="0D6311"/>
                </a:solidFill>
              </a:rPr>
              <a:t>pożaru. Informacja ta zgłaszana jest </a:t>
            </a:r>
            <a:r>
              <a:rPr lang="pl-PL" b="1" dirty="0" smtClean="0">
                <a:solidFill>
                  <a:srgbClr val="0D6311"/>
                </a:solidFill>
              </a:rPr>
              <a:t>do </a:t>
            </a:r>
            <a:r>
              <a:rPr lang="pl-PL" b="1" dirty="0">
                <a:solidFill>
                  <a:srgbClr val="0D6311"/>
                </a:solidFill>
              </a:rPr>
              <a:t>dyżurującego </a:t>
            </a:r>
            <a:endParaRPr lang="pl-PL" b="1" dirty="0" smtClean="0">
              <a:solidFill>
                <a:srgbClr val="0D6311"/>
              </a:solidFill>
            </a:endParaRPr>
          </a:p>
          <a:p>
            <a:r>
              <a:rPr lang="pl-PL" b="1" dirty="0" smtClean="0">
                <a:solidFill>
                  <a:srgbClr val="0D6311"/>
                </a:solidFill>
              </a:rPr>
              <a:t>pracownika </a:t>
            </a:r>
            <a:r>
              <a:rPr lang="pl-PL" b="1" dirty="0">
                <a:solidFill>
                  <a:srgbClr val="0D6311"/>
                </a:solidFill>
              </a:rPr>
              <a:t>w nadleśnictwie, który koordynuje </a:t>
            </a:r>
            <a:endParaRPr lang="pl-PL" b="1" dirty="0" smtClean="0">
              <a:solidFill>
                <a:srgbClr val="0D6311"/>
              </a:solidFill>
            </a:endParaRPr>
          </a:p>
          <a:p>
            <a:r>
              <a:rPr lang="pl-PL" b="1" dirty="0" smtClean="0">
                <a:solidFill>
                  <a:srgbClr val="0D6311"/>
                </a:solidFill>
              </a:rPr>
              <a:t>całą akcję </a:t>
            </a:r>
            <a:r>
              <a:rPr lang="pl-PL" b="1" dirty="0">
                <a:solidFill>
                  <a:srgbClr val="0D6311"/>
                </a:solidFill>
              </a:rPr>
              <a:t>gaśniczą. 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83027"/>
            <a:ext cx="3793653" cy="2845239"/>
          </a:xfrm>
          <a:prstGeom prst="rect">
            <a:avLst/>
          </a:prstGeom>
          <a:ln w="38100" cap="sq">
            <a:solidFill>
              <a:srgbClr val="117D1E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365" y="2720961"/>
            <a:ext cx="2881587" cy="3842116"/>
          </a:xfrm>
          <a:prstGeom prst="rect">
            <a:avLst/>
          </a:prstGeom>
          <a:ln w="38100" cap="sq">
            <a:solidFill>
              <a:srgbClr val="0D631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2083021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380" y="404664"/>
            <a:ext cx="6789241" cy="514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1730549" y="5661248"/>
            <a:ext cx="5682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0D6311"/>
                </a:solidFill>
              </a:rPr>
              <a:t>Demonstracja wyznaczania miejsca pożaru.</a:t>
            </a:r>
            <a:endParaRPr lang="pl-PL" sz="2400" b="1" dirty="0">
              <a:solidFill>
                <a:srgbClr val="0D631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78875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115616" y="1052736"/>
            <a:ext cx="72728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D6311"/>
                </a:solidFill>
              </a:rPr>
              <a:t>Kiedy zbliża się burza, obserwatorzy opuszczają swoje stanowisko ze względów bezpieczeństwa. Podczas silnych wiatrów odczuwalne są kołysania wieży. Odchylenia mogą sięgać aż 20cm!</a:t>
            </a:r>
          </a:p>
          <a:p>
            <a:endParaRPr lang="pl-PL" b="1" dirty="0">
              <a:solidFill>
                <a:srgbClr val="0D6311"/>
              </a:solidFill>
            </a:endParaRPr>
          </a:p>
          <a:p>
            <a:r>
              <a:rPr lang="pl-PL" b="1" dirty="0">
                <a:solidFill>
                  <a:srgbClr val="0D6311"/>
                </a:solidFill>
              </a:rPr>
              <a:t> Budowa dostrzegalni przeciwpożarowych była dobrą inwestycją, ponieważ dzięki  nim udaje się zminimalizować skutki pożarów. Żywioł powoduje ogromne straty, zarówno ekonomiczne, jak i ekologiczne. Tych ostatnich nie da się wycenić. Wczesne wykrycie ognia przez pracowników wieży umożliwia strażakom ugaszenie pożaru zanim ten zdąży się rozprzestrzenić i dokonać przeogromnych zniszczeń.</a:t>
            </a:r>
          </a:p>
          <a:p>
            <a:endParaRPr lang="pl-PL" b="1" dirty="0">
              <a:solidFill>
                <a:srgbClr val="0D6311"/>
              </a:solidFill>
            </a:endParaRPr>
          </a:p>
          <a:p>
            <a:r>
              <a:rPr lang="pl-PL" b="1" dirty="0">
                <a:solidFill>
                  <a:srgbClr val="0D6311"/>
                </a:solidFill>
              </a:rPr>
              <a:t> Wieża obserwacyjna w Klonie pełni też funkcje turystyczną. Dzięki swojemu położeniu można z niej obserwować piękną panoramę Nadleśnictwa Spychowo. Góra Klonowa na której znajduje się wieża  </a:t>
            </a:r>
            <a:r>
              <a:rPr lang="pl-PL" b="1" dirty="0" smtClean="0">
                <a:solidFill>
                  <a:srgbClr val="0D6311"/>
                </a:solidFill>
              </a:rPr>
              <a:t>        to </a:t>
            </a:r>
            <a:r>
              <a:rPr lang="pl-PL" b="1" dirty="0">
                <a:solidFill>
                  <a:srgbClr val="0D6311"/>
                </a:solidFill>
              </a:rPr>
              <a:t>punkt widokowy na ścieżce przyrodniczo turystycznej. Może być doskonałym miejscem wypoczynku dla wielu ludzi umęczonych hałasem wielkiego miasta pragnących podziwiać krajobrazy Mazur.</a:t>
            </a:r>
          </a:p>
        </p:txBody>
      </p:sp>
    </p:spTree>
    <p:extLst>
      <p:ext uri="{BB962C8B-B14F-4D97-AF65-F5344CB8AC3E}">
        <p14:creationId xmlns="" xmlns:p14="http://schemas.microsoft.com/office/powerpoint/2010/main" val="19560185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>
            <a:spLocks noGrp="1"/>
          </p:cNvSpPr>
          <p:nvPr>
            <p:ph type="title"/>
          </p:nvPr>
        </p:nvSpPr>
        <p:spPr>
          <a:xfrm>
            <a:off x="457200" y="-387424"/>
            <a:ext cx="8229600" cy="1426170"/>
          </a:xfrm>
        </p:spPr>
        <p:txBody>
          <a:bodyPr/>
          <a:lstStyle/>
          <a:p>
            <a:r>
              <a:rPr lang="pl-PL" b="1" dirty="0" smtClean="0">
                <a:solidFill>
                  <a:srgbClr val="117D1E"/>
                </a:solidFill>
              </a:rPr>
              <a:t>Widok z wieży</a:t>
            </a:r>
            <a:endParaRPr lang="pl-PL" b="1" dirty="0">
              <a:solidFill>
                <a:srgbClr val="117D1E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1268760"/>
            <a:ext cx="6304863" cy="4728648"/>
          </a:xfrm>
          <a:prstGeom prst="rect">
            <a:avLst/>
          </a:prstGeom>
          <a:ln w="38100" cap="sq">
            <a:solidFill>
              <a:srgbClr val="0D631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46908650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180" y="1272513"/>
            <a:ext cx="6403639" cy="4804151"/>
          </a:xfrm>
          <a:prstGeom prst="rect">
            <a:avLst/>
          </a:prstGeom>
          <a:ln w="38100" cap="sq">
            <a:solidFill>
              <a:srgbClr val="0D631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176820"/>
            <a:ext cx="8229600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376739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569</Words>
  <Application>Microsoft Office PowerPoint</Application>
  <PresentationFormat>Pokaz na ekranie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„Nasze Nadleśnictwo”- Nadleśnictwo Spychowo</vt:lpstr>
      <vt:lpstr>Nadleśnictwo Spychowo</vt:lpstr>
      <vt:lpstr>Ochrona lasów</vt:lpstr>
      <vt:lpstr>Slajd 4</vt:lpstr>
      <vt:lpstr>Slajd 5</vt:lpstr>
      <vt:lpstr>Slajd 6</vt:lpstr>
      <vt:lpstr>Slajd 7</vt:lpstr>
      <vt:lpstr>Widok z wieży</vt:lpstr>
      <vt:lpstr>Slajd 9</vt:lpstr>
      <vt:lpstr>Slajd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Toshiba</dc:creator>
  <cp:lastModifiedBy>x</cp:lastModifiedBy>
  <cp:revision>47</cp:revision>
  <dcterms:created xsi:type="dcterms:W3CDTF">2016-04-22T13:10:44Z</dcterms:created>
  <dcterms:modified xsi:type="dcterms:W3CDTF">2016-04-29T15:03:19Z</dcterms:modified>
</cp:coreProperties>
</file>