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59" r:id="rId8"/>
    <p:sldId id="261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9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-426" y="-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B537C-F0C5-4B18-A1B6-D43153D07605}" type="doc">
      <dgm:prSet loTypeId="urn:microsoft.com/office/officeart/2005/8/layout/venn1" loCatId="relationship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pl-PL"/>
        </a:p>
      </dgm:t>
    </dgm:pt>
    <dgm:pt modelId="{5497979F-7B27-4201-B0FF-F2BC6D415C7D}">
      <dgm:prSet custT="1"/>
      <dgm:spPr/>
      <dgm:t>
        <a:bodyPr/>
        <a:lstStyle/>
        <a:p>
          <a:pPr rtl="0" eaLnBrk="1" latinLnBrk="0" hangingPunct="1"/>
          <a:r>
            <a:rPr lang="pl-PL" sz="1800" dirty="0"/>
            <a:t>Nadleśnictwa Paruszowiec oraz Rybnik do roku 1924 były zarządzane przez Inspekcję Leśną w Rybniku. W 1927 r. Państwowe Lasy Śląskie przejęła pod swoją administrację Dyrekcja Lasów i Dóbr Państwowych w Warszawie. W 1945 roku powstało Nadleśnictwo Rybnik administrujące tereny z połączonych Nadleśnictw: Rybnik i Wodzisław. Jego powierzchnia wynosiła 6 028 ha. </a:t>
          </a:r>
        </a:p>
      </dgm:t>
    </dgm:pt>
    <dgm:pt modelId="{9CF91B1E-E078-4645-8E08-C564BCF1C607}" type="parTrans" cxnId="{15E71E47-338B-4B94-BF14-F485BC259AE3}">
      <dgm:prSet/>
      <dgm:spPr/>
      <dgm:t>
        <a:bodyPr/>
        <a:lstStyle/>
        <a:p>
          <a:endParaRPr lang="pl-PL"/>
        </a:p>
      </dgm:t>
    </dgm:pt>
    <dgm:pt modelId="{66A5E124-27A1-4460-AFBF-60296D61802C}" type="sibTrans" cxnId="{15E71E47-338B-4B94-BF14-F485BC259AE3}">
      <dgm:prSet/>
      <dgm:spPr/>
      <dgm:t>
        <a:bodyPr/>
        <a:lstStyle/>
        <a:p>
          <a:endParaRPr lang="pl-PL"/>
        </a:p>
      </dgm:t>
    </dgm:pt>
    <dgm:pt modelId="{35E3B644-36E9-4467-9780-7ADD0EB6B4E5}" type="pres">
      <dgm:prSet presAssocID="{295B537C-F0C5-4B18-A1B6-D43153D0760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FBBF4C9-2565-4E14-B67D-01AACC88746E}" type="pres">
      <dgm:prSet presAssocID="{5497979F-7B27-4201-B0FF-F2BC6D415C7D}" presName="circ1TxSh" presStyleLbl="vennNode1" presStyleIdx="0" presStyleCnt="1" custScaleX="103165" custLinFactNeighborX="-39433" custLinFactNeighborY="28707"/>
      <dgm:spPr/>
      <dgm:t>
        <a:bodyPr/>
        <a:lstStyle/>
        <a:p>
          <a:endParaRPr lang="pl-PL"/>
        </a:p>
      </dgm:t>
    </dgm:pt>
  </dgm:ptLst>
  <dgm:cxnLst>
    <dgm:cxn modelId="{78CB656A-61AD-42CF-BEC1-28FEF84284CF}" type="presOf" srcId="{295B537C-F0C5-4B18-A1B6-D43153D07605}" destId="{35E3B644-36E9-4467-9780-7ADD0EB6B4E5}" srcOrd="0" destOrd="0" presId="urn:microsoft.com/office/officeart/2005/8/layout/venn1"/>
    <dgm:cxn modelId="{15E71E47-338B-4B94-BF14-F485BC259AE3}" srcId="{295B537C-F0C5-4B18-A1B6-D43153D07605}" destId="{5497979F-7B27-4201-B0FF-F2BC6D415C7D}" srcOrd="0" destOrd="0" parTransId="{9CF91B1E-E078-4645-8E08-C564BCF1C607}" sibTransId="{66A5E124-27A1-4460-AFBF-60296D61802C}"/>
    <dgm:cxn modelId="{3BABD77F-BA71-4374-8F0B-6CD6BCF845C9}" type="presOf" srcId="{5497979F-7B27-4201-B0FF-F2BC6D415C7D}" destId="{BFBBF4C9-2565-4E14-B67D-01AACC88746E}" srcOrd="0" destOrd="0" presId="urn:microsoft.com/office/officeart/2005/8/layout/venn1"/>
    <dgm:cxn modelId="{1B2DC368-E1BB-4D70-937F-2D0928F12F85}" type="presParOf" srcId="{35E3B644-36E9-4467-9780-7ADD0EB6B4E5}" destId="{BFBBF4C9-2565-4E14-B67D-01AACC88746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BF4C9-2565-4E14-B67D-01AACC88746E}">
      <dsp:nvSpPr>
        <dsp:cNvPr id="0" name=""/>
        <dsp:cNvSpPr/>
      </dsp:nvSpPr>
      <dsp:spPr>
        <a:xfrm>
          <a:off x="-67079" y="152587"/>
          <a:ext cx="4372959" cy="4238801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Nadleśnictwa Paruszowiec oraz Rybnik do roku 1924 były zarządzane przez Inspekcję Leśną w Rybniku. W 1927 r. Państwowe Lasy Śląskie przejęła pod swoją administrację Dyrekcja Lasów i Dóbr Państwowych w Warszawie. W 1945 roku powstało Nadleśnictwo Rybnik administrujące tereny z połączonych Nadleśnictw: Rybnik i Wodzisław. Jego powierzchnia wynosiła 6 028 ha. </a:t>
          </a:r>
        </a:p>
      </dsp:txBody>
      <dsp:txXfrm>
        <a:off x="573326" y="773345"/>
        <a:ext cx="3092149" cy="2997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0091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3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623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3889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2355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8101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3071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57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4641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193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3476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D7B0-7829-4213-B641-A2C24DBC9A52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0376-8656-46B4-98D1-DAAECBFD2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36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7550" y="0"/>
            <a:ext cx="2176428" cy="217642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3764" y="2645508"/>
            <a:ext cx="9144000" cy="1159443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pl-PL" dirty="0">
                <a:latin typeface="Adobe Hebrew" panose="02040503050201020203" pitchFamily="18" charset="-79"/>
                <a:ea typeface="Adobe Gothic Std B" panose="020B0800000000000000" pitchFamily="34" charset="-128"/>
                <a:cs typeface="Adobe Hebrew" panose="02040503050201020203" pitchFamily="18" charset="-79"/>
              </a:rPr>
              <a:t>Nadleśnictwo Rybnickie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Calibri" panose="020F0502020204030204" pitchFamily="34" charset="0"/>
              </a:rPr>
              <a:t>Odwieczne miejsce pożywienia,</a:t>
            </a:r>
            <a:br>
              <a:rPr lang="pl-PL" dirty="0">
                <a:latin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</a:rPr>
              <a:t>miejsca na pikniki – cudowne,</a:t>
            </a:r>
            <a:br>
              <a:rPr lang="pl-PL" dirty="0">
                <a:latin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</a:rPr>
              <a:t>miejsca na spędzanie wolnego czasu,</a:t>
            </a:r>
            <a:br>
              <a:rPr lang="pl-PL" dirty="0">
                <a:latin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</a:rPr>
              <a:t>miejsca od smogu czyste,</a:t>
            </a:r>
            <a:br>
              <a:rPr lang="pl-PL" dirty="0">
                <a:latin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</a:rPr>
              <a:t>to są właśnie lasy rybnickie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66052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5" name="Ptaki - Dzięcioł.wav"/>
          </p:stSnd>
        </p:sndAc>
      </p:transition>
    </mc:Choice>
    <mc:Fallback>
      <p:transition spd="slow">
        <p:fade/>
        <p:sndAc>
          <p:stSnd>
            <p:snd r:embed="rId2" name="Ptaki - Dzięcioł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0" y="65327"/>
            <a:ext cx="1099854" cy="109985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0184" y="744973"/>
            <a:ext cx="3932237" cy="759204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dobe Caslon Pro Bold" panose="0205070206050A020403" pitchFamily="18" charset="-18"/>
              </a:rPr>
              <a:t>Historia </a:t>
            </a:r>
            <a:r>
              <a:rPr lang="pl-PL" dirty="0">
                <a:solidFill>
                  <a:schemeClr val="bg1"/>
                </a:solidFill>
                <a:latin typeface="Adobe Caslon Pro Bold" panose="0205070206050A020403" pitchFamily="18" charset="-18"/>
                <a:cs typeface="Arabic Typesetting" panose="03020402040406030203" pitchFamily="66" charset="-78"/>
              </a:rPr>
              <a:t>nadleśnictwa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6492121"/>
              </p:ext>
            </p:extLst>
          </p:nvPr>
        </p:nvGraphicFramePr>
        <p:xfrm>
          <a:off x="4747883" y="1464927"/>
          <a:ext cx="4238801" cy="439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97890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9" name="Ptaki - Dzięcioł.wav"/>
          </p:stSnd>
        </p:sndAc>
      </p:transition>
    </mc:Choice>
    <mc:Fallback>
      <p:transition spd="slow">
        <p:sndAc>
          <p:stSnd>
            <p:snd r:embed="rId2" name="Ptaki - Dzięcioł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0" y="65327"/>
            <a:ext cx="1099854" cy="109985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1122" y="705723"/>
            <a:ext cx="3932237" cy="759204"/>
          </a:xfrm>
        </p:spPr>
        <p:txBody>
          <a:bodyPr/>
          <a:lstStyle/>
          <a:p>
            <a:pPr algn="ctr"/>
            <a:r>
              <a:rPr lang="pl-PL" dirty="0">
                <a:latin typeface="Adobe Caslon Pro Bold" panose="0205070206050A020403" pitchFamily="18" charset="-18"/>
                <a:ea typeface="Adobe Gothic Std B" panose="020B0800000000000000" pitchFamily="34" charset="-128"/>
              </a:rPr>
              <a:t>Gospodarka leśna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41121" y="1914787"/>
            <a:ext cx="6592861" cy="3811588"/>
          </a:xfrm>
        </p:spPr>
        <p:txBody>
          <a:bodyPr>
            <a:normAutofit/>
          </a:bodyPr>
          <a:lstStyle/>
          <a:p>
            <a:r>
              <a:rPr lang="pl-PL" sz="2000" dirty="0"/>
              <a:t>Gospodarka leśna w Lasach Państwowych prowadzona jest na podstawie planów urządzenia lasu, sporządzanych dla nadleśnictw na 10 lat. Wykonują je dla Lasów Państwowych specjalistyczne jednostki, m.in. Biuro Urządzania Lasu i Geodezji Leśnej (BULiGL). Plany urządzenia lasu, po konsultacjach z udziałem społeczeństwa, są zatwierdzane decyzją Ministra Środowiska.</a:t>
            </a:r>
          </a:p>
        </p:txBody>
      </p:sp>
    </p:spTree>
    <p:extLst>
      <p:ext uri="{BB962C8B-B14F-4D97-AF65-F5344CB8AC3E}">
        <p14:creationId xmlns:p14="http://schemas.microsoft.com/office/powerpoint/2010/main" xmlns="" val="358990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4645" y="537586"/>
            <a:ext cx="393223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Dary Lasu – owoce, zioła i grzyby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45" y="81349"/>
            <a:ext cx="1101600" cy="11016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74645" y="1639186"/>
            <a:ext cx="3932237" cy="3811588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Spacerując po okolicznych lasach oprócz cudownych widoków, można również nazbierać wiele wspaniałości do naszej kuchni i domowej apteczki. Przede wszystkim mam na myśli wspaniałe maliny leśne, z których soczysty sok jest niezastąpionym lekarstwem na przeziębienia i grypę. Również można spotkać macierzankę, która ukoi nasze gardła, mniszka lekarskiego oraz pokrzywę, która szczególnie na wiosnę jest wspaniała w zupach jarzynowych.</a:t>
            </a:r>
          </a:p>
        </p:txBody>
      </p:sp>
    </p:spTree>
    <p:extLst>
      <p:ext uri="{BB962C8B-B14F-4D97-AF65-F5344CB8AC3E}">
        <p14:creationId xmlns:p14="http://schemas.microsoft.com/office/powerpoint/2010/main" xmlns="" val="29987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4694" y="457200"/>
            <a:ext cx="3932237" cy="979714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Grzyby leśne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94" y="81349"/>
            <a:ext cx="1101600" cy="11016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Któż z Nas nie lubi grzybów? Pysznych i  aromatycznych, które są niezastąpionym dodatkiem do zup, kapusty i pysznych przetworów</a:t>
            </a:r>
            <a:r>
              <a:rPr lang="pl-PL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r>
              <a:rPr lang="pl-PL" dirty="0">
                <a:solidFill>
                  <a:schemeClr val="bg1"/>
                </a:solidFill>
              </a:rPr>
              <a:t> Nasze okoliczne lasy są pełne smakowitych gatunków grzybów. Jednym z najliczniej występujących gatunków są: maślak, kozak, podgrzybki i kurki. </a:t>
            </a:r>
          </a:p>
          <a:p>
            <a:r>
              <a:rPr lang="pl-PL" dirty="0">
                <a:solidFill>
                  <a:schemeClr val="bg1"/>
                </a:solidFill>
              </a:rPr>
              <a:t>Równie piękne jak i niebezpieczne są grzyby trujące. Te grzyby wolno Nam tylko podziwiać.</a:t>
            </a:r>
          </a:p>
        </p:txBody>
      </p:sp>
    </p:spTree>
    <p:extLst>
      <p:ext uri="{BB962C8B-B14F-4D97-AF65-F5344CB8AC3E}">
        <p14:creationId xmlns:p14="http://schemas.microsoft.com/office/powerpoint/2010/main" xmlns="" val="132176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3" y="72397"/>
            <a:ext cx="1101600" cy="11016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7983" y="557489"/>
            <a:ext cx="3932237" cy="80953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latin typeface="Adobe Garamond Pro Bold" panose="02020702060506020403" pitchFamily="18" charset="-18"/>
              </a:rPr>
              <a:t>Zalety lasu - Bieganie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67983" y="2023844"/>
            <a:ext cx="3932237" cy="3811588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Bieganie to dziś, obok jazdy na rowerze, najpopularniejszy sport uprawiany przez Polaków. Dlaczego, ulegając modzie na zdrowy styl życia, wybieramy akurat bieganie? Jest to z pewnością najbardziej demokratyczna dyscyplina sportu. Uprawiać ją może każdy, niezależnie od wieku. A Nasze okoliczne lasy są wprost idealne do biegania.</a:t>
            </a:r>
          </a:p>
        </p:txBody>
      </p:sp>
    </p:spTree>
    <p:extLst>
      <p:ext uri="{BB962C8B-B14F-4D97-AF65-F5344CB8AC3E}">
        <p14:creationId xmlns:p14="http://schemas.microsoft.com/office/powerpoint/2010/main" xmlns="" val="4778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0" y="65327"/>
            <a:ext cx="1099854" cy="109985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1122" y="705723"/>
            <a:ext cx="3932237" cy="759204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Adobe Caslon Pro Bold" panose="0205070206050A020403" pitchFamily="18" charset="-18"/>
                <a:ea typeface="Adobe Gothic Std B" panose="020B0800000000000000" pitchFamily="34" charset="-128"/>
              </a:rPr>
              <a:t>Zielona bieżnia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41122" y="1914787"/>
            <a:ext cx="3932238" cy="3811588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Dlaczego właśnie tam? Powód jest oczywisty. O ile przyjemniej biega się tam, gdzie unosi zapach drzew, zamiast </a:t>
            </a:r>
            <a:r>
              <a:rPr lang="pl-PL" sz="2400">
                <a:solidFill>
                  <a:schemeClr val="bg1"/>
                </a:solidFill>
              </a:rPr>
              <a:t>ciężkiego zapachu </a:t>
            </a:r>
            <a:r>
              <a:rPr lang="pl-PL" sz="2400" dirty="0">
                <a:solidFill>
                  <a:schemeClr val="bg1"/>
                </a:solidFill>
              </a:rPr>
              <a:t>spalin. Gdzie słychać szum liści i śpiew ptaków, a nie wielkomiejski zgiełk. Gdzie wiatr nie wieje nam w twarz, tylko delikatnie orzeźwia, a słońce, zamiast świecić w oczy, delikatnie sączy się rozproszone przez liście.</a:t>
            </a:r>
          </a:p>
        </p:txBody>
      </p:sp>
    </p:spTree>
    <p:extLst>
      <p:ext uri="{BB962C8B-B14F-4D97-AF65-F5344CB8AC3E}">
        <p14:creationId xmlns:p14="http://schemas.microsoft.com/office/powerpoint/2010/main" xmlns="" val="181142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109" y="4779809"/>
            <a:ext cx="10515600" cy="1915959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Wykonał: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Daniel Czech KL. VI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Szkoła podstawowa SP3 w Krzyżkowicach</a:t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/>
            </a:r>
            <a:br>
              <a:rPr lang="pl-PL" sz="28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-Szkoły podstawowe ( IV kl. –VI kl. )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718" y="1382349"/>
            <a:ext cx="2706630" cy="27066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10869" flipH="1">
            <a:off x="3435035" y="525349"/>
            <a:ext cx="2213366" cy="15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9600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390</Words>
  <Application>Microsoft Office PowerPoint</Application>
  <PresentationFormat>Niestandardowy</PresentationFormat>
  <Paragraphs>16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Nadleśnictwo Rybnickie</vt:lpstr>
      <vt:lpstr>Historia nadleśnictwa</vt:lpstr>
      <vt:lpstr>Gospodarka leśna</vt:lpstr>
      <vt:lpstr>Dary Lasu – owoce, zioła i grzyby</vt:lpstr>
      <vt:lpstr>Grzyby leśne </vt:lpstr>
      <vt:lpstr>Zalety lasu - Bieganie</vt:lpstr>
      <vt:lpstr>Zielona bieżnia</vt:lpstr>
      <vt:lpstr>Wykonał: Daniel Czech KL. VI Szkoła podstawowa SP3 w Krzyżkowicach  -Szkoły podstawowe ( IV kl. –VI kl.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Rybnickie</dc:title>
  <dc:creator>Daniel Czech</dc:creator>
  <cp:lastModifiedBy>admin</cp:lastModifiedBy>
  <cp:revision>26</cp:revision>
  <dcterms:created xsi:type="dcterms:W3CDTF">2016-04-23T13:07:59Z</dcterms:created>
  <dcterms:modified xsi:type="dcterms:W3CDTF">2016-05-03T21:32:09Z</dcterms:modified>
</cp:coreProperties>
</file>