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F27"/>
    <a:srgbClr val="A7298F"/>
    <a:srgbClr val="00863D"/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2">
                <a:alpha val="33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F605-0624-4CD1-9A1D-BA2C70CD8BC3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91CF-A05B-4DEB-9BAC-0184BA17F19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2657"/>
            <a:ext cx="8676456" cy="2664295"/>
          </a:xfrm>
        </p:spPr>
        <p:txBody>
          <a:bodyPr>
            <a:normAutofit/>
          </a:bodyPr>
          <a:lstStyle/>
          <a:p>
            <a:pPr algn="r"/>
            <a:r>
              <a:rPr lang="pl-PL" sz="4800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pl-PL" sz="4800" b="1" dirty="0" smtClean="0"/>
              <a:t>NADLEŚNICTWO BRYNEK              „Gospodarka leśna”</a:t>
            </a:r>
            <a:endParaRPr lang="pl-PL" sz="4800" b="1" dirty="0"/>
          </a:p>
        </p:txBody>
      </p:sp>
      <p:pic>
        <p:nvPicPr>
          <p:cNvPr id="4" name="Obraz 3" descr="bryn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78123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1"/>
            <a:ext cx="1944216" cy="20162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400" b="1" dirty="0" smtClean="0"/>
              <a:t> </a:t>
            </a:r>
            <a:r>
              <a:rPr lang="pl-PL" sz="2600" b="1" dirty="0" smtClean="0"/>
              <a:t>Pracę wykonałam w oparciu o następujące źródła:</a:t>
            </a:r>
          </a:p>
          <a:p>
            <a:pPr>
              <a:buNone/>
            </a:pPr>
            <a:r>
              <a:rPr lang="pl-PL" sz="2600" dirty="0" smtClean="0"/>
              <a:t>-http://www.brynek.katowice.lasy.gov.pl</a:t>
            </a:r>
          </a:p>
          <a:p>
            <a:pPr>
              <a:buNone/>
            </a:pPr>
            <a:r>
              <a:rPr lang="pl-PL" sz="2600" dirty="0" smtClean="0"/>
              <a:t>-https://issuu.com/puresnow/docs/brynek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sz="2400" dirty="0" smtClean="0"/>
              <a:t>             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         </a:t>
            </a:r>
          </a:p>
          <a:p>
            <a:pPr>
              <a:buNone/>
            </a:pPr>
            <a:r>
              <a:rPr lang="pl-PL" i="1" dirty="0" smtClean="0"/>
              <a:t> </a:t>
            </a:r>
            <a:r>
              <a:rPr lang="pl-PL" sz="3900" i="1" dirty="0" smtClean="0"/>
              <a:t>Prezentację </a:t>
            </a:r>
            <a:r>
              <a:rPr lang="pl-PL" sz="3900" i="1" dirty="0" smtClean="0"/>
              <a:t>przygotowała:</a:t>
            </a:r>
          </a:p>
          <a:p>
            <a:pPr>
              <a:buNone/>
            </a:pPr>
            <a:r>
              <a:rPr lang="pl-PL" sz="3900" i="1" dirty="0" smtClean="0"/>
              <a:t> </a:t>
            </a:r>
            <a:r>
              <a:rPr lang="pl-PL" sz="3900" i="1" dirty="0" smtClean="0"/>
              <a:t>Wiktoria </a:t>
            </a:r>
            <a:r>
              <a:rPr lang="pl-PL" sz="3900" i="1" dirty="0" smtClean="0"/>
              <a:t>Dąbrowska </a:t>
            </a:r>
            <a:r>
              <a:rPr lang="pl-PL" sz="3900" i="1" dirty="0" smtClean="0"/>
              <a:t>z klasy V</a:t>
            </a:r>
            <a:endParaRPr lang="pl-PL" sz="3900" i="1" dirty="0" smtClean="0"/>
          </a:p>
          <a:p>
            <a:pPr>
              <a:buNone/>
            </a:pPr>
            <a:r>
              <a:rPr lang="pl-PL" sz="3900" i="1" dirty="0" smtClean="0"/>
              <a:t> </a:t>
            </a:r>
            <a:r>
              <a:rPr lang="pl-PL" sz="3900" i="1" dirty="0" smtClean="0"/>
              <a:t>Szkoła Podstawowa nr </a:t>
            </a:r>
            <a:r>
              <a:rPr lang="pl-PL" sz="3900" i="1" dirty="0" smtClean="0"/>
              <a:t>46 </a:t>
            </a:r>
            <a:r>
              <a:rPr lang="pl-PL" sz="3900" i="1" dirty="0" smtClean="0"/>
              <a:t>w Bytomiu</a:t>
            </a:r>
            <a:endParaRPr lang="pl-PL" sz="3900" i="1" dirty="0" smtClean="0"/>
          </a:p>
          <a:p>
            <a:pPr>
              <a:buNone/>
            </a:pPr>
            <a:r>
              <a:rPr lang="pl-PL" sz="3900" i="1" dirty="0" smtClean="0"/>
              <a:t> </a:t>
            </a:r>
            <a:r>
              <a:rPr lang="pl-PL" sz="3900" i="1" dirty="0" smtClean="0"/>
              <a:t>Kategoria</a:t>
            </a:r>
            <a:r>
              <a:rPr lang="pl-PL" sz="3900" i="1" dirty="0" smtClean="0"/>
              <a:t>: </a:t>
            </a:r>
            <a:r>
              <a:rPr lang="pl-PL" sz="3900" i="1" dirty="0" smtClean="0"/>
              <a:t>szkoły podstawowe kl.4-6</a:t>
            </a:r>
            <a:endParaRPr lang="pl-PL" sz="3900" i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/>
          <a:lstStyle/>
          <a:p>
            <a:r>
              <a:rPr lang="pl-PL" sz="2400" dirty="0" smtClean="0"/>
              <a:t>Nadleśnictwo Brynek tworzą lasy rozciągające się w środkowej części województwa śląskiego na północ od Gliwic, Bytomia i Zabrza.</a:t>
            </a:r>
          </a:p>
          <a:p>
            <a:r>
              <a:rPr lang="pl-PL" sz="2400" dirty="0" smtClean="0"/>
              <a:t>Powierzchnia ogólna gruntów Nadleśnictwa wynosi przeszło 16000 ha . Z czego same lasy stanowią blisko 15700 ha.</a:t>
            </a:r>
          </a:p>
          <a:p>
            <a:endParaRPr lang="pl-PL" dirty="0"/>
          </a:p>
        </p:txBody>
      </p:sp>
      <p:pic>
        <p:nvPicPr>
          <p:cNvPr id="4" name="Obraz 3" descr="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832648" cy="43204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Podstawowym zadaniem hodowli lasu jest zachowanie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wzbogacanie lasów istniejących, czyli </a:t>
            </a:r>
            <a:r>
              <a:rPr lang="pl-PL" sz="2400" dirty="0" smtClean="0">
                <a:solidFill>
                  <a:srgbClr val="FF0000"/>
                </a:solidFill>
              </a:rPr>
              <a:t>(odnawianie) </a:t>
            </a: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/>
              <a:t>oraz </a:t>
            </a:r>
            <a:r>
              <a:rPr lang="pl-PL" sz="2400" dirty="0" smtClean="0"/>
              <a:t>tworzenie nowych </a:t>
            </a:r>
            <a:r>
              <a:rPr lang="pl-PL" sz="2400" dirty="0" smtClean="0">
                <a:solidFill>
                  <a:srgbClr val="FF0000"/>
                </a:solidFill>
              </a:rPr>
              <a:t>(zalesianie).</a:t>
            </a:r>
          </a:p>
          <a:p>
            <a:r>
              <a:rPr lang="pl-PL" sz="2400" dirty="0" smtClean="0"/>
              <a:t>Las, jeśli nie powstał w sposób naturalny, jest sadzony przez leśników. Wymaga to sporej pracy. Trzeba wyhodować sadzonki, które uprawiane są w szkółkach leśnych.</a:t>
            </a:r>
          </a:p>
          <a:p>
            <a:endParaRPr lang="pl-PL" sz="2800" dirty="0"/>
          </a:p>
        </p:txBody>
      </p:sp>
      <p:pic>
        <p:nvPicPr>
          <p:cNvPr id="4" name="Obraz 3" descr="article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3744416" cy="4032448"/>
          </a:xfrm>
          <a:prstGeom prst="rect">
            <a:avLst/>
          </a:prstGeom>
        </p:spPr>
      </p:pic>
      <p:pic>
        <p:nvPicPr>
          <p:cNvPr id="5" name="Obraz 4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36912"/>
            <a:ext cx="4896544" cy="402428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Tam poddawane są zabiegom pielęgnacyjnym i ochronnym,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aby </a:t>
            </a:r>
            <a:r>
              <a:rPr lang="pl-PL" sz="2400" dirty="0" smtClean="0"/>
              <a:t>wyrosły z nich drzewka jak najbardziej żywe i zdrowe.</a:t>
            </a:r>
          </a:p>
          <a:p>
            <a:r>
              <a:rPr lang="pl-PL" sz="2400" dirty="0" smtClean="0"/>
              <a:t>Aby </a:t>
            </a:r>
            <a:r>
              <a:rPr lang="pl-PL" sz="2400" dirty="0" smtClean="0">
                <a:solidFill>
                  <a:srgbClr val="E97F27"/>
                </a:solidFill>
              </a:rPr>
              <a:t>odnowienie</a:t>
            </a:r>
            <a:r>
              <a:rPr lang="pl-PL" sz="2400" dirty="0" smtClean="0">
                <a:solidFill>
                  <a:srgbClr val="7030A0"/>
                </a:solidFill>
              </a:rPr>
              <a:t> </a:t>
            </a:r>
            <a:r>
              <a:rPr lang="pl-PL" sz="2400" dirty="0" smtClean="0"/>
              <a:t>było możliwe, trzeba najpierw wyciąć dojrzałe drzewa.</a:t>
            </a:r>
          </a:p>
          <a:p>
            <a:endParaRPr lang="pl-PL" sz="2400" dirty="0" smtClean="0"/>
          </a:p>
          <a:p>
            <a:endParaRPr lang="pl-PL" sz="2400" dirty="0">
              <a:solidFill>
                <a:srgbClr val="7030A0"/>
              </a:solidFill>
            </a:endParaRPr>
          </a:p>
        </p:txBody>
      </p:sp>
      <p:pic>
        <p:nvPicPr>
          <p:cNvPr id="6" name="Obraz 5" descr="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280920" cy="475252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Odnawianie </a:t>
            </a:r>
            <a:r>
              <a:rPr lang="pl-PL" sz="2400" dirty="0" smtClean="0"/>
              <a:t>możemy podzielić na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sztuczne-</a:t>
            </a:r>
            <a:r>
              <a:rPr lang="pl-PL" sz="2400" dirty="0" smtClean="0"/>
              <a:t>czyli sadzenie sadzonek lub wysiewanie nasion przez człowieka. I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naturalne-</a:t>
            </a:r>
            <a:r>
              <a:rPr lang="pl-PL" sz="2400" dirty="0" smtClean="0"/>
              <a:t>zjawisko samoistnego powstawania młodego pokolenia drzew pod okapem drzewostanu, lub w jego sąsiedztwie. Odnawianie naturalne często kierowane jest przez człowieka, polega to na spulchnianiu gleby pod okapem drzewostanu i wykaszaniu chwastów wśród drzewek.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Nadleśnictwo Brynek pielęgnuje ok. 300 ha gleby corocznie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uprawach leśnych. </a:t>
            </a:r>
            <a:r>
              <a:rPr lang="pl-PL" sz="2400" dirty="0" smtClean="0"/>
              <a:t>Najczęściej spotykanym gatunkiem drzewa jest </a:t>
            </a:r>
            <a:r>
              <a:rPr lang="pl-PL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sosna zwyczajna</a:t>
            </a:r>
            <a:r>
              <a:rPr lang="pl-PL" sz="2400" dirty="0" smtClean="0"/>
              <a:t>-zajmuje 70%  powierzchni.</a:t>
            </a:r>
          </a:p>
          <a:p>
            <a:endParaRPr lang="pl-P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az 3" descr="las-172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104456" cy="2808312"/>
          </a:xfrm>
          <a:prstGeom prst="rect">
            <a:avLst/>
          </a:prstGeom>
        </p:spPr>
      </p:pic>
      <p:pic>
        <p:nvPicPr>
          <p:cNvPr id="5" name="Obraz 4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4104456" cy="280831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04665"/>
            <a:ext cx="3744416" cy="3096343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W nadleśnictwie Brynek leśnicy zajmują się także ochroną lasu. Dużym zagrożeniem są owady ryjkowce (chrząszcze). To one niszczą drzewa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 flipH="1">
            <a:off x="5364088" y="3212976"/>
            <a:ext cx="3528392" cy="3384376"/>
          </a:xfrm>
        </p:spPr>
        <p:txBody>
          <a:bodyPr>
            <a:noAutofit/>
          </a:bodyPr>
          <a:lstStyle/>
          <a:p>
            <a:r>
              <a:rPr lang="pl-PL" sz="2800" dirty="0" smtClean="0"/>
              <a:t>Leśnicy w walce z nimi wykopują wokół uprawy drzewek, rowek izolacyjny,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do </a:t>
            </a:r>
            <a:r>
              <a:rPr lang="pl-PL" sz="2800" dirty="0" smtClean="0"/>
              <a:t>którego wkładają środki wabiące. Tam zwabione szkodniki są niszczone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pic>
        <p:nvPicPr>
          <p:cNvPr id="5" name="Obraz 4" descr="dscf3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464496" cy="2736304"/>
          </a:xfrm>
          <a:prstGeom prst="rect">
            <a:avLst/>
          </a:prstGeom>
        </p:spPr>
      </p:pic>
      <p:pic>
        <p:nvPicPr>
          <p:cNvPr id="7" name="Obraz 6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752528" cy="301495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5253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Trzeba również chronić las przed szkodnikami </a:t>
            </a:r>
            <a:r>
              <a:rPr lang="pl-PL" sz="2800" dirty="0" smtClean="0">
                <a:solidFill>
                  <a:srgbClr val="A7298F"/>
                </a:solidFill>
              </a:rPr>
              <a:t>pierwotnymi</a:t>
            </a:r>
            <a:r>
              <a:rPr lang="pl-PL" sz="2800" dirty="0" smtClean="0"/>
              <a:t>,</a:t>
            </a:r>
            <a:r>
              <a:rPr lang="pl-PL" sz="2800" dirty="0" smtClean="0">
                <a:solidFill>
                  <a:srgbClr val="7030A0"/>
                </a:solidFill>
              </a:rPr>
              <a:t> </a:t>
            </a:r>
            <a:r>
              <a:rPr lang="pl-PL" sz="2800" dirty="0" smtClean="0"/>
              <a:t>liściożernymi takimi jak: </a:t>
            </a:r>
            <a:r>
              <a:rPr lang="pl-PL" sz="2800" dirty="0" smtClean="0">
                <a:solidFill>
                  <a:srgbClr val="A7298F"/>
                </a:solidFill>
              </a:rPr>
              <a:t>osnuja gwiaździsta, brudnica mniszka, poproch cetyniak, boreczniki.                       </a:t>
            </a:r>
          </a:p>
          <a:p>
            <a:r>
              <a:rPr lang="pl-PL" sz="2800" dirty="0" smtClean="0"/>
              <a:t>                                               Bardzo ważnymi sprzymierzeńcami               sprzymierzeńcami  leśnika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 smtClean="0"/>
              <a:t>walce                                     walce z nadmiernym  </a:t>
            </a:r>
          </a:p>
          <a:p>
            <a:r>
              <a:rPr lang="pl-PL" sz="2800" dirty="0" smtClean="0"/>
              <a:t>                                               rozmnażaniem się </a:t>
            </a:r>
          </a:p>
          <a:p>
            <a:r>
              <a:rPr lang="pl-PL" sz="2800" dirty="0" smtClean="0"/>
              <a:t>                                               szkodliwych owadów są </a:t>
            </a:r>
          </a:p>
          <a:p>
            <a:r>
              <a:rPr lang="pl-PL" sz="2800" dirty="0" smtClean="0"/>
              <a:t>                                               ptaki. Leśnicy wywieszają </a:t>
            </a:r>
          </a:p>
          <a:p>
            <a:r>
              <a:rPr lang="pl-PL" sz="2800" dirty="0" smtClean="0"/>
              <a:t>                                               budki lęgowe, a zimą gdy są</a:t>
            </a:r>
          </a:p>
          <a:p>
            <a:r>
              <a:rPr lang="pl-PL" sz="2800" dirty="0" smtClean="0"/>
              <a:t>                                               trudne warunki dokarmiają je.</a:t>
            </a:r>
          </a:p>
        </p:txBody>
      </p:sp>
      <p:pic>
        <p:nvPicPr>
          <p:cNvPr id="4" name="Obraz 3" descr="Bupalus.piniaria.7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861048" cy="396044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51520" y="5661249"/>
            <a:ext cx="3456383" cy="64807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Poproch cetyniak</a:t>
            </a:r>
            <a:endParaRPr lang="pl-PL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  </a:t>
            </a:r>
            <a:r>
              <a:rPr lang="pl-PL" sz="2300" dirty="0" smtClean="0"/>
              <a:t>Stare drzewa narażone są głównie na szkodniki wtórne np. korniki. Ochrona przed nimi polega na terminowym usuwaniu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i </a:t>
            </a:r>
            <a:r>
              <a:rPr lang="pl-PL" sz="2300" dirty="0" smtClean="0"/>
              <a:t>wywożeniu z lasu drzew zasiedlonych, utylizacji resztek gałęzi, kory.</a:t>
            </a:r>
          </a:p>
          <a:p>
            <a:pPr>
              <a:buNone/>
            </a:pPr>
            <a:r>
              <a:rPr lang="pl-PL" sz="2300" dirty="0" smtClean="0"/>
              <a:t>Leśnicy również muszą</a:t>
            </a:r>
          </a:p>
          <a:p>
            <a:pPr>
              <a:buNone/>
            </a:pPr>
            <a:r>
              <a:rPr lang="pl-PL" sz="2300" dirty="0" smtClean="0"/>
              <a:t>zabezpieczyć młode </a:t>
            </a:r>
          </a:p>
          <a:p>
            <a:pPr>
              <a:buNone/>
            </a:pPr>
            <a:r>
              <a:rPr lang="pl-PL" sz="2300" dirty="0" smtClean="0"/>
              <a:t>drzewka przed zwierzyną</a:t>
            </a:r>
          </a:p>
          <a:p>
            <a:pPr>
              <a:buNone/>
            </a:pPr>
            <a:r>
              <a:rPr lang="pl-PL" sz="2300" dirty="0" smtClean="0"/>
              <a:t>(jeleń, sarna). Grodzą uprawy</a:t>
            </a:r>
          </a:p>
          <a:p>
            <a:pPr>
              <a:buNone/>
            </a:pPr>
            <a:r>
              <a:rPr lang="pl-PL" sz="2300" dirty="0" smtClean="0"/>
              <a:t>lub zabezpieczają plastikowymi </a:t>
            </a:r>
          </a:p>
          <a:p>
            <a:pPr>
              <a:buNone/>
            </a:pPr>
            <a:r>
              <a:rPr lang="pl-PL" sz="2300" dirty="0" smtClean="0"/>
              <a:t>tubami. </a:t>
            </a:r>
          </a:p>
          <a:p>
            <a:pPr>
              <a:buNone/>
            </a:pPr>
            <a:r>
              <a:rPr lang="pl-PL" sz="2300" dirty="0" smtClean="0"/>
              <a:t>Nadleśnictwo Brynek </a:t>
            </a:r>
          </a:p>
          <a:p>
            <a:pPr>
              <a:buNone/>
            </a:pPr>
            <a:r>
              <a:rPr lang="pl-PL" sz="2300" dirty="0" smtClean="0"/>
              <a:t>posiada również system ochrony</a:t>
            </a:r>
          </a:p>
          <a:p>
            <a:pPr>
              <a:buNone/>
            </a:pPr>
            <a:r>
              <a:rPr lang="pl-PL" sz="2300" dirty="0" smtClean="0"/>
              <a:t>przeciwpożarowej, złożony z punktu</a:t>
            </a:r>
          </a:p>
          <a:p>
            <a:pPr>
              <a:buNone/>
            </a:pPr>
            <a:r>
              <a:rPr lang="pl-PL" sz="2300" dirty="0" smtClean="0"/>
              <a:t>alarmowo-dyspozycyjnego. Latem prowadzone są częste patrole</a:t>
            </a:r>
          </a:p>
          <a:p>
            <a:pPr>
              <a:buNone/>
            </a:pPr>
            <a:r>
              <a:rPr lang="pl-PL" sz="2300" dirty="0" smtClean="0"/>
              <a:t>samochodowe. Praca leśnika jest bardzo odpowiedzialna.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800" dirty="0"/>
          </a:p>
        </p:txBody>
      </p:sp>
      <p:pic>
        <p:nvPicPr>
          <p:cNvPr id="4" name="Obraz 3" descr="kornik_drukar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00400" cy="38164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bryn 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3888432" cy="6120680"/>
          </a:xfrm>
          <a:prstGeom prst="rect">
            <a:avLst/>
          </a:prstGeom>
        </p:spPr>
      </p:pic>
      <p:pic>
        <p:nvPicPr>
          <p:cNvPr id="7" name="Symbol zastępczy zawartości 6" descr="articl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4104456" cy="612068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000000"/>
      </a:dk1>
      <a:lt1>
        <a:srgbClr val="C7EEFE"/>
      </a:lt1>
      <a:dk2>
        <a:srgbClr val="000000"/>
      </a:dk2>
      <a:lt2>
        <a:srgbClr val="039EDE"/>
      </a:lt2>
      <a:accent1>
        <a:srgbClr val="C7EEFE"/>
      </a:accent1>
      <a:accent2>
        <a:srgbClr val="9AE0FD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</TotalTime>
  <Words>248</Words>
  <Application>Microsoft Office PowerPoint</Application>
  <PresentationFormat>Pokaz na ekranie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              NADLEŚNICTWO BRYNEK              „Gospodarka leśna”</vt:lpstr>
      <vt:lpstr>Slajd 2</vt:lpstr>
      <vt:lpstr>Slajd 3</vt:lpstr>
      <vt:lpstr>Slajd 4</vt:lpstr>
      <vt:lpstr>Slajd 5</vt:lpstr>
      <vt:lpstr>Leśnicy w walce z nimi wykopują wokół uprawy drzewek, rowek izolacyjny,  do którego wkładają środki wabiące. Tam zwabione szkodniki są niszczone.</vt:lpstr>
      <vt:lpstr>Poproch cetyniak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BRYNEK</dc:title>
  <dc:creator>Adam</dc:creator>
  <cp:lastModifiedBy>PC</cp:lastModifiedBy>
  <cp:revision>53</cp:revision>
  <dcterms:created xsi:type="dcterms:W3CDTF">2016-04-05T13:18:12Z</dcterms:created>
  <dcterms:modified xsi:type="dcterms:W3CDTF">2016-04-30T04:24:25Z</dcterms:modified>
</cp:coreProperties>
</file>