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57" r:id="rId3"/>
    <p:sldId id="269" r:id="rId4"/>
    <p:sldId id="267" r:id="rId5"/>
    <p:sldId id="260" r:id="rId6"/>
    <p:sldId id="258" r:id="rId7"/>
    <p:sldId id="262" r:id="rId8"/>
    <p:sldId id="261" r:id="rId9"/>
    <p:sldId id="268"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14"/>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296" y="6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0EFAF7DB-220E-474B-A306-B18848A2E64E}">
      <dgm:prSet phldrT="[Text]"/>
      <dgm:spPr/>
      <dgm:t>
        <a:bodyPr/>
        <a:lstStyle/>
        <a:p>
          <a:r>
            <a:rPr lang="pl-PL" b="0" i="0" dirty="0">
              <a:latin typeface="Segoe Print"/>
            </a:rPr>
            <a:t>Grupa 1</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dgm:t>
        <a:bodyPr/>
        <a:lstStyle/>
        <a:p>
          <a:r>
            <a:rPr lang="pl-PL" b="0" i="0">
              <a:latin typeface="Segoe Print"/>
            </a:rPr>
            <a:t>Grupa 2</a:t>
          </a:r>
        </a:p>
      </dgm:t>
      <dgm:extLst>
        <a:ext uri="{E40237B7-FDA0-4F09-8148-C483321AD2D9}">
          <dgm14:cNvPr xmlns=""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pl-PL" b="0" i="0">
              <a:latin typeface="Segoe Print"/>
            </a:rPr>
            <a:t>Grupa 3</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dgm:t>
        <a:bodyPr/>
        <a:lstStyle/>
        <a:p>
          <a:r>
            <a:rPr lang="pl-PL" b="0" i="0">
              <a:latin typeface="Segoe Print"/>
            </a:rPr>
            <a:t>Grupa 4</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dgm:t>
        <a:bodyPr/>
        <a:lstStyle/>
        <a:p>
          <a:r>
            <a:rPr lang="pl-PL" b="0" i="0">
              <a:latin typeface="Segoe Print"/>
            </a:rPr>
            <a:t>Grupa 5</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dgm:t>
        <a:bodyPr/>
        <a:lstStyle/>
        <a:p>
          <a:r>
            <a:rPr lang="pl-PL" b="0" i="0" dirty="0">
              <a:latin typeface="Segoe Print"/>
            </a:rPr>
            <a:t>Grupa 6</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 modelId="{EAA4FAF7-2B1B-440D-AB04-52061A8327A8}" type="pres">
      <dgm:prSet presAssocID="{0EFAF7DB-220E-474B-A306-B18848A2E64E}" presName="node" presStyleLbl="node1" presStyleIdx="0" presStyleCnt="6">
        <dgm:presLayoutVars>
          <dgm:bulletEnabled val="1"/>
        </dgm:presLayoutVars>
      </dgm:prSet>
      <dgm:spPr/>
      <dgm:t>
        <a:bodyPr/>
        <a:lstStyle/>
        <a:p>
          <a:endParaRPr lang="en-US"/>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t>
        <a:bodyPr/>
        <a:lstStyle/>
        <a:p>
          <a:endParaRPr lang="en-US"/>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t>
        <a:bodyPr/>
        <a:lstStyle/>
        <a:p>
          <a:endParaRPr lang="en-US"/>
        </a:p>
      </dgm:t>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dgm:presLayoutVars>
          <dgm:bulletEnabled val="1"/>
        </dgm:presLayoutVars>
      </dgm:prSet>
      <dgm:spPr/>
      <dgm:t>
        <a:bodyPr/>
        <a:lstStyle/>
        <a:p>
          <a:endParaRPr lang="en-US"/>
        </a:p>
      </dgm:t>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t>
        <a:bodyPr/>
        <a:lstStyle/>
        <a:p>
          <a:endParaRPr lang="en-US"/>
        </a:p>
      </dgm:t>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t>
        <a:bodyPr/>
        <a:lstStyle/>
        <a:p>
          <a:endParaRPr lang="en-US"/>
        </a:p>
      </dgm:t>
    </dgm:pt>
  </dgm:ptLst>
  <dgm:cxnLst>
    <dgm:cxn modelId="{5257829B-1EC2-4B27-82CD-9A4900A3CEF5}" type="presOf" srcId="{204779DA-9EFD-416C-AA17-3047285492E6}" destId="{CB52FD11-6E75-4074-AC8F-10E0FD59B7A0}" srcOrd="0" destOrd="0" presId="urn:microsoft.com/office/officeart/2005/8/layout/default#1"/>
    <dgm:cxn modelId="{778F2B2A-B50E-4B4B-8031-BBB0BAF3076A}" srcId="{B842BC11-90CF-49FF-8D61-E8A8AAFE1BB6}" destId="{056BF56F-CC43-4DDD-9D89-CA94DE101ECC}" srcOrd="3" destOrd="0" parTransId="{001921C4-E4A3-488C-B466-13D798BB2038}" sibTransId="{B28DA56B-359A-427D-B40B-7C9A5E29DAD4}"/>
    <dgm:cxn modelId="{976405B9-79B8-494E-A105-801AB128A327}" srcId="{B842BC11-90CF-49FF-8D61-E8A8AAFE1BB6}" destId="{8AEC6483-23EF-4414-8E2A-6A005181899E}" srcOrd="2" destOrd="0" parTransId="{526DBE94-00A7-461E-AF61-51DFFA468BD0}" sibTransId="{C81D2561-AE20-4589-919A-5479573342B0}"/>
    <dgm:cxn modelId="{4B45AE37-5E95-4459-A22C-A76A562E440A}" srcId="{B842BC11-90CF-49FF-8D61-E8A8AAFE1BB6}" destId="{204779DA-9EFD-416C-AA17-3047285492E6}" srcOrd="4" destOrd="0" parTransId="{10182E5A-267A-4FF5-8BE4-365E5F0F59FD}" sibTransId="{89F8EF12-ABE9-4852-AA60-32F3BE4FD92C}"/>
    <dgm:cxn modelId="{4C41BE15-3799-4642-92AF-58F1C6904769}" type="presOf" srcId="{056BF56F-CC43-4DDD-9D89-CA94DE101ECC}" destId="{4F7EBD7D-DFCF-42D9-919C-E6E65091B79C}" srcOrd="0" destOrd="0" presId="urn:microsoft.com/office/officeart/2005/8/layout/default#1"/>
    <dgm:cxn modelId="{E88E6FD0-5EE8-42CE-8AC4-D71962510EE7}" srcId="{B842BC11-90CF-49FF-8D61-E8A8AAFE1BB6}" destId="{0EFAF7DB-220E-474B-A306-B18848A2E64E}" srcOrd="0" destOrd="0" parTransId="{ADEA5C60-BA03-45CE-8AE4-87E8350E817F}" sibTransId="{8655DB40-16AB-41AF-B7B9-C009642A6E8E}"/>
    <dgm:cxn modelId="{1A373FBE-0C0B-4365-8600-C5B96F883073}" type="presOf" srcId="{FBE57202-63C6-4AC6-8A48-2F7EEDE18422}" destId="{76049CD1-75A7-4C80-9C4F-81F0D3E4B5DC}" srcOrd="0" destOrd="0" presId="urn:microsoft.com/office/officeart/2005/8/layout/default#1"/>
    <dgm:cxn modelId="{98E9781F-6C85-4C8B-A8C8-ACC68D56FD26}" type="presOf" srcId="{0EFAF7DB-220E-474B-A306-B18848A2E64E}" destId="{EAA4FAF7-2B1B-440D-AB04-52061A8327A8}" srcOrd="0" destOrd="0" presId="urn:microsoft.com/office/officeart/2005/8/layout/default#1"/>
    <dgm:cxn modelId="{89F86E09-7B46-4DCB-A438-8B1FC1DB0A71}" srcId="{B842BC11-90CF-49FF-8D61-E8A8AAFE1BB6}" destId="{FBE57202-63C6-4AC6-8A48-2F7EEDE18422}" srcOrd="5" destOrd="0" parTransId="{22E9EA7B-06A1-4DB0-8C13-4FDDC38F5300}" sibTransId="{29B1D402-63E0-4277-B9B1-DE1AE207061C}"/>
    <dgm:cxn modelId="{C2739289-C7F5-4C2B-8002-E64A84A3CCF1}" type="presOf" srcId="{9CA7C66F-6CF9-4093-95BD-C861D9811AA0}" destId="{C593AB34-4B84-4F47-A09D-1663F9F71AFC}" srcOrd="0" destOrd="0" presId="urn:microsoft.com/office/officeart/2005/8/layout/default#1"/>
    <dgm:cxn modelId="{4B3A68AC-F7E0-44C7-B1C8-7CD80B465A26}" type="presOf" srcId="{8AEC6483-23EF-4414-8E2A-6A005181899E}" destId="{917D3CD9-BA5B-404E-931F-223BF970C99B}" srcOrd="0" destOrd="0" presId="urn:microsoft.com/office/officeart/2005/8/layout/default#1"/>
    <dgm:cxn modelId="{1A254136-9EEE-43D0-BC71-1289B085104A}" srcId="{B842BC11-90CF-49FF-8D61-E8A8AAFE1BB6}" destId="{9CA7C66F-6CF9-4093-95BD-C861D9811AA0}" srcOrd="1" destOrd="0" parTransId="{5C383048-3A83-419C-82E9-AA46D2B4FFD3}" sibTransId="{9AC506A7-F034-46F5-B26F-46FD22856FB4}"/>
    <dgm:cxn modelId="{7095E1F8-4EDE-4430-B07D-B7175589A733}" type="presOf" srcId="{B842BC11-90CF-49FF-8D61-E8A8AAFE1BB6}" destId="{068CCA7D-1404-4068-AB93-6968EFC37502}" srcOrd="0" destOrd="0" presId="urn:microsoft.com/office/officeart/2005/8/layout/default#1"/>
    <dgm:cxn modelId="{BC5FF21A-43E7-485A-B596-C5AADF327B05}" type="presParOf" srcId="{068CCA7D-1404-4068-AB93-6968EFC37502}" destId="{EAA4FAF7-2B1B-440D-AB04-52061A8327A8}" srcOrd="0" destOrd="0" presId="urn:microsoft.com/office/officeart/2005/8/layout/default#1"/>
    <dgm:cxn modelId="{7DBDEB3C-0922-4C11-B032-8800766EAAC7}" type="presParOf" srcId="{068CCA7D-1404-4068-AB93-6968EFC37502}" destId="{D86C629E-FD24-4979-AD6C-FF765663342C}" srcOrd="1" destOrd="0" presId="urn:microsoft.com/office/officeart/2005/8/layout/default#1"/>
    <dgm:cxn modelId="{613FE1F9-EF48-4B26-8AF0-FACA67BF29EB}" type="presParOf" srcId="{068CCA7D-1404-4068-AB93-6968EFC37502}" destId="{C593AB34-4B84-4F47-A09D-1663F9F71AFC}" srcOrd="2" destOrd="0" presId="urn:microsoft.com/office/officeart/2005/8/layout/default#1"/>
    <dgm:cxn modelId="{40AAE183-EE4F-4AB0-9437-11D5128906F3}" type="presParOf" srcId="{068CCA7D-1404-4068-AB93-6968EFC37502}" destId="{5AD6466A-5AEB-4BDD-BDCC-43ADA92E714A}" srcOrd="3" destOrd="0" presId="urn:microsoft.com/office/officeart/2005/8/layout/default#1"/>
    <dgm:cxn modelId="{0859D5FC-F1F1-41ED-AFE7-9ED996860B28}" type="presParOf" srcId="{068CCA7D-1404-4068-AB93-6968EFC37502}" destId="{917D3CD9-BA5B-404E-931F-223BF970C99B}" srcOrd="4" destOrd="0" presId="urn:microsoft.com/office/officeart/2005/8/layout/default#1"/>
    <dgm:cxn modelId="{235E33CA-9331-4C4F-9FB8-E86BD246400B}" type="presParOf" srcId="{068CCA7D-1404-4068-AB93-6968EFC37502}" destId="{D803BB6F-28BD-4A03-B872-7769C680243B}" srcOrd="5" destOrd="0" presId="urn:microsoft.com/office/officeart/2005/8/layout/default#1"/>
    <dgm:cxn modelId="{B063FF6D-1F2D-472D-8B4C-B6A378A09833}" type="presParOf" srcId="{068CCA7D-1404-4068-AB93-6968EFC37502}" destId="{4F7EBD7D-DFCF-42D9-919C-E6E65091B79C}" srcOrd="6" destOrd="0" presId="urn:microsoft.com/office/officeart/2005/8/layout/default#1"/>
    <dgm:cxn modelId="{8DEA9DD5-5136-4B11-90B8-93E3C16F0472}" type="presParOf" srcId="{068CCA7D-1404-4068-AB93-6968EFC37502}" destId="{371926FB-9294-4D9C-9214-4CEF0275C497}" srcOrd="7" destOrd="0" presId="urn:microsoft.com/office/officeart/2005/8/layout/default#1"/>
    <dgm:cxn modelId="{59493989-76F3-460C-95F9-0ACC1B69B031}" type="presParOf" srcId="{068CCA7D-1404-4068-AB93-6968EFC37502}" destId="{CB52FD11-6E75-4074-AC8F-10E0FD59B7A0}" srcOrd="8" destOrd="0" presId="urn:microsoft.com/office/officeart/2005/8/layout/default#1"/>
    <dgm:cxn modelId="{6A894F3B-0B32-4910-89E9-FF9567B8B041}" type="presParOf" srcId="{068CCA7D-1404-4068-AB93-6968EFC37502}" destId="{08588CD8-2C19-489E-9D24-02924B217C45}" srcOrd="9" destOrd="0" presId="urn:microsoft.com/office/officeart/2005/8/layout/default#1"/>
    <dgm:cxn modelId="{A2512EF8-018A-47CE-AD9F-9EF6FA2C53E3}" type="presParOf" srcId="{068CCA7D-1404-4068-AB93-6968EFC37502}" destId="{76049CD1-75A7-4C80-9C4F-81F0D3E4B5DC}"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4FAF7-2B1B-440D-AB04-52061A8327A8}">
      <dsp:nvSpPr>
        <dsp:cNvPr id="0" name=""/>
        <dsp:cNvSpPr/>
      </dsp:nvSpPr>
      <dsp:spPr>
        <a:xfrm>
          <a:off x="22" y="253712"/>
          <a:ext cx="45674" cy="274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pl-PL" sz="500" b="0" i="0" kern="1200" dirty="0">
              <a:latin typeface="Segoe Print"/>
            </a:rPr>
            <a:t>Grupa 1</a:t>
          </a:r>
        </a:p>
      </dsp:txBody>
      <dsp:txXfrm>
        <a:off x="22" y="253712"/>
        <a:ext cx="45674" cy="27404"/>
      </dsp:txXfrm>
    </dsp:sp>
    <dsp:sp modelId="{C593AB34-4B84-4F47-A09D-1663F9F71AFC}">
      <dsp:nvSpPr>
        <dsp:cNvPr id="0" name=""/>
        <dsp:cNvSpPr/>
      </dsp:nvSpPr>
      <dsp:spPr>
        <a:xfrm>
          <a:off x="22" y="285684"/>
          <a:ext cx="45674" cy="274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pl-PL" sz="500" b="0" i="0" kern="1200">
              <a:latin typeface="Segoe Print"/>
            </a:rPr>
            <a:t>Grupa 2</a:t>
          </a:r>
        </a:p>
      </dsp:txBody>
      <dsp:txXfrm>
        <a:off x="22" y="285684"/>
        <a:ext cx="45674" cy="27404"/>
      </dsp:txXfrm>
    </dsp:sp>
    <dsp:sp modelId="{917D3CD9-BA5B-404E-931F-223BF970C99B}">
      <dsp:nvSpPr>
        <dsp:cNvPr id="0" name=""/>
        <dsp:cNvSpPr/>
      </dsp:nvSpPr>
      <dsp:spPr>
        <a:xfrm>
          <a:off x="22" y="317656"/>
          <a:ext cx="45674" cy="2740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pl-PL" sz="500" b="0" i="0" kern="1200">
              <a:latin typeface="Segoe Print"/>
            </a:rPr>
            <a:t>Grupa 3</a:t>
          </a:r>
        </a:p>
      </dsp:txBody>
      <dsp:txXfrm>
        <a:off x="22" y="317656"/>
        <a:ext cx="45674" cy="27404"/>
      </dsp:txXfrm>
    </dsp:sp>
    <dsp:sp modelId="{4F7EBD7D-DFCF-42D9-919C-E6E65091B79C}">
      <dsp:nvSpPr>
        <dsp:cNvPr id="0" name=""/>
        <dsp:cNvSpPr/>
      </dsp:nvSpPr>
      <dsp:spPr>
        <a:xfrm>
          <a:off x="22" y="349628"/>
          <a:ext cx="45674" cy="274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pl-PL" sz="500" b="0" i="0" kern="1200">
              <a:latin typeface="Segoe Print"/>
            </a:rPr>
            <a:t>Grupa 4</a:t>
          </a:r>
        </a:p>
      </dsp:txBody>
      <dsp:txXfrm>
        <a:off x="22" y="349628"/>
        <a:ext cx="45674" cy="27404"/>
      </dsp:txXfrm>
    </dsp:sp>
    <dsp:sp modelId="{CB52FD11-6E75-4074-AC8F-10E0FD59B7A0}">
      <dsp:nvSpPr>
        <dsp:cNvPr id="0" name=""/>
        <dsp:cNvSpPr/>
      </dsp:nvSpPr>
      <dsp:spPr>
        <a:xfrm>
          <a:off x="22" y="381600"/>
          <a:ext cx="45674" cy="2740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pl-PL" sz="500" b="0" i="0" kern="1200">
              <a:latin typeface="Segoe Print"/>
            </a:rPr>
            <a:t>Grupa 5</a:t>
          </a:r>
        </a:p>
      </dsp:txBody>
      <dsp:txXfrm>
        <a:off x="22" y="381600"/>
        <a:ext cx="45674" cy="27404"/>
      </dsp:txXfrm>
    </dsp:sp>
    <dsp:sp modelId="{76049CD1-75A7-4C80-9C4F-81F0D3E4B5DC}">
      <dsp:nvSpPr>
        <dsp:cNvPr id="0" name=""/>
        <dsp:cNvSpPr/>
      </dsp:nvSpPr>
      <dsp:spPr>
        <a:xfrm>
          <a:off x="22" y="413572"/>
          <a:ext cx="45674" cy="274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r>
            <a:rPr lang="pl-PL" sz="500" b="0" i="0" kern="1200" dirty="0">
              <a:latin typeface="Segoe Print"/>
            </a:rPr>
            <a:t>Grupa 6</a:t>
          </a:r>
        </a:p>
      </dsp:txBody>
      <dsp:txXfrm>
        <a:off x="22" y="413572"/>
        <a:ext cx="45674" cy="274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pl-PL" smtClean="0"/>
              <a:pPr/>
              <a:t>2016-04-30</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lang="pl-PL" smtClean="0"/>
              <a:pPr/>
              <a:t>‹#›</a:t>
            </a:fld>
            <a:endParaRPr lang="pl-PL" dirty="0"/>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pl-PL" smtClean="0"/>
              <a:pPr/>
              <a:t>2016-04-30</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lang="pl-PL" smtClean="0"/>
              <a:pPr/>
              <a:t>‹#›</a:t>
            </a:fld>
            <a:endParaRPr lang="pl-PL" dirty="0"/>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265611" y="1752600"/>
            <a:ext cx="6858002" cy="1828800"/>
          </a:xfrm>
        </p:spPr>
        <p:txBody>
          <a:bodyPr anchor="b">
            <a:normAutofit/>
          </a:bodyPr>
          <a:lstStyle>
            <a:lvl1pPr algn="l">
              <a:defRPr sz="5400"/>
            </a:lvl1pPr>
          </a:lstStyle>
          <a:p>
            <a:r>
              <a:rPr lang="pl-PL" smtClean="0"/>
              <a:t>Kliknij, aby edytować styl</a:t>
            </a:r>
            <a:endParaRPr lang="pl-PL" dirty="0"/>
          </a:p>
        </p:txBody>
      </p:sp>
      <p:sp>
        <p:nvSpPr>
          <p:cNvPr id="3" name="Podtytuł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dirty="0"/>
          </a:p>
        </p:txBody>
      </p:sp>
    </p:spTree>
    <p:extLst>
      <p:ext uri="{BB962C8B-B14F-4D97-AF65-F5344CB8AC3E}">
        <p14:creationId xmlns="" xmlns:p14="http://schemas.microsoft.com/office/powerpoint/2010/main" val="2981203631"/>
      </p:ext>
    </p:extLst>
  </p:cSld>
  <p:clrMapOvr>
    <a:masterClrMapping/>
  </p:clrMapOvr>
  <p:transition spd="slow" advClick="0" advTm="9000">
    <p:dissolve/>
    <p:sndAc>
      <p:stSnd>
        <p:snd r:embed="rId1" name="wind.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rzy obrazy z podpisami">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84" name="Grupa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6"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7"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8"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89"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0"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1"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2"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3"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4"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5"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96"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97" name="Symbol zastępczy obrazu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pl-PL" smtClean="0"/>
              <a:t>Kliknij ikonę, aby dodać obraz</a:t>
            </a:r>
            <a:endParaRPr lang="pl-PL" dirty="0"/>
          </a:p>
        </p:txBody>
      </p:sp>
      <p:grpSp>
        <p:nvGrpSpPr>
          <p:cNvPr id="98" name="Grupa 97"/>
          <p:cNvGrpSpPr/>
          <p:nvPr/>
        </p:nvGrpSpPr>
        <p:grpSpPr>
          <a:xfrm>
            <a:off x="5322489" y="319177"/>
            <a:ext cx="3389607" cy="2710838"/>
            <a:chOff x="895350" y="3313113"/>
            <a:chExt cx="3613151" cy="2790825"/>
          </a:xfrm>
          <a:solidFill>
            <a:schemeClr val="tx1">
              <a:lumMod val="50000"/>
            </a:schemeClr>
          </a:solidFill>
        </p:grpSpPr>
        <p:sp>
          <p:nvSpPr>
            <p:cNvPr id="99"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0"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1"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2"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3"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4"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5"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6"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7"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8"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09"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0"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11" name="Symbol zastępczy obrazu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pl-PL" smtClean="0"/>
              <a:t>Kliknij ikonę, aby dodać obraz</a:t>
            </a:r>
            <a:endParaRPr lang="pl-PL" dirty="0"/>
          </a:p>
        </p:txBody>
      </p:sp>
      <p:grpSp>
        <p:nvGrpSpPr>
          <p:cNvPr id="112" name="Grupa 111"/>
          <p:cNvGrpSpPr/>
          <p:nvPr/>
        </p:nvGrpSpPr>
        <p:grpSpPr>
          <a:xfrm>
            <a:off x="5322489" y="3436140"/>
            <a:ext cx="3389607" cy="2710838"/>
            <a:chOff x="895350" y="3313113"/>
            <a:chExt cx="3613151" cy="2790825"/>
          </a:xfrm>
          <a:solidFill>
            <a:schemeClr val="tx1">
              <a:lumMod val="50000"/>
            </a:schemeClr>
          </a:solidFill>
        </p:grpSpPr>
        <p:sp>
          <p:nvSpPr>
            <p:cNvPr id="11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25" name="Symbol zastępczy obrazu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pl-PL" smtClean="0"/>
              <a:t>Kliknij ikonę, aby dodać obraz</a:t>
            </a:r>
            <a:endParaRPr lang="pl-PL" dirty="0"/>
          </a:p>
        </p:txBody>
      </p:sp>
      <p:sp>
        <p:nvSpPr>
          <p:cNvPr id="126" name="Symbol zastępczy tekstu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 xmlns:p14="http://schemas.microsoft.com/office/powerpoint/2010/main" val="787425146"/>
      </p:ext>
    </p:extLst>
  </p:cSld>
  <p:clrMapOvr>
    <a:masterClrMapping/>
  </p:clrMapOvr>
  <p:transition spd="slow" advClick="0" advTm="9000">
    <p:dissolve/>
    <p:sndAc>
      <p:stSnd>
        <p:snd r:embed="rId1" name="wind.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7511732" y="1330347"/>
            <a:ext cx="3840480" cy="2103120"/>
          </a:xfrm>
        </p:spPr>
        <p:txBody>
          <a:bodyPr anchor="b">
            <a:normAutofit/>
          </a:bodyPr>
          <a:lstStyle>
            <a:lvl1pPr>
              <a:defRPr sz="3600"/>
            </a:lvl1pPr>
          </a:lstStyle>
          <a:p>
            <a:r>
              <a:rPr lang="pl-PL" smtClean="0"/>
              <a:t>Kliknij, aby edytować styl</a:t>
            </a:r>
            <a:endParaRPr lang="pl-PL" dirty="0"/>
          </a:p>
        </p:txBody>
      </p:sp>
      <p:sp>
        <p:nvSpPr>
          <p:cNvPr id="3" name="Symbol zastępczy zawartości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a:xfrm>
            <a:off x="8075611" y="6019801"/>
            <a:ext cx="1396260" cy="228600"/>
          </a:xfrm>
        </p:spPr>
        <p:txBody>
          <a:bodyPr/>
          <a:lstStyle/>
          <a:p>
            <a:fld id="{4CF99945-0A15-4715-AB6C-F5E56CF20F70}" type="datetimeFigureOut">
              <a:rPr lang="pl-PL" smtClean="0"/>
              <a:pPr/>
              <a:t>2016-04-30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1239762651"/>
      </p:ext>
    </p:extLst>
  </p:cSld>
  <p:clrMapOvr>
    <a:masterClrMapping/>
  </p:clrMapOvr>
  <p:transition spd="slow" advClick="0" advTm="9000">
    <p:dissolve/>
    <p:sndAc>
      <p:stSnd>
        <p:snd r:embed="rId1" name="wind.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8" name="Grupa 7"/>
          <p:cNvGrpSpPr/>
          <p:nvPr/>
        </p:nvGrpSpPr>
        <p:grpSpPr>
          <a:xfrm>
            <a:off x="595546" y="781398"/>
            <a:ext cx="6433398" cy="5053665"/>
            <a:chOff x="5162444" y="781398"/>
            <a:chExt cx="6433398" cy="5053665"/>
          </a:xfrm>
        </p:grpSpPr>
        <p:sp>
          <p:nvSpPr>
            <p:cNvPr id="9" name="Dowolny kształt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 name="Dowolny kształt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nvGrpSpPr>
            <p:cNvPr id="11" name="Grupa 10"/>
            <p:cNvGrpSpPr/>
            <p:nvPr/>
          </p:nvGrpSpPr>
          <p:grpSpPr>
            <a:xfrm>
              <a:off x="5814205" y="859113"/>
              <a:ext cx="5129146" cy="4880471"/>
              <a:chOff x="7856559" y="859113"/>
              <a:chExt cx="3086791" cy="4880471"/>
            </a:xfrm>
          </p:grpSpPr>
          <p:sp>
            <p:nvSpPr>
              <p:cNvPr id="20" name="Dowolny kształt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12" name="Dowolny kształt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3" name="Dowolny kształt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Dowolny kształt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Dowolny kształt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2" name="Tytuł 1"/>
          <p:cNvSpPr>
            <a:spLocks noGrp="1"/>
          </p:cNvSpPr>
          <p:nvPr>
            <p:ph type="title"/>
          </p:nvPr>
        </p:nvSpPr>
        <p:spPr>
          <a:xfrm>
            <a:off x="7492891" y="1330347"/>
            <a:ext cx="3840480" cy="2103120"/>
          </a:xfrm>
        </p:spPr>
        <p:txBody>
          <a:bodyPr anchor="b">
            <a:normAutofit/>
          </a:bodyPr>
          <a:lstStyle>
            <a:lvl1pPr>
              <a:defRPr sz="3600"/>
            </a:lvl1pPr>
          </a:lstStyle>
          <a:p>
            <a:r>
              <a:rPr lang="pl-PL" smtClean="0"/>
              <a:t>Kliknij, aby edytować styl</a:t>
            </a:r>
            <a:endParaRPr lang="pl-PL" dirty="0"/>
          </a:p>
        </p:txBody>
      </p:sp>
      <p:sp>
        <p:nvSpPr>
          <p:cNvPr id="3" name="Symbol zastępczy obrazu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dirty="0"/>
          </a:p>
        </p:txBody>
      </p:sp>
      <p:sp>
        <p:nvSpPr>
          <p:cNvPr id="4" name="Symbol zastępczy tekstu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2659575804"/>
      </p:ext>
    </p:extLst>
  </p:cSld>
  <p:clrMapOvr>
    <a:masterClrMapping/>
  </p:clrMapOvr>
  <p:transition spd="slow" advClick="0" advTm="9000">
    <p:dissolve/>
    <p:sndAc>
      <p:stSnd>
        <p:snd r:embed="rId1" name="wind.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2447936214"/>
      </p:ext>
    </p:extLst>
  </p:cSld>
  <p:clrMapOvr>
    <a:masterClrMapping/>
  </p:clrMapOvr>
  <p:transition spd="slow" advClick="0" advTm="9000">
    <p:dissolve/>
    <p:sndAc>
      <p:stSnd>
        <p:snd r:embed="rId1" name="wind.wav"/>
      </p:stSnd>
    </p:sndAc>
  </p:transition>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624268" y="304800"/>
            <a:ext cx="1729531" cy="5676900"/>
          </a:xfrm>
        </p:spPr>
        <p:txBody>
          <a:bodyPr vert="eaVert"/>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838199" y="304800"/>
            <a:ext cx="8633671" cy="567690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4205803309"/>
      </p:ext>
    </p:extLst>
  </p:cSld>
  <p:clrMapOvr>
    <a:masterClrMapping/>
  </p:clrMapOvr>
  <p:transition spd="slow" advClick="0" advTm="9000">
    <p:dissolve/>
    <p:sndAc>
      <p:stSnd>
        <p:snd r:embed="rId1" name="wind.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339630955"/>
      </p:ext>
    </p:extLst>
  </p:cSld>
  <p:clrMapOvr>
    <a:masterClrMapping/>
  </p:clrMapOvr>
  <p:transition spd="slow" advClick="0" advTm="9000">
    <p:dissolve/>
    <p:sndAc>
      <p:stSnd>
        <p:snd r:embed="rId1" name="wind.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265613" y="1828800"/>
            <a:ext cx="6858002" cy="1828800"/>
          </a:xfrm>
        </p:spPr>
        <p:txBody>
          <a:bodyPr anchor="b">
            <a:normAutofit/>
          </a:bodyPr>
          <a:lstStyle>
            <a:lvl1pPr>
              <a:defRPr sz="4400"/>
            </a:lvl1pPr>
          </a:lstStyle>
          <a:p>
            <a:r>
              <a:rPr lang="pl-PL" smtClean="0"/>
              <a:t>Kliknij, aby edytować styl</a:t>
            </a:r>
            <a:endParaRPr lang="pl-PL" dirty="0"/>
          </a:p>
        </p:txBody>
      </p:sp>
      <p:sp>
        <p:nvSpPr>
          <p:cNvPr id="3" name="Symbol zastępczy tekstu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Tree>
    <p:extLst>
      <p:ext uri="{BB962C8B-B14F-4D97-AF65-F5344CB8AC3E}">
        <p14:creationId xmlns="" xmlns:p14="http://schemas.microsoft.com/office/powerpoint/2010/main" val="1229257918"/>
      </p:ext>
    </p:extLst>
  </p:cSld>
  <p:clrMapOvr>
    <a:masterClrMapping/>
  </p:clrMapOvr>
  <p:transition spd="slow" advClick="0" advTm="9000">
    <p:dissolve/>
    <p:sndAc>
      <p:stSnd>
        <p:snd r:embed="rId1" name="wind.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065212" y="1825625"/>
            <a:ext cx="4954588" cy="418795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6172200" y="1825625"/>
            <a:ext cx="4951414" cy="418795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4"/>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2972755191"/>
      </p:ext>
    </p:extLst>
  </p:cSld>
  <p:clrMapOvr>
    <a:masterClrMapping/>
  </p:clrMapOvr>
  <p:transition spd="slow" advClick="0" advTm="9000">
    <p:dissolve/>
    <p:sndAc>
      <p:stSnd>
        <p:snd r:embed="rId1" name="wind.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tekstu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1069848" y="2505075"/>
            <a:ext cx="4956048" cy="3476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4956048" cy="3476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6"/>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2318571645"/>
      </p:ext>
    </p:extLst>
  </p:cSld>
  <p:clrMapOvr>
    <a:masterClrMapping/>
  </p:clrMapOvr>
  <p:transition spd="slow" advClick="0" advTm="9000">
    <p:dissolve/>
    <p:sndAc>
      <p:stSnd>
        <p:snd r:embed="rId1" name="wind.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2"/>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3512816421"/>
      </p:ext>
    </p:extLst>
  </p:cSld>
  <p:clrMapOvr>
    <a:masterClrMapping/>
  </p:clrMapOvr>
  <p:transition spd="slow" advClick="0" advTm="9000">
    <p:dissolve/>
    <p:sndAc>
      <p:stSnd>
        <p:snd r:embed="rId1" name="wind.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847874879"/>
      </p:ext>
    </p:extLst>
  </p:cSld>
  <p:clrMapOvr>
    <a:masterClrMapping/>
  </p:clrMapOvr>
  <p:transition spd="slow" advClick="0" advTm="9000">
    <p:dissolve/>
    <p:sndAc>
      <p:stSnd>
        <p:snd r:embed="rId1" name="wind.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wa obrazy z podpisami">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9" name="Grupa 8"/>
          <p:cNvGrpSpPr/>
          <p:nvPr/>
        </p:nvGrpSpPr>
        <p:grpSpPr>
          <a:xfrm>
            <a:off x="574431" y="724619"/>
            <a:ext cx="5318979" cy="3795623"/>
            <a:chOff x="895350" y="3313113"/>
            <a:chExt cx="3613151" cy="2790825"/>
          </a:xfrm>
          <a:solidFill>
            <a:schemeClr val="tx1">
              <a:lumMod val="50000"/>
            </a:schemeClr>
          </a:solidFill>
        </p:grpSpPr>
        <p:sp>
          <p:nvSpPr>
            <p:cNvPr id="10"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1"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2"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3"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0"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22" name="Grupa 21"/>
          <p:cNvGrpSpPr/>
          <p:nvPr/>
        </p:nvGrpSpPr>
        <p:grpSpPr>
          <a:xfrm>
            <a:off x="6285120" y="724619"/>
            <a:ext cx="5318979" cy="3795623"/>
            <a:chOff x="895350" y="3313113"/>
            <a:chExt cx="3613151" cy="2790825"/>
          </a:xfrm>
          <a:solidFill>
            <a:schemeClr val="tx1">
              <a:lumMod val="50000"/>
            </a:schemeClr>
          </a:solidFill>
        </p:grpSpPr>
        <p:sp>
          <p:nvSpPr>
            <p:cNvPr id="2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2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3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36" name="Symbol zastępczy obrazu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pl-PL" smtClean="0"/>
              <a:t>Kliknij ikonę, aby dodać obraz</a:t>
            </a:r>
            <a:endParaRPr lang="pl-PL" dirty="0"/>
          </a:p>
        </p:txBody>
      </p:sp>
      <p:sp>
        <p:nvSpPr>
          <p:cNvPr id="37" name="Symbol zastępczy obrazu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pl-PL" smtClean="0"/>
              <a:t>Kliknij ikonę, aby dodać obraz</a:t>
            </a:r>
            <a:endParaRPr lang="pl-PL" dirty="0"/>
          </a:p>
        </p:txBody>
      </p:sp>
      <p:sp>
        <p:nvSpPr>
          <p:cNvPr id="39" name="Symbol zastępczy tekstu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0" name="Symbol zastępczy tekstu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 xmlns:p14="http://schemas.microsoft.com/office/powerpoint/2010/main" val="1168274800"/>
      </p:ext>
    </p:extLst>
  </p:cSld>
  <p:clrMapOvr>
    <a:masterClrMapping/>
  </p:clrMapOvr>
  <p:transition spd="slow" advClick="0" advTm="9000">
    <p:dissolve/>
    <p:sndAc>
      <p:stSnd>
        <p:snd r:embed="rId1" name="wind.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zy obrazy z podpisamis">
    <p:spTree>
      <p:nvGrpSpPr>
        <p:cNvPr id="1" name=""/>
        <p:cNvGrpSpPr/>
        <p:nvPr/>
      </p:nvGrpSpPr>
      <p:grpSpPr>
        <a:xfrm>
          <a:off x="0" y="0"/>
          <a:ext cx="0" cy="0"/>
          <a:chOff x="0" y="0"/>
          <a:chExt cx="0" cy="0"/>
        </a:xfrm>
      </p:grpSpPr>
      <p:sp>
        <p:nvSpPr>
          <p:cNvPr id="6" name="Symbol zastępczy daty 5"/>
          <p:cNvSpPr>
            <a:spLocks noGrp="1"/>
          </p:cNvSpPr>
          <p:nvPr>
            <p:ph type="dt" sz="half" idx="10"/>
          </p:nvPr>
        </p:nvSpPr>
        <p:spPr/>
        <p:txBody>
          <a:bodyPr/>
          <a:lstStyle/>
          <a:p>
            <a:fld id="{4CF99945-0A15-4715-AB6C-F5E56CF20F70}" type="datetimeFigureOut">
              <a:rPr lang="pl-PL" smtClean="0"/>
              <a:pPr/>
              <a:t>2016-04-30</a:t>
            </a:fld>
            <a:endParaRPr lang="pl-PL" dirty="0"/>
          </a:p>
        </p:txBody>
      </p:sp>
      <p:sp>
        <p:nvSpPr>
          <p:cNvPr id="7" name="Symbol zastępczy stopki 6"/>
          <p:cNvSpPr>
            <a:spLocks noGrp="1"/>
          </p:cNvSpPr>
          <p:nvPr>
            <p:ph type="ftr" sz="quarter" idx="11"/>
          </p:nvPr>
        </p:nvSpPr>
        <p:spPr/>
        <p:txBody>
          <a:bodyPr/>
          <a:lstStyle/>
          <a:p>
            <a:endParaRPr lang="pl-PL" dirty="0"/>
          </a:p>
        </p:txBody>
      </p:sp>
      <p:sp>
        <p:nvSpPr>
          <p:cNvPr id="8" name="Symbol zastępczy numeru slajdu 7"/>
          <p:cNvSpPr>
            <a:spLocks noGrp="1"/>
          </p:cNvSpPr>
          <p:nvPr>
            <p:ph type="sldNum" sz="quarter" idx="12"/>
          </p:nvPr>
        </p:nvSpPr>
        <p:spPr/>
        <p:txBody>
          <a:bodyPr/>
          <a:lstStyle/>
          <a:p>
            <a:fld id="{022B156B-59AE-415F-B24B-8756D48BB977}" type="slidenum">
              <a:rPr lang="pl-PL" smtClean="0"/>
              <a:pPr/>
              <a:t>‹#›</a:t>
            </a:fld>
            <a:endParaRPr lang="pl-PL" dirty="0"/>
          </a:p>
        </p:txBody>
      </p:sp>
      <p:grpSp>
        <p:nvGrpSpPr>
          <p:cNvPr id="35" name="Grupa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1"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2"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3"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4"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5"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6"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7"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8"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49"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0"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1"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52" name="Grupa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4"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5"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6"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7"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8"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59"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0"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1"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2"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3"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4"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grpSp>
        <p:nvGrpSpPr>
          <p:cNvPr id="65" name="Grupa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Dowolny kształt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7" name="Dowolny kształt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8" name="Dowolny kształt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69" name="Dowolny kształt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0" name="Dowolny kształt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1" name="Dowolny kształt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2" name="Dowolny kształt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3" name="Dowolny kształt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4" name="Dowolny kształt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5" name="Dowolny kształt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6" name="Dowolny kształt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sp>
          <p:nvSpPr>
            <p:cNvPr id="77" name="Dowolny kształt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pl-PL" dirty="0"/>
            </a:p>
          </p:txBody>
        </p:sp>
      </p:grpSp>
      <p:sp>
        <p:nvSpPr>
          <p:cNvPr id="78" name="Symbol zastępczy obrazu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pl-PL" smtClean="0"/>
              <a:t>Kliknij ikonę, aby dodać obraz</a:t>
            </a:r>
            <a:endParaRPr lang="pl-PL" dirty="0"/>
          </a:p>
        </p:txBody>
      </p:sp>
      <p:sp>
        <p:nvSpPr>
          <p:cNvPr id="79" name="Symbol zastępczy obrazu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pl-PL" smtClean="0"/>
              <a:t>Kliknij ikonę, aby dodać obraz</a:t>
            </a:r>
            <a:endParaRPr lang="pl-PL" dirty="0"/>
          </a:p>
        </p:txBody>
      </p:sp>
      <p:sp>
        <p:nvSpPr>
          <p:cNvPr id="80" name="Symbol zastępczy obrazu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pl-PL" smtClean="0"/>
              <a:t>Kliknij ikonę, aby dodać obraz</a:t>
            </a:r>
            <a:endParaRPr lang="pl-PL" dirty="0"/>
          </a:p>
        </p:txBody>
      </p:sp>
      <p:sp>
        <p:nvSpPr>
          <p:cNvPr id="81" name="Symbol zastępczy tekstu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2" name="Symbol zastępczy tekstu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83" name="Symbol zastępczy tekstu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Tree>
    <p:extLst>
      <p:ext uri="{BB962C8B-B14F-4D97-AF65-F5344CB8AC3E}">
        <p14:creationId xmlns="" xmlns:p14="http://schemas.microsoft.com/office/powerpoint/2010/main" val="1681935021"/>
      </p:ext>
    </p:extLst>
  </p:cSld>
  <p:clrMapOvr>
    <a:masterClrMapping/>
  </p:clrMapOvr>
  <p:transition spd="slow" advClick="0" advTm="9000">
    <p:dissolve/>
    <p:sndAc>
      <p:stSnd>
        <p:snd r:embed="rId1" name="wind.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pl-PL" dirty="0" smtClean="0"/>
              <a:t>Kliknij, aby edytować styl</a:t>
            </a:r>
            <a:endParaRPr lang="pl-PL" dirty="0"/>
          </a:p>
        </p:txBody>
      </p:sp>
      <p:sp>
        <p:nvSpPr>
          <p:cNvPr id="3" name="Symbol zastępczy tekst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pl-PL" smtClean="0"/>
              <a:pPr/>
              <a:t>2016-04-30</a:t>
            </a:fld>
            <a:endParaRPr lang="pl-PL" dirty="0"/>
          </a:p>
        </p:txBody>
      </p:sp>
      <p:sp>
        <p:nvSpPr>
          <p:cNvPr id="5" name="Symbol zastępczy stopki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lang="pl-PL" dirty="0"/>
          </a:p>
        </p:txBody>
      </p:sp>
      <p:sp>
        <p:nvSpPr>
          <p:cNvPr id="6" name="Symbol zastępczy numeru slajd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lang="pl-PL" smtClean="0"/>
              <a:pPr/>
              <a:t>‹#›</a:t>
            </a:fld>
            <a:endParaRPr lang="pl-PL" dirty="0"/>
          </a:p>
        </p:txBody>
      </p:sp>
    </p:spTree>
    <p:extLst>
      <p:ext uri="{BB962C8B-B14F-4D97-AF65-F5344CB8AC3E}">
        <p14:creationId xmlns=""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p:transition spd="slow" advClick="0" advTm="9000">
    <p:dissolve/>
    <p:sndAc>
      <p:stSnd>
        <p:snd r:embed="rId16" name="wind.wav"/>
      </p:stSnd>
    </p:sndAc>
  </p:transition>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078051" y="1210614"/>
            <a:ext cx="7212169" cy="2370786"/>
          </a:xfrm>
        </p:spPr>
        <p:txBody>
          <a:bodyPr>
            <a:normAutofit/>
          </a:bodyPr>
          <a:lstStyle/>
          <a:p>
            <a:pPr algn="ctr" defTabSz="914400">
              <a:spcBef>
                <a:spcPct val="0"/>
              </a:spcBef>
              <a:buNone/>
            </a:pPr>
            <a:r>
              <a:rPr lang="pl-PL" dirty="0" smtClean="0">
                <a:latin typeface="+mn-lt"/>
              </a:rPr>
              <a:t>Nasze Nadleśnictwo Elbląg</a:t>
            </a:r>
            <a:endParaRPr lang="pl-PL" dirty="0">
              <a:latin typeface="+mn-lt"/>
            </a:endParaRPr>
          </a:p>
        </p:txBody>
      </p:sp>
      <p:sp>
        <p:nvSpPr>
          <p:cNvPr id="3" name="Podtytuł 2"/>
          <p:cNvSpPr>
            <a:spLocks noGrp="1"/>
          </p:cNvSpPr>
          <p:nvPr>
            <p:ph type="subTitle" idx="1"/>
          </p:nvPr>
        </p:nvSpPr>
        <p:spPr>
          <a:xfrm>
            <a:off x="4497431" y="3862588"/>
            <a:ext cx="7145070" cy="1559417"/>
          </a:xfrm>
        </p:spPr>
        <p:txBody>
          <a:bodyPr>
            <a:normAutofit/>
          </a:bodyPr>
          <a:lstStyle/>
          <a:p>
            <a:pPr marL="0" indent="0" algn="l">
              <a:spcBef>
                <a:spcPts val="0"/>
              </a:spcBef>
              <a:buNone/>
            </a:pPr>
            <a:endParaRPr lang="pl-PL" dirty="0"/>
          </a:p>
        </p:txBody>
      </p:sp>
    </p:spTree>
    <p:extLst>
      <p:ext uri="{BB962C8B-B14F-4D97-AF65-F5344CB8AC3E}">
        <p14:creationId xmlns="" xmlns:p14="http://schemas.microsoft.com/office/powerpoint/2010/main" val="769675095"/>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962140" y="1078522"/>
            <a:ext cx="5693587" cy="1049943"/>
          </a:xfrm>
        </p:spPr>
        <p:txBody>
          <a:bodyPr>
            <a:normAutofit fontScale="90000"/>
          </a:bodyPr>
          <a:lstStyle/>
          <a:p>
            <a:r>
              <a:rPr lang="pl-PL" dirty="0" smtClean="0"/>
              <a:t>                     </a:t>
            </a:r>
            <a:br>
              <a:rPr lang="pl-PL" dirty="0" smtClean="0"/>
            </a:br>
            <a:r>
              <a:rPr lang="pl-PL" dirty="0" smtClean="0"/>
              <a:t/>
            </a:r>
            <a:br>
              <a:rPr lang="pl-PL" dirty="0" smtClean="0"/>
            </a:br>
            <a:r>
              <a:rPr lang="pl-PL" dirty="0" smtClean="0"/>
              <a:t/>
            </a:r>
            <a:br>
              <a:rPr lang="pl-PL" dirty="0" smtClean="0"/>
            </a:br>
            <a:endParaRPr lang="pl-PL" dirty="0"/>
          </a:p>
        </p:txBody>
      </p:sp>
      <p:sp>
        <p:nvSpPr>
          <p:cNvPr id="3" name="Symbol zastępczy tekstu 2"/>
          <p:cNvSpPr>
            <a:spLocks noGrp="1"/>
          </p:cNvSpPr>
          <p:nvPr>
            <p:ph type="subTitle" idx="1"/>
          </p:nvPr>
        </p:nvSpPr>
        <p:spPr>
          <a:xfrm>
            <a:off x="7426034" y="4888522"/>
            <a:ext cx="3722612" cy="616578"/>
          </a:xfrm>
        </p:spPr>
        <p:txBody>
          <a:bodyPr>
            <a:normAutofit/>
          </a:bodyPr>
          <a:lstStyle/>
          <a:p>
            <a:r>
              <a:rPr lang="pl-PL" sz="1800" dirty="0" smtClean="0"/>
              <a:t>Zdjęcia: </a:t>
            </a:r>
            <a:r>
              <a:rPr lang="pl-PL" sz="1600" dirty="0" smtClean="0"/>
              <a:t>Iwona Rakowska</a:t>
            </a:r>
            <a:endParaRPr lang="pl-PL" sz="1600" dirty="0"/>
          </a:p>
        </p:txBody>
      </p:sp>
      <p:sp>
        <p:nvSpPr>
          <p:cNvPr id="5" name="Symbol zastępczy tekstu 4"/>
          <p:cNvSpPr>
            <a:spLocks noGrp="1"/>
          </p:cNvSpPr>
          <p:nvPr>
            <p:ph type="body" sz="quarter" idx="4294967295"/>
          </p:nvPr>
        </p:nvSpPr>
        <p:spPr>
          <a:xfrm>
            <a:off x="2895600" y="410307"/>
            <a:ext cx="4126523" cy="3880339"/>
          </a:xfrm>
        </p:spPr>
        <p:txBody>
          <a:bodyPr>
            <a:noAutofit/>
          </a:bodyPr>
          <a:lstStyle/>
          <a:p>
            <a:pPr>
              <a:buNone/>
            </a:pPr>
            <a:r>
              <a:rPr lang="pl-PL" dirty="0" smtClean="0"/>
              <a:t>Źródła:</a:t>
            </a:r>
          </a:p>
          <a:p>
            <a:r>
              <a:rPr lang="pl-PL" sz="1600" dirty="0" smtClean="0"/>
              <a:t>http</a:t>
            </a:r>
            <a:r>
              <a:rPr lang="pl-PL" sz="1600" dirty="0"/>
              <a:t>://</a:t>
            </a:r>
            <a:r>
              <a:rPr lang="pl-PL" sz="1600" dirty="0" smtClean="0"/>
              <a:t>dom.elblag.net</a:t>
            </a:r>
          </a:p>
          <a:p>
            <a:r>
              <a:rPr lang="pl-PL" sz="1600" dirty="0" err="1" smtClean="0"/>
              <a:t>www.gora-chrobrego.pl</a:t>
            </a:r>
            <a:endParaRPr lang="pl-PL" sz="1600" dirty="0" smtClean="0"/>
          </a:p>
          <a:p>
            <a:r>
              <a:rPr lang="pl-PL" sz="1600" dirty="0" smtClean="0"/>
              <a:t>http://hotelpodlwem.pl</a:t>
            </a:r>
          </a:p>
          <a:p>
            <a:r>
              <a:rPr lang="pl-PL" sz="1600" dirty="0" err="1" smtClean="0"/>
              <a:t>www.elblag.gdansk.lasy.gov.pl</a:t>
            </a:r>
            <a:endParaRPr lang="pl-PL" sz="1600" dirty="0" smtClean="0"/>
          </a:p>
          <a:p>
            <a:r>
              <a:rPr lang="pl-PL" sz="1600" dirty="0" smtClean="0"/>
              <a:t>https://pl.wikipedia.org</a:t>
            </a:r>
          </a:p>
          <a:p>
            <a:r>
              <a:rPr lang="pl-PL" sz="1600" dirty="0" smtClean="0"/>
              <a:t>http://www.szlaki.mazury.pl/</a:t>
            </a:r>
          </a:p>
          <a:p>
            <a:r>
              <a:rPr lang="pl-PL" sz="1600" dirty="0" smtClean="0"/>
              <a:t>http://pttk.elblag.com.pl/</a:t>
            </a:r>
          </a:p>
        </p:txBody>
      </p:sp>
      <p:sp>
        <p:nvSpPr>
          <p:cNvPr id="4" name="Prostokąt 3"/>
          <p:cNvSpPr/>
          <p:nvPr/>
        </p:nvSpPr>
        <p:spPr>
          <a:xfrm>
            <a:off x="7420708" y="879231"/>
            <a:ext cx="3294186" cy="4678204"/>
          </a:xfrm>
          <a:prstGeom prst="rect">
            <a:avLst/>
          </a:prstGeom>
        </p:spPr>
        <p:txBody>
          <a:bodyPr wrap="square">
            <a:spAutoFit/>
          </a:bodyPr>
          <a:lstStyle/>
          <a:p>
            <a:r>
              <a:rPr lang="pl-PL" dirty="0" smtClean="0"/>
              <a:t>Prezentację wykonali uczniowie kl. </a:t>
            </a:r>
            <a:r>
              <a:rPr lang="pl-PL" smtClean="0"/>
              <a:t>5 b</a:t>
            </a:r>
            <a:endParaRPr lang="pl-PL" dirty="0" smtClean="0"/>
          </a:p>
          <a:p>
            <a:r>
              <a:rPr lang="pl-PL" sz="1600" dirty="0" smtClean="0"/>
              <a:t>Amelia </a:t>
            </a:r>
            <a:r>
              <a:rPr lang="pl-PL" sz="1600" dirty="0"/>
              <a:t>Niewińska</a:t>
            </a:r>
          </a:p>
          <a:p>
            <a:r>
              <a:rPr lang="pl-PL" sz="1600" dirty="0"/>
              <a:t>M</a:t>
            </a:r>
            <a:r>
              <a:rPr lang="pl-PL" sz="1600" dirty="0" smtClean="0"/>
              <a:t>aciej </a:t>
            </a:r>
            <a:r>
              <a:rPr lang="pl-PL" sz="1600" dirty="0" err="1"/>
              <a:t>Szar</a:t>
            </a:r>
            <a:endParaRPr lang="pl-PL" sz="1600" dirty="0"/>
          </a:p>
          <a:p>
            <a:r>
              <a:rPr lang="pl-PL" sz="1600" dirty="0" smtClean="0"/>
              <a:t>Piotrek </a:t>
            </a:r>
            <a:r>
              <a:rPr lang="pl-PL" sz="1600" dirty="0" err="1" smtClean="0"/>
              <a:t>Damratowski</a:t>
            </a:r>
            <a:endParaRPr lang="pl-PL" sz="1600" dirty="0" smtClean="0"/>
          </a:p>
          <a:p>
            <a:endParaRPr lang="pl-PL" sz="1600" dirty="0" smtClean="0"/>
          </a:p>
          <a:p>
            <a:r>
              <a:rPr lang="pl-PL" sz="1600" dirty="0" smtClean="0"/>
              <a:t>Kategoria szkoły podstawowe </a:t>
            </a:r>
            <a:endParaRPr lang="pl-PL" sz="1600" dirty="0" smtClean="0"/>
          </a:p>
          <a:p>
            <a:r>
              <a:rPr lang="pl-PL" sz="1600" dirty="0" smtClean="0"/>
              <a:t>( </a:t>
            </a:r>
            <a:r>
              <a:rPr lang="pl-PL" sz="1600" dirty="0" smtClean="0"/>
              <a:t>IV kl. -VI kl.)</a:t>
            </a:r>
          </a:p>
          <a:p>
            <a:r>
              <a:rPr lang="pl-PL" dirty="0" smtClean="0"/>
              <a:t> </a:t>
            </a:r>
          </a:p>
          <a:p>
            <a:r>
              <a:rPr lang="pl-PL" dirty="0" smtClean="0"/>
              <a:t>Zespół Szkół nr 3</a:t>
            </a:r>
          </a:p>
          <a:p>
            <a:r>
              <a:rPr lang="pl-PL" dirty="0" smtClean="0"/>
              <a:t>Szkoła Podstawowa nr 9</a:t>
            </a:r>
          </a:p>
          <a:p>
            <a:r>
              <a:rPr lang="pl-PL" dirty="0"/>
              <a:t>u</a:t>
            </a:r>
            <a:r>
              <a:rPr lang="pl-PL" dirty="0" smtClean="0"/>
              <a:t>l. Rodziny Nalazków 20</a:t>
            </a:r>
          </a:p>
          <a:p>
            <a:r>
              <a:rPr lang="pl-PL" dirty="0" smtClean="0"/>
              <a:t>82-300 Elbląg</a:t>
            </a:r>
          </a:p>
          <a:p>
            <a:endParaRPr lang="pl-PL" dirty="0"/>
          </a:p>
          <a:p>
            <a:endParaRPr lang="pl-PL" dirty="0" smtClean="0"/>
          </a:p>
          <a:p>
            <a:endParaRPr lang="pl-PL" dirty="0"/>
          </a:p>
          <a:p>
            <a:endParaRPr lang="pl-PL" dirty="0" smtClean="0"/>
          </a:p>
        </p:txBody>
      </p:sp>
    </p:spTree>
    <p:extLst>
      <p:ext uri="{BB962C8B-B14F-4D97-AF65-F5344CB8AC3E}">
        <p14:creationId xmlns="" xmlns:p14="http://schemas.microsoft.com/office/powerpoint/2010/main" val="4017403958"/>
      </p:ext>
    </p:extLst>
  </p:cSld>
  <p:clrMapOvr>
    <a:masterClrMapping/>
  </p:clrMapOvr>
  <p:transition spd="slow" advClick="0" advTm="9000">
    <p:dissolve/>
    <p:sndAc>
      <p:stSnd>
        <p:snd r:embed="rId2" name="wind.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p:txBody>
          <a:bodyPr/>
          <a:lstStyle/>
          <a:p>
            <a:pPr algn="ctr"/>
            <a:r>
              <a:rPr lang="pl-PL" dirty="0" smtClean="0"/>
              <a:t>  </a:t>
            </a:r>
            <a:r>
              <a:rPr lang="pl-PL" b="1" dirty="0" smtClean="0"/>
              <a:t>   HERB ELBLĄGA I LOGO LASÓW PAŃSTWOWYCH</a:t>
            </a:r>
            <a:endParaRPr lang="pl-PL" b="1" dirty="0"/>
          </a:p>
        </p:txBody>
      </p:sp>
      <p:pic>
        <p:nvPicPr>
          <p:cNvPr id="6" name="Symbol zastępczy obrazu 5"/>
          <p:cNvPicPr>
            <a:picLocks noGrp="1" noChangeAspect="1"/>
          </p:cNvPicPr>
          <p:nvPr>
            <p:ph sz="half" idx="1"/>
          </p:nvPr>
        </p:nvPicPr>
        <p:blipFill>
          <a:blip r:embed="rId3" cstate="print">
            <a:extLst>
              <a:ext uri="{28A0092B-C50C-407E-A947-70E740481C1C}">
                <a14:useLocalDpi xmlns="" xmlns:a14="http://schemas.microsoft.com/office/drawing/2010/main" val="0"/>
              </a:ext>
            </a:extLst>
          </a:blip>
          <a:stretch>
            <a:fillRect/>
          </a:stretch>
        </p:blipFill>
        <p:spPr>
          <a:xfrm>
            <a:off x="975060" y="1957582"/>
            <a:ext cx="4954587" cy="3717848"/>
          </a:xfrm>
        </p:spPr>
      </p:pic>
      <p:sp>
        <p:nvSpPr>
          <p:cNvPr id="9" name="Symbol zastępczy zawartości 8"/>
          <p:cNvSpPr>
            <a:spLocks noGrp="1"/>
          </p:cNvSpPr>
          <p:nvPr>
            <p:ph sz="half" idx="2"/>
          </p:nvPr>
        </p:nvSpPr>
        <p:spPr>
          <a:xfrm>
            <a:off x="6172200" y="1825625"/>
            <a:ext cx="5644662" cy="4187952"/>
          </a:xfrm>
        </p:spPr>
        <p:txBody>
          <a:bodyPr>
            <a:normAutofit fontScale="92500" lnSpcReduction="20000"/>
          </a:bodyPr>
          <a:lstStyle/>
          <a:p>
            <a:pPr marL="0" indent="0">
              <a:buNone/>
            </a:pPr>
            <a:r>
              <a:rPr lang="pl-PL" i="1" dirty="0"/>
              <a:t>Herb Elbląga i logo Lasów Państwowych widoczne są na zdjęciach satelitarnych Modrzewiny. Kompozycja powstała z </a:t>
            </a:r>
            <a:r>
              <a:rPr lang="pl-PL" i="1" dirty="0" smtClean="0"/>
              <a:t>zasadzonych specjalnych </a:t>
            </a:r>
            <a:r>
              <a:rPr lang="pl-PL" i="1" dirty="0"/>
              <a:t>gatunków drzew. Były to m.in. dęby, buki, olchy, świerki, sosny i brzozy.</a:t>
            </a:r>
            <a:br>
              <a:rPr lang="pl-PL" i="1" dirty="0"/>
            </a:br>
            <a:r>
              <a:rPr lang="pl-PL" i="1" dirty="0"/>
              <a:t/>
            </a:r>
            <a:br>
              <a:rPr lang="pl-PL" i="1" dirty="0"/>
            </a:br>
            <a:r>
              <a:rPr lang="pl-PL" i="1" dirty="0"/>
              <a:t>Po przejęciu przez miasto terenów poligonowych od Skarbu Państwa, w latach 2004 – 2005, na blisko 45 hektarach Modrzewiny posadzono blisko 260 tysięcy sadzonek drzew. Kompozycja znajduje się na wysokości </a:t>
            </a:r>
            <a:r>
              <a:rPr lang="pl-PL" i="1" dirty="0" err="1"/>
              <a:t>zawrotki</a:t>
            </a:r>
            <a:r>
              <a:rPr lang="pl-PL" i="1" dirty="0"/>
              <a:t>, znajdującej się na końcu Alei Jana Pawła II.</a:t>
            </a:r>
          </a:p>
        </p:txBody>
      </p:sp>
    </p:spTree>
    <p:extLst>
      <p:ext uri="{BB962C8B-B14F-4D97-AF65-F5344CB8AC3E}">
        <p14:creationId xmlns="" xmlns:p14="http://schemas.microsoft.com/office/powerpoint/2010/main" val="3460419028"/>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a:xfrm>
            <a:off x="1065212" y="304800"/>
            <a:ext cx="10058402" cy="890954"/>
          </a:xfrm>
        </p:spPr>
        <p:txBody>
          <a:bodyPr/>
          <a:lstStyle/>
          <a:p>
            <a:pPr algn="ctr"/>
            <a:r>
              <a:rPr lang="pl-PL" dirty="0" smtClean="0"/>
              <a:t>        </a:t>
            </a:r>
            <a:r>
              <a:rPr lang="pl-PL" b="1" dirty="0" smtClean="0"/>
              <a:t> NADLEŚNICTWO ELBLĄG</a:t>
            </a:r>
            <a:endParaRPr lang="pl-PL" b="1" dirty="0"/>
          </a:p>
        </p:txBody>
      </p:sp>
      <p:sp>
        <p:nvSpPr>
          <p:cNvPr id="11" name="Symbol zastępczy zawartości 10"/>
          <p:cNvSpPr>
            <a:spLocks noGrp="1"/>
          </p:cNvSpPr>
          <p:nvPr>
            <p:ph sz="half" idx="2"/>
          </p:nvPr>
        </p:nvSpPr>
        <p:spPr>
          <a:xfrm>
            <a:off x="3704491" y="1383323"/>
            <a:ext cx="8018585" cy="4923692"/>
          </a:xfrm>
        </p:spPr>
        <p:txBody>
          <a:bodyPr>
            <a:noAutofit/>
          </a:bodyPr>
          <a:lstStyle/>
          <a:p>
            <a:pPr>
              <a:lnSpc>
                <a:spcPct val="120000"/>
              </a:lnSpc>
              <a:spcBef>
                <a:spcPts val="0"/>
              </a:spcBef>
              <a:buNone/>
            </a:pPr>
            <a:r>
              <a:rPr lang="pl-PL" sz="2200" dirty="0" smtClean="0"/>
              <a:t>    </a:t>
            </a:r>
            <a:r>
              <a:rPr lang="pl-PL" sz="2200" i="1" dirty="0" smtClean="0"/>
              <a:t>Lasy </a:t>
            </a:r>
            <a:r>
              <a:rPr lang="pl-PL" sz="2200" i="1" dirty="0"/>
              <a:t>Nadleśnictwa Elbląg położone są w północnej Polsce, w trzech niezwykle różniących się od siebie regionach przyrodniczych i </a:t>
            </a:r>
            <a:r>
              <a:rPr lang="pl-PL" sz="2200" i="1" dirty="0" smtClean="0"/>
              <a:t>geograficznych: Mierzeja </a:t>
            </a:r>
            <a:r>
              <a:rPr lang="pl-PL" sz="2200" i="1" dirty="0"/>
              <a:t> Wiślana, </a:t>
            </a:r>
            <a:r>
              <a:rPr lang="pl-PL" sz="2200" i="1" dirty="0" smtClean="0"/>
              <a:t>Żuławy Wiślane</a:t>
            </a:r>
            <a:r>
              <a:rPr lang="pl-PL" sz="2200" i="1" dirty="0"/>
              <a:t>, </a:t>
            </a:r>
            <a:r>
              <a:rPr lang="pl-PL" sz="2200" i="1" dirty="0" smtClean="0"/>
              <a:t>Wzniesienie </a:t>
            </a:r>
            <a:r>
              <a:rPr lang="pl-PL" sz="2200" i="1" dirty="0"/>
              <a:t>Elbląskie zwane Garbem </a:t>
            </a:r>
            <a:r>
              <a:rPr lang="pl-PL" sz="2200" i="1" dirty="0" smtClean="0"/>
              <a:t>Elbląskim. - jest </a:t>
            </a:r>
            <a:r>
              <a:rPr lang="pl-PL" sz="2200" i="1" dirty="0"/>
              <a:t>to wysoczyzna morenowa osiągająca w kulminacyjnym </a:t>
            </a:r>
            <a:r>
              <a:rPr lang="pl-PL" sz="2200" i="1" dirty="0" smtClean="0"/>
              <a:t>punkcie197 </a:t>
            </a:r>
            <a:r>
              <a:rPr lang="pl-PL" sz="2200" i="1" dirty="0" err="1"/>
              <a:t>m.n.p.m</a:t>
            </a:r>
            <a:r>
              <a:rPr lang="pl-PL" sz="2200" i="1" dirty="0"/>
              <a:t>. (Maślana Góra). </a:t>
            </a:r>
            <a:endParaRPr lang="pl-PL" sz="2200" i="1" dirty="0" smtClean="0"/>
          </a:p>
          <a:p>
            <a:pPr marL="457200" indent="-457200">
              <a:lnSpc>
                <a:spcPct val="120000"/>
              </a:lnSpc>
              <a:spcBef>
                <a:spcPts val="0"/>
              </a:spcBef>
              <a:buNone/>
            </a:pPr>
            <a:r>
              <a:rPr lang="pl-PL" sz="2200" i="1" dirty="0" smtClean="0"/>
              <a:t>     Terytorialny </a:t>
            </a:r>
            <a:r>
              <a:rPr lang="pl-PL" sz="2200" i="1" dirty="0"/>
              <a:t>zasięg działania </a:t>
            </a:r>
            <a:r>
              <a:rPr lang="pl-PL" sz="2200" i="1" dirty="0" smtClean="0"/>
              <a:t>Nadleśnictwa Elbląg wynosi 186 </a:t>
            </a:r>
            <a:r>
              <a:rPr lang="pl-PL" sz="2200" i="1" dirty="0"/>
              <a:t>394 ha i obejmuje 22 gminy </a:t>
            </a:r>
            <a:r>
              <a:rPr lang="pl-PL" sz="2200" i="1" dirty="0" smtClean="0"/>
              <a:t> i </a:t>
            </a:r>
            <a:r>
              <a:rPr lang="pl-PL" sz="2200" i="1" dirty="0"/>
              <a:t>219 obrębów ewidencyjnych</a:t>
            </a:r>
            <a:r>
              <a:rPr lang="pl-PL" sz="2200" i="1" dirty="0" smtClean="0"/>
              <a:t>.</a:t>
            </a:r>
            <a:r>
              <a:rPr lang="pl-PL" sz="2200" dirty="0" smtClean="0"/>
              <a:t> Obecnie Nadleśnictwo </a:t>
            </a:r>
            <a:r>
              <a:rPr lang="pl-PL" sz="2200" i="1" dirty="0" smtClean="0"/>
              <a:t>Elbląg składa się z trzech Obrębów leśnych: Elbląg, Kadyny, Stegna, w skład których wchodzi 14 </a:t>
            </a:r>
            <a:r>
              <a:rPr lang="pl-PL" sz="2200" i="1" dirty="0" err="1" smtClean="0"/>
              <a:t>leśnictw</a:t>
            </a:r>
            <a:r>
              <a:rPr lang="pl-PL" sz="2200" i="1" dirty="0" smtClean="0"/>
              <a:t> oraz Gospodarstwo Szkółkarskie Buczyna.</a:t>
            </a:r>
          </a:p>
          <a:p>
            <a:pPr marL="457200" indent="-457200">
              <a:buNone/>
            </a:pPr>
            <a:endParaRPr lang="pl-PL" sz="2200" i="1" dirty="0"/>
          </a:p>
        </p:txBody>
      </p:sp>
      <p:sp>
        <p:nvSpPr>
          <p:cNvPr id="6" name="Symbol zastępczy zawartości 5"/>
          <p:cNvSpPr>
            <a:spLocks noGrp="1"/>
          </p:cNvSpPr>
          <p:nvPr>
            <p:ph sz="half" idx="1"/>
          </p:nvPr>
        </p:nvSpPr>
        <p:spPr>
          <a:xfrm>
            <a:off x="1065212" y="4407877"/>
            <a:ext cx="2146911" cy="1605700"/>
          </a:xfrm>
        </p:spPr>
        <p:txBody>
          <a:bodyPr>
            <a:normAutofit/>
          </a:bodyPr>
          <a:lstStyle/>
          <a:p>
            <a:pPr>
              <a:buNone/>
            </a:pPr>
            <a:endParaRPr lang="pl-PL" dirty="0"/>
          </a:p>
        </p:txBody>
      </p:sp>
      <p:pic>
        <p:nvPicPr>
          <p:cNvPr id="1026" name="Picture 2" descr="C:\Documents and Settings\Iwona\Pulpit\prezentacja\prezentacja\DSC00035.JPG"/>
          <p:cNvPicPr>
            <a:picLocks noChangeAspect="1" noChangeArrowheads="1"/>
          </p:cNvPicPr>
          <p:nvPr/>
        </p:nvPicPr>
        <p:blipFill>
          <a:blip r:embed="rId3" cstate="print"/>
          <a:srcRect/>
          <a:stretch>
            <a:fillRect/>
          </a:stretch>
        </p:blipFill>
        <p:spPr bwMode="auto">
          <a:xfrm>
            <a:off x="402287" y="1271973"/>
            <a:ext cx="2871537" cy="2153653"/>
          </a:xfrm>
          <a:prstGeom prst="rect">
            <a:avLst/>
          </a:prstGeom>
          <a:noFill/>
        </p:spPr>
      </p:pic>
      <p:pic>
        <p:nvPicPr>
          <p:cNvPr id="1027" name="Picture 3" descr="C:\Documents and Settings\Iwona\Pulpit\prezentacja\prezentacja\DSC00038.JPG"/>
          <p:cNvPicPr>
            <a:picLocks noChangeAspect="1" noChangeArrowheads="1"/>
          </p:cNvPicPr>
          <p:nvPr/>
        </p:nvPicPr>
        <p:blipFill>
          <a:blip r:embed="rId4" cstate="print"/>
          <a:srcRect/>
          <a:stretch>
            <a:fillRect/>
          </a:stretch>
        </p:blipFill>
        <p:spPr bwMode="auto">
          <a:xfrm>
            <a:off x="341203" y="3812453"/>
            <a:ext cx="2951748" cy="2213811"/>
          </a:xfrm>
          <a:prstGeom prst="rect">
            <a:avLst/>
          </a:prstGeom>
          <a:noFill/>
        </p:spPr>
      </p:pic>
    </p:spTree>
    <p:extLst>
      <p:ext uri="{BB962C8B-B14F-4D97-AF65-F5344CB8AC3E}">
        <p14:creationId xmlns="" xmlns:p14="http://schemas.microsoft.com/office/powerpoint/2010/main" val="2161633769"/>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990600" y="304800"/>
            <a:ext cx="10133014" cy="1752600"/>
          </a:xfrm>
        </p:spPr>
        <p:txBody>
          <a:bodyPr>
            <a:normAutofit/>
          </a:bodyPr>
          <a:lstStyle/>
          <a:p>
            <a:pPr algn="ctr"/>
            <a:r>
              <a:rPr lang="pl-PL" b="1" dirty="0" smtClean="0"/>
              <a:t>BAŻANTARNIA – ZABYTKOWY PARK LEŚNY POŁOŻONY NA SKRAJU WYSOCZYZNY ELBLĄSKIEJ</a:t>
            </a:r>
            <a:endParaRPr lang="pl-PL" b="1" dirty="0"/>
          </a:p>
        </p:txBody>
      </p:sp>
      <p:sp>
        <p:nvSpPr>
          <p:cNvPr id="6" name="Symbol zastępczy tekstu 5"/>
          <p:cNvSpPr>
            <a:spLocks noGrp="1"/>
          </p:cNvSpPr>
          <p:nvPr>
            <p:ph type="body" idx="1"/>
          </p:nvPr>
        </p:nvSpPr>
        <p:spPr>
          <a:xfrm>
            <a:off x="613767" y="2520461"/>
            <a:ext cx="7345680" cy="3110718"/>
          </a:xfrm>
        </p:spPr>
        <p:txBody>
          <a:bodyPr>
            <a:normAutofit/>
          </a:bodyPr>
          <a:lstStyle/>
          <a:p>
            <a:r>
              <a:rPr lang="pl-PL" sz="2200" b="0" i="1" dirty="0"/>
              <a:t>Bażantarnia stała się miejscem masowego wypoczynku elblążan na początku XVIII wieku. Wtedy to, mieszkańcy nazywali ją </a:t>
            </a:r>
            <a:r>
              <a:rPr lang="pl-PL" sz="2200" b="0" i="1" dirty="0" err="1"/>
              <a:t>Vogelsang</a:t>
            </a:r>
            <a:r>
              <a:rPr lang="pl-PL" sz="2200" b="0" i="1" dirty="0"/>
              <a:t> </a:t>
            </a:r>
            <a:r>
              <a:rPr lang="pl-PL" sz="2200" b="0" i="1" dirty="0" smtClean="0"/>
              <a:t>(</a:t>
            </a:r>
            <a:r>
              <a:rPr lang="pl-PL" sz="2200" b="0" i="1" dirty="0"/>
              <a:t>niem. Ptasi śpiew). </a:t>
            </a:r>
            <a:endParaRPr lang="pl-PL" sz="2200" b="0" i="1" dirty="0" smtClean="0"/>
          </a:p>
          <a:p>
            <a:r>
              <a:rPr lang="pl-PL" sz="2200" b="0" i="1" dirty="0" smtClean="0"/>
              <a:t>Początkowo </a:t>
            </a:r>
            <a:r>
              <a:rPr lang="pl-PL" sz="2200" b="0" i="1" dirty="0"/>
              <a:t>podzielona była na dwa obszary - chroniony i użytkowy, dzięki czemu poza funkcją rekreacyjną, las pełnił także zaplecze gospodarcze ówczesnego Elbląga. </a:t>
            </a:r>
            <a:endParaRPr lang="pl-PL" sz="2200" b="0" i="1" dirty="0" smtClean="0"/>
          </a:p>
          <a:p>
            <a:r>
              <a:rPr lang="pl-PL" sz="2200" b="0" i="1" dirty="0" smtClean="0"/>
              <a:t>Zajmuje obszar 369 ha.</a:t>
            </a:r>
            <a:endParaRPr lang="pl-PL" sz="2200" b="0" i="1" dirty="0"/>
          </a:p>
        </p:txBody>
      </p:sp>
      <p:sp>
        <p:nvSpPr>
          <p:cNvPr id="7" name="Symbol zastępczy tekstu 6"/>
          <p:cNvSpPr>
            <a:spLocks noGrp="1"/>
          </p:cNvSpPr>
          <p:nvPr>
            <p:ph type="body" sz="quarter" idx="3"/>
          </p:nvPr>
        </p:nvSpPr>
        <p:spPr>
          <a:xfrm>
            <a:off x="13394209" y="2971801"/>
            <a:ext cx="4951414" cy="3886199"/>
          </a:xfrm>
        </p:spPr>
        <p:txBody>
          <a:bodyPr>
            <a:normAutofit/>
          </a:bodyPr>
          <a:lstStyle/>
          <a:p>
            <a:endParaRPr lang="pl-PL" dirty="0"/>
          </a:p>
        </p:txBody>
      </p:sp>
      <p:graphicFrame>
        <p:nvGraphicFramePr>
          <p:cNvPr id="5" name="Symbol zastępczy zawartości 4" descr="Sample table with 3 columns, 4 rows"/>
          <p:cNvGraphicFramePr>
            <a:graphicFrameLocks noGrp="1"/>
          </p:cNvGraphicFramePr>
          <p:nvPr>
            <p:ph sz="quarter" idx="4"/>
            <p:extLst>
              <p:ext uri="{D42A27DB-BD31-4B8C-83A1-F6EECF244321}">
                <p14:modId xmlns="" xmlns:p14="http://schemas.microsoft.com/office/powerpoint/2010/main" val="258178858"/>
              </p:ext>
            </p:extLst>
          </p:nvPr>
        </p:nvGraphicFramePr>
        <p:xfrm>
          <a:off x="13001622" y="525306"/>
          <a:ext cx="2058672" cy="8046720"/>
        </p:xfrm>
        <a:graphic>
          <a:graphicData uri="http://schemas.openxmlformats.org/drawingml/2006/table">
            <a:tbl>
              <a:tblPr firstRow="1" bandRow="1">
                <a:tableStyleId>{F5AB1C69-6EDB-4FF4-983F-18BD219EF322}</a:tableStyleId>
              </a:tblPr>
              <a:tblGrid>
                <a:gridCol w="686224"/>
                <a:gridCol w="686224"/>
                <a:gridCol w="686224"/>
              </a:tblGrid>
              <a:tr h="218163">
                <a:tc>
                  <a:txBody>
                    <a:bodyPr/>
                    <a:lstStyle/>
                    <a:p>
                      <a:endParaRPr lang="pl-PL" dirty="0"/>
                    </a:p>
                  </a:txBody>
                  <a:tcPr marL="330412" marR="330412" anchor="ctr"/>
                </a:tc>
                <a:tc>
                  <a:txBody>
                    <a:bodyPr/>
                    <a:lstStyle/>
                    <a:p>
                      <a:pPr algn="ctr"/>
                      <a:r>
                        <a:rPr lang="pl-PL" dirty="0" smtClean="0"/>
                        <a:t>Grupa 1</a:t>
                      </a:r>
                      <a:endParaRPr lang="pl-PL" dirty="0"/>
                    </a:p>
                  </a:txBody>
                  <a:tcPr marL="330412" marR="330412" anchor="ctr"/>
                </a:tc>
                <a:tc>
                  <a:txBody>
                    <a:bodyPr/>
                    <a:lstStyle/>
                    <a:p>
                      <a:pPr algn="ctr"/>
                      <a:r>
                        <a:rPr lang="pl-PL" dirty="0" smtClean="0"/>
                        <a:t>Grupa 2</a:t>
                      </a:r>
                      <a:endParaRPr lang="pl-PL" dirty="0"/>
                    </a:p>
                  </a:txBody>
                  <a:tcPr marL="330412" marR="330412" anchor="ctr"/>
                </a:tc>
              </a:tr>
              <a:tr h="310661">
                <a:tc>
                  <a:txBody>
                    <a:bodyPr/>
                    <a:lstStyle/>
                    <a:p>
                      <a:r>
                        <a:rPr lang="pl-PL" dirty="0" smtClean="0"/>
                        <a:t>Klasa 1</a:t>
                      </a:r>
                      <a:endParaRPr lang="pl-PL" dirty="0"/>
                    </a:p>
                  </a:txBody>
                  <a:tcPr marL="330412" marR="330412" anchor="ctr"/>
                </a:tc>
                <a:tc>
                  <a:txBody>
                    <a:bodyPr/>
                    <a:lstStyle/>
                    <a:p>
                      <a:pPr algn="ctr"/>
                      <a:r>
                        <a:rPr lang="pl-PL" dirty="0" smtClean="0"/>
                        <a:t>82</a:t>
                      </a:r>
                      <a:endParaRPr lang="pl-PL" dirty="0"/>
                    </a:p>
                  </a:txBody>
                  <a:tcPr marL="330412" marR="330412" anchor="ctr"/>
                </a:tc>
                <a:tc>
                  <a:txBody>
                    <a:bodyPr/>
                    <a:lstStyle/>
                    <a:p>
                      <a:pPr algn="ctr"/>
                      <a:r>
                        <a:rPr lang="pl-PL" dirty="0" smtClean="0"/>
                        <a:t>95</a:t>
                      </a:r>
                      <a:endParaRPr lang="pl-PL" dirty="0"/>
                    </a:p>
                  </a:txBody>
                  <a:tcPr marL="330412" marR="330412" anchor="ctr"/>
                </a:tc>
              </a:tr>
              <a:tr h="310661">
                <a:tc>
                  <a:txBody>
                    <a:bodyPr/>
                    <a:lstStyle/>
                    <a:p>
                      <a:r>
                        <a:rPr lang="pl-PL" dirty="0" smtClean="0"/>
                        <a:t>Klasa</a:t>
                      </a:r>
                      <a:r>
                        <a:rPr lang="pl-PL" baseline="0" dirty="0" smtClean="0"/>
                        <a:t> 2</a:t>
                      </a:r>
                      <a:endParaRPr lang="pl-PL" dirty="0"/>
                    </a:p>
                  </a:txBody>
                  <a:tcPr marL="330412" marR="330412" anchor="ctr"/>
                </a:tc>
                <a:tc>
                  <a:txBody>
                    <a:bodyPr/>
                    <a:lstStyle/>
                    <a:p>
                      <a:pPr algn="ctr"/>
                      <a:r>
                        <a:rPr lang="pl-PL" dirty="0" smtClean="0"/>
                        <a:t>76</a:t>
                      </a:r>
                      <a:endParaRPr lang="pl-PL" dirty="0"/>
                    </a:p>
                  </a:txBody>
                  <a:tcPr marL="330412" marR="330412" anchor="ctr"/>
                </a:tc>
                <a:tc>
                  <a:txBody>
                    <a:bodyPr/>
                    <a:lstStyle/>
                    <a:p>
                      <a:pPr algn="ctr"/>
                      <a:r>
                        <a:rPr lang="pl-PL" dirty="0" smtClean="0"/>
                        <a:t>88</a:t>
                      </a:r>
                      <a:endParaRPr lang="pl-PL" dirty="0"/>
                    </a:p>
                  </a:txBody>
                  <a:tcPr marL="330412" marR="330412" anchor="ctr"/>
                </a:tc>
              </a:tr>
              <a:tr h="310661">
                <a:tc>
                  <a:txBody>
                    <a:bodyPr/>
                    <a:lstStyle/>
                    <a:p>
                      <a:r>
                        <a:rPr lang="pl-PL" dirty="0" smtClean="0"/>
                        <a:t>Klasa 3</a:t>
                      </a:r>
                      <a:endParaRPr lang="pl-PL" dirty="0"/>
                    </a:p>
                  </a:txBody>
                  <a:tcPr marL="330412" marR="330412" anchor="ctr"/>
                </a:tc>
                <a:tc>
                  <a:txBody>
                    <a:bodyPr/>
                    <a:lstStyle/>
                    <a:p>
                      <a:pPr algn="ctr"/>
                      <a:r>
                        <a:rPr lang="pl-PL" dirty="0" smtClean="0"/>
                        <a:t>84</a:t>
                      </a:r>
                      <a:endParaRPr lang="pl-PL" dirty="0"/>
                    </a:p>
                  </a:txBody>
                  <a:tcPr marL="330412" marR="330412" anchor="ctr"/>
                </a:tc>
                <a:tc>
                  <a:txBody>
                    <a:bodyPr/>
                    <a:lstStyle/>
                    <a:p>
                      <a:pPr algn="ctr"/>
                      <a:r>
                        <a:rPr lang="pl-PL" dirty="0" smtClean="0"/>
                        <a:t>90</a:t>
                      </a:r>
                      <a:endParaRPr lang="pl-PL" dirty="0"/>
                    </a:p>
                  </a:txBody>
                  <a:tcPr marL="330412" marR="330412" anchor="ctr"/>
                </a:tc>
              </a:tr>
            </a:tbl>
          </a:graphicData>
        </a:graphic>
      </p:graphicFrame>
      <p:pic>
        <p:nvPicPr>
          <p:cNvPr id="3" name="Symbol zastępczy zawartości 2"/>
          <p:cNvPicPr>
            <a:picLocks noGrp="1" noChangeAspect="1"/>
          </p:cNvPicPr>
          <p:nvPr>
            <p:ph sz="half" idx="2"/>
          </p:nvPr>
        </p:nvPicPr>
        <p:blipFill>
          <a:blip r:embed="rId3" cstate="print">
            <a:extLst>
              <a:ext uri="{28A0092B-C50C-407E-A947-70E740481C1C}">
                <a14:useLocalDpi xmlns="" xmlns:a14="http://schemas.microsoft.com/office/drawing/2010/main" val="0"/>
              </a:ext>
            </a:extLst>
          </a:blip>
          <a:stretch>
            <a:fillRect/>
          </a:stretch>
        </p:blipFill>
        <p:spPr>
          <a:xfrm>
            <a:off x="8445818" y="2971801"/>
            <a:ext cx="3522427" cy="2641820"/>
          </a:xfrm>
        </p:spPr>
      </p:pic>
    </p:spTree>
    <p:extLst>
      <p:ext uri="{BB962C8B-B14F-4D97-AF65-F5344CB8AC3E}">
        <p14:creationId xmlns="" xmlns:p14="http://schemas.microsoft.com/office/powerpoint/2010/main" val="92330003"/>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amond(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065212" y="304800"/>
            <a:ext cx="10058402" cy="879231"/>
          </a:xfrm>
        </p:spPr>
        <p:txBody>
          <a:bodyPr/>
          <a:lstStyle/>
          <a:p>
            <a:pPr algn="ctr" defTabSz="914400">
              <a:lnSpc>
                <a:spcPct val="90000"/>
              </a:lnSpc>
              <a:spcBef>
                <a:spcPct val="0"/>
              </a:spcBef>
              <a:buNone/>
            </a:pPr>
            <a:r>
              <a:rPr lang="pl-PL" sz="3600" b="0" i="0" dirty="0" smtClean="0">
                <a:solidFill>
                  <a:srgbClr val="9A5315">
                    <a:lumMod val="50000"/>
                  </a:srgbClr>
                </a:solidFill>
                <a:latin typeface="Segoe Print"/>
                <a:ea typeface="+mj-ea"/>
                <a:cs typeface="+mj-cs"/>
              </a:rPr>
              <a:t>             </a:t>
            </a:r>
            <a:r>
              <a:rPr lang="pl-PL" b="1" dirty="0" smtClean="0">
                <a:solidFill>
                  <a:srgbClr val="9A5315">
                    <a:lumMod val="50000"/>
                  </a:srgbClr>
                </a:solidFill>
                <a:latin typeface="Segoe Print"/>
              </a:rPr>
              <a:t>REKREACJA W BAŻANTARNI</a:t>
            </a:r>
            <a:endParaRPr lang="pl-PL" sz="3600" b="1" i="0" dirty="0">
              <a:solidFill>
                <a:srgbClr val="9A5315">
                  <a:lumMod val="50000"/>
                </a:srgbClr>
              </a:solidFill>
              <a:latin typeface="Segoe Print"/>
              <a:ea typeface="+mj-ea"/>
              <a:cs typeface="+mj-cs"/>
            </a:endParaRPr>
          </a:p>
        </p:txBody>
      </p:sp>
      <p:sp>
        <p:nvSpPr>
          <p:cNvPr id="2" name="Symbol zastępczy zawartości 1"/>
          <p:cNvSpPr>
            <a:spLocks noGrp="1"/>
          </p:cNvSpPr>
          <p:nvPr>
            <p:ph idx="1"/>
          </p:nvPr>
        </p:nvSpPr>
        <p:spPr>
          <a:xfrm>
            <a:off x="3721993" y="1725769"/>
            <a:ext cx="7825237" cy="4790941"/>
          </a:xfrm>
        </p:spPr>
        <p:txBody>
          <a:bodyPr>
            <a:normAutofit fontScale="55000" lnSpcReduction="20000"/>
          </a:bodyPr>
          <a:lstStyle/>
          <a:p>
            <a:pPr marL="0" indent="0">
              <a:lnSpc>
                <a:spcPct val="120000"/>
              </a:lnSpc>
              <a:spcBef>
                <a:spcPts val="0"/>
              </a:spcBef>
              <a:buNone/>
            </a:pPr>
            <a:r>
              <a:rPr lang="pl-PL" sz="4000" b="1" i="1" dirty="0"/>
              <a:t>Park linowy </a:t>
            </a:r>
            <a:r>
              <a:rPr lang="pl-PL" sz="4000" i="1" dirty="0"/>
              <a:t>to konstrukcja zamontowana na drzewach, która służy do bezpiecznej zabawy na wysokości. To jest najbezpieczniejsze uprawianie rekreacji ruchowej  zbliżone do alpinizmu. Na przeszkodach parku linowego bawić się mogą wszyscy. </a:t>
            </a:r>
            <a:r>
              <a:rPr lang="pl-PL" sz="4000" i="1" dirty="0" smtClean="0"/>
              <a:t>Nad </a:t>
            </a:r>
            <a:r>
              <a:rPr lang="pl-PL" sz="4000" i="1" dirty="0"/>
              <a:t>bezpieczeństwem czuwają przeszkoleni </a:t>
            </a:r>
            <a:r>
              <a:rPr lang="pl-PL" sz="4000" i="1" dirty="0" err="1" smtClean="0"/>
              <a:t>instruktorzy.To</a:t>
            </a:r>
            <a:r>
              <a:rPr lang="pl-PL" sz="4000" i="1" dirty="0" smtClean="0"/>
              <a:t> </a:t>
            </a:r>
            <a:r>
              <a:rPr lang="pl-PL" sz="4000" i="1" dirty="0"/>
              <a:t>wszystko na świeżym powietrzu na terenie lasu miejskiego. </a:t>
            </a:r>
            <a:br>
              <a:rPr lang="pl-PL" sz="4000" i="1" dirty="0"/>
            </a:br>
            <a:r>
              <a:rPr lang="pl-PL" sz="4000" i="1" dirty="0"/>
              <a:t/>
            </a:r>
            <a:br>
              <a:rPr lang="pl-PL" sz="4000" i="1" dirty="0"/>
            </a:br>
            <a:r>
              <a:rPr lang="pl-PL" sz="4000" b="1" i="1" dirty="0" smtClean="0"/>
              <a:t>Góra Chrobrego </a:t>
            </a:r>
            <a:r>
              <a:rPr lang="pl-PL" sz="4000" i="1" dirty="0" smtClean="0"/>
              <a:t>- naturalne </a:t>
            </a:r>
            <a:r>
              <a:rPr lang="pl-PL" sz="4000" i="1" dirty="0"/>
              <a:t>ukształtowanie terenu - długość stoku w linii prostej 410 m. i różnica poziomów 58 m, sprawiają, że miłośnicy białego szaleństwa znajdą najlepsze warunki do jazdy na nartach i snowboardzie w całej Polsce północnej.</a:t>
            </a:r>
            <a:r>
              <a:rPr lang="pl-PL" dirty="0"/>
              <a:t/>
            </a:r>
            <a:br>
              <a:rPr lang="pl-PL" dirty="0"/>
            </a:br>
            <a:endParaRPr lang="pl-PL" dirty="0"/>
          </a:p>
        </p:txBody>
      </p:sp>
      <p:pic>
        <p:nvPicPr>
          <p:cNvPr id="3" name="Obraz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8556" y="1588890"/>
            <a:ext cx="2758280" cy="2068710"/>
          </a:xfrm>
          <a:prstGeom prst="rect">
            <a:avLst/>
          </a:prstGeom>
        </p:spPr>
      </p:pic>
      <p:pic>
        <p:nvPicPr>
          <p:cNvPr id="5" name="Obraz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7455" y="4021840"/>
            <a:ext cx="2877437" cy="2158078"/>
          </a:xfrm>
          <a:prstGeom prst="rect">
            <a:avLst/>
          </a:prstGeom>
        </p:spPr>
      </p:pic>
    </p:spTree>
    <p:extLst>
      <p:ext uri="{BB962C8B-B14F-4D97-AF65-F5344CB8AC3E}">
        <p14:creationId xmlns="" xmlns:p14="http://schemas.microsoft.com/office/powerpoint/2010/main" val="3081074109"/>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94893" y="216656"/>
            <a:ext cx="6740769" cy="498452"/>
          </a:xfrm>
        </p:spPr>
        <p:txBody>
          <a:bodyPr>
            <a:noAutofit/>
          </a:bodyPr>
          <a:lstStyle/>
          <a:p>
            <a:r>
              <a:rPr lang="pl-PL" sz="3400" b="1" dirty="0" smtClean="0">
                <a:solidFill>
                  <a:srgbClr val="9A5315">
                    <a:lumMod val="50000"/>
                  </a:srgbClr>
                </a:solidFill>
                <a:latin typeface="Segoe Print"/>
              </a:rPr>
              <a:t>SZLAKI TURYSTYCZNE</a:t>
            </a:r>
            <a:endParaRPr lang="pl-PL" sz="3400" b="1" dirty="0"/>
          </a:p>
        </p:txBody>
      </p:sp>
      <p:sp>
        <p:nvSpPr>
          <p:cNvPr id="4" name="Symbol zastępczy tekstu 3"/>
          <p:cNvSpPr>
            <a:spLocks noGrp="1"/>
          </p:cNvSpPr>
          <p:nvPr>
            <p:ph type="body" sz="half" idx="2"/>
          </p:nvPr>
        </p:nvSpPr>
        <p:spPr>
          <a:xfrm>
            <a:off x="7069016" y="844060"/>
            <a:ext cx="4814551" cy="5732585"/>
          </a:xfrm>
        </p:spPr>
        <p:txBody>
          <a:bodyPr>
            <a:normAutofit fontScale="25000" lnSpcReduction="20000"/>
          </a:bodyPr>
          <a:lstStyle/>
          <a:p>
            <a:r>
              <a:rPr lang="pl-PL" sz="8000" b="1" i="1" dirty="0" smtClean="0">
                <a:solidFill>
                  <a:srgbClr val="FF0000"/>
                </a:solidFill>
              </a:rPr>
              <a:t>Szlak Kopernikowski</a:t>
            </a:r>
            <a:r>
              <a:rPr lang="pl-PL" sz="8000" i="1" dirty="0" smtClean="0">
                <a:solidFill>
                  <a:srgbClr val="FF0000"/>
                </a:solidFill>
              </a:rPr>
              <a:t/>
            </a:r>
            <a:br>
              <a:rPr lang="pl-PL" sz="8000" i="1" dirty="0" smtClean="0">
                <a:solidFill>
                  <a:srgbClr val="FF0000"/>
                </a:solidFill>
              </a:rPr>
            </a:br>
            <a:r>
              <a:rPr lang="pl-PL" sz="8000" i="1" dirty="0" smtClean="0">
                <a:solidFill>
                  <a:srgbClr val="FF0000"/>
                </a:solidFill>
              </a:rPr>
              <a:t>Jest to szlak łączący Olsztyn z Grudziądzem. Trasa prowadzi przez tereny Niziny Warmińskiej, Wysoczyzny Elbląskiej i Żuław Elbląskich. Długość szlaku - </a:t>
            </a:r>
            <a:r>
              <a:rPr lang="pl-PL" sz="8000" b="1" i="1" dirty="0" smtClean="0">
                <a:solidFill>
                  <a:srgbClr val="FF0000"/>
                </a:solidFill>
              </a:rPr>
              <a:t>390 </a:t>
            </a:r>
            <a:r>
              <a:rPr lang="pl-PL" sz="8000" b="1" i="1" dirty="0" err="1" smtClean="0">
                <a:solidFill>
                  <a:srgbClr val="FF0000"/>
                </a:solidFill>
              </a:rPr>
              <a:t>km</a:t>
            </a:r>
            <a:r>
              <a:rPr lang="pl-PL" sz="8000" b="1" i="1" dirty="0" smtClean="0">
                <a:solidFill>
                  <a:srgbClr val="FF0000"/>
                </a:solidFill>
              </a:rPr>
              <a:t>.</a:t>
            </a:r>
            <a:endParaRPr lang="pl-PL" sz="8000" i="1" dirty="0" smtClean="0">
              <a:solidFill>
                <a:srgbClr val="FF0000"/>
              </a:solidFill>
            </a:endParaRPr>
          </a:p>
          <a:p>
            <a:r>
              <a:rPr lang="pl-PL" sz="8000" b="1" i="1" dirty="0" smtClean="0">
                <a:solidFill>
                  <a:srgbClr val="FFC000"/>
                </a:solidFill>
              </a:rPr>
              <a:t>Szlak Okólny</a:t>
            </a:r>
            <a:r>
              <a:rPr lang="pl-PL" sz="8000" i="1" dirty="0" smtClean="0">
                <a:solidFill>
                  <a:srgbClr val="FFC000"/>
                </a:solidFill>
              </a:rPr>
              <a:t/>
            </a:r>
            <a:br>
              <a:rPr lang="pl-PL" sz="8000" i="1" dirty="0" smtClean="0">
                <a:solidFill>
                  <a:srgbClr val="FFC000"/>
                </a:solidFill>
              </a:rPr>
            </a:br>
            <a:r>
              <a:rPr lang="pl-PL" sz="8000" i="1" dirty="0" smtClean="0">
                <a:solidFill>
                  <a:srgbClr val="FFC000"/>
                </a:solidFill>
              </a:rPr>
              <a:t>Jest to kolejny ze szlaków spacerowych elbląskiej Bażantarni zataczający pętlę wokół parku. Długość szlaku - </a:t>
            </a:r>
            <a:r>
              <a:rPr lang="pl-PL" sz="8000" b="1" i="1" dirty="0" smtClean="0">
                <a:solidFill>
                  <a:srgbClr val="FFC000"/>
                </a:solidFill>
              </a:rPr>
              <a:t>9 </a:t>
            </a:r>
            <a:r>
              <a:rPr lang="pl-PL" sz="8000" b="1" i="1" dirty="0" err="1" smtClean="0">
                <a:solidFill>
                  <a:srgbClr val="FFC000"/>
                </a:solidFill>
              </a:rPr>
              <a:t>km</a:t>
            </a:r>
            <a:r>
              <a:rPr lang="pl-PL" sz="8000" i="1" dirty="0" smtClean="0">
                <a:solidFill>
                  <a:srgbClr val="FFC000"/>
                </a:solidFill>
              </a:rPr>
              <a:t>.</a:t>
            </a:r>
          </a:p>
          <a:p>
            <a:r>
              <a:rPr lang="pl-PL" sz="8000" b="1" i="1" dirty="0" smtClean="0">
                <a:solidFill>
                  <a:schemeClr val="accent3">
                    <a:lumMod val="50000"/>
                  </a:schemeClr>
                </a:solidFill>
              </a:rPr>
              <a:t>Szlak "Ścieżka Jaszczurek”</a:t>
            </a:r>
            <a:r>
              <a:rPr lang="pl-PL" sz="8000" i="1" dirty="0" smtClean="0">
                <a:solidFill>
                  <a:schemeClr val="accent3">
                    <a:lumMod val="50000"/>
                  </a:schemeClr>
                </a:solidFill>
              </a:rPr>
              <a:t/>
            </a:r>
            <a:br>
              <a:rPr lang="pl-PL" sz="8000" i="1" dirty="0" smtClean="0">
                <a:solidFill>
                  <a:schemeClr val="accent3">
                    <a:lumMod val="50000"/>
                  </a:schemeClr>
                </a:solidFill>
              </a:rPr>
            </a:br>
            <a:r>
              <a:rPr lang="pl-PL" sz="8000" i="1" dirty="0" smtClean="0">
                <a:solidFill>
                  <a:schemeClr val="accent3">
                    <a:lumMod val="50000"/>
                  </a:schemeClr>
                </a:solidFill>
              </a:rPr>
              <a:t>Jest to trzeci ze szlaków spacerowych elbląskiej Bażantarni łączący Elbląg ze </a:t>
            </a:r>
            <a:r>
              <a:rPr lang="pl-PL" sz="8000" i="1" dirty="0" err="1" smtClean="0">
                <a:solidFill>
                  <a:schemeClr val="accent3">
                    <a:lumMod val="50000"/>
                  </a:schemeClr>
                </a:solidFill>
              </a:rPr>
              <a:t>Stagniewem</a:t>
            </a:r>
            <a:r>
              <a:rPr lang="pl-PL" sz="8000" i="1" dirty="0" smtClean="0">
                <a:solidFill>
                  <a:schemeClr val="accent3">
                    <a:lumMod val="50000"/>
                  </a:schemeClr>
                </a:solidFill>
              </a:rPr>
              <a:t>. Długość szlaku - </a:t>
            </a:r>
            <a:r>
              <a:rPr lang="pl-PL" sz="8000" b="1" i="1" dirty="0" smtClean="0">
                <a:solidFill>
                  <a:schemeClr val="accent3">
                    <a:lumMod val="50000"/>
                  </a:schemeClr>
                </a:solidFill>
              </a:rPr>
              <a:t>7 </a:t>
            </a:r>
            <a:r>
              <a:rPr lang="pl-PL" sz="8000" b="1" i="1" dirty="0" err="1" smtClean="0">
                <a:solidFill>
                  <a:schemeClr val="accent3">
                    <a:lumMod val="50000"/>
                  </a:schemeClr>
                </a:solidFill>
              </a:rPr>
              <a:t>km</a:t>
            </a:r>
            <a:r>
              <a:rPr lang="pl-PL" sz="8000" i="1" dirty="0" smtClean="0">
                <a:solidFill>
                  <a:schemeClr val="accent3">
                    <a:lumMod val="50000"/>
                  </a:schemeClr>
                </a:solidFill>
              </a:rPr>
              <a:t>.</a:t>
            </a:r>
          </a:p>
          <a:p>
            <a:r>
              <a:rPr lang="pl-PL" sz="8000" b="1" i="1" dirty="0" smtClean="0">
                <a:solidFill>
                  <a:srgbClr val="0070C0"/>
                </a:solidFill>
                <a:latin typeface="Segoe Print"/>
              </a:rPr>
              <a:t>Niebieski</a:t>
            </a:r>
            <a:r>
              <a:rPr lang="pl-PL" sz="8000" i="1" dirty="0" smtClean="0">
                <a:solidFill>
                  <a:srgbClr val="9A5315"/>
                </a:solidFill>
                <a:latin typeface="Segoe Print"/>
              </a:rPr>
              <a:t> </a:t>
            </a:r>
            <a:r>
              <a:rPr lang="pl-PL" sz="8000" b="1" i="1" dirty="0" smtClean="0">
                <a:solidFill>
                  <a:schemeClr val="bg2">
                    <a:lumMod val="50000"/>
                  </a:schemeClr>
                </a:solidFill>
              </a:rPr>
              <a:t>Szlak Okrężny</a:t>
            </a:r>
            <a:r>
              <a:rPr lang="pl-PL" sz="8000" i="1" dirty="0" smtClean="0">
                <a:solidFill>
                  <a:schemeClr val="bg2">
                    <a:lumMod val="50000"/>
                  </a:schemeClr>
                </a:solidFill>
              </a:rPr>
              <a:t/>
            </a:r>
            <a:br>
              <a:rPr lang="pl-PL" sz="8000" i="1" dirty="0" smtClean="0">
                <a:solidFill>
                  <a:schemeClr val="bg2">
                    <a:lumMod val="50000"/>
                  </a:schemeClr>
                </a:solidFill>
              </a:rPr>
            </a:br>
            <a:r>
              <a:rPr lang="pl-PL" sz="8000" i="1" dirty="0" smtClean="0">
                <a:solidFill>
                  <a:schemeClr val="bg2">
                    <a:lumMod val="50000"/>
                  </a:schemeClr>
                </a:solidFill>
              </a:rPr>
              <a:t>Jest to jeden ze szlaków spacerowych elbląskiej Bażantarni. Z uwagi na specyficzne ukształtowanie terenu podzielono go na dwa odcinki: górski i leśny. Długość szlaku - </a:t>
            </a:r>
            <a:r>
              <a:rPr lang="pl-PL" sz="8000" b="1" i="1" dirty="0" smtClean="0">
                <a:solidFill>
                  <a:schemeClr val="bg2">
                    <a:lumMod val="50000"/>
                  </a:schemeClr>
                </a:solidFill>
              </a:rPr>
              <a:t>10 </a:t>
            </a:r>
            <a:r>
              <a:rPr lang="pl-PL" sz="8000" b="1" i="1" dirty="0" err="1" smtClean="0">
                <a:solidFill>
                  <a:schemeClr val="bg2">
                    <a:lumMod val="50000"/>
                  </a:schemeClr>
                </a:solidFill>
              </a:rPr>
              <a:t>km</a:t>
            </a:r>
            <a:r>
              <a:rPr lang="pl-PL" sz="8000" i="1" dirty="0" smtClean="0">
                <a:solidFill>
                  <a:schemeClr val="bg2">
                    <a:lumMod val="50000"/>
                  </a:schemeClr>
                </a:solidFill>
              </a:rPr>
              <a:t>.</a:t>
            </a:r>
          </a:p>
          <a:p>
            <a:r>
              <a:rPr lang="pl-PL" dirty="0" smtClean="0"/>
              <a:t/>
            </a:r>
            <a:br>
              <a:rPr lang="pl-PL" dirty="0" smtClean="0"/>
            </a:br>
            <a:r>
              <a:rPr lang="pl-PL" dirty="0" smtClean="0"/>
              <a:t/>
            </a:r>
            <a:br>
              <a:rPr lang="pl-PL" dirty="0" smtClean="0"/>
            </a:br>
            <a:endParaRPr lang="pl-PL" dirty="0" smtClean="0">
              <a:solidFill>
                <a:srgbClr val="9A5315"/>
              </a:solidFill>
              <a:latin typeface="Segoe Print"/>
            </a:endParaRPr>
          </a:p>
        </p:txBody>
      </p:sp>
      <p:sp>
        <p:nvSpPr>
          <p:cNvPr id="3" name="Prostokąt 2"/>
          <p:cNvSpPr/>
          <p:nvPr/>
        </p:nvSpPr>
        <p:spPr>
          <a:xfrm flipH="1">
            <a:off x="14066154" y="4038353"/>
            <a:ext cx="152122" cy="3416320"/>
          </a:xfrm>
          <a:prstGeom prst="rect">
            <a:avLst/>
          </a:prstGeom>
        </p:spPr>
        <p:txBody>
          <a:bodyPr wrap="square">
            <a:spAutoFit/>
          </a:bodyPr>
          <a:lstStyle/>
          <a:p>
            <a:r>
              <a:rPr lang="pl-PL" dirty="0"/>
              <a:t>długość 4,5 km</a:t>
            </a:r>
          </a:p>
        </p:txBody>
      </p:sp>
      <p:sp>
        <p:nvSpPr>
          <p:cNvPr id="6" name="Symbol zastępczy obrazu 5"/>
          <p:cNvSpPr>
            <a:spLocks noGrp="1"/>
          </p:cNvSpPr>
          <p:nvPr>
            <p:ph type="pic" idx="1"/>
          </p:nvPr>
        </p:nvSpPr>
        <p:spPr/>
      </p:sp>
      <p:pic>
        <p:nvPicPr>
          <p:cNvPr id="2050" name="Picture 2" descr="C:\Documents and Settings\Iwona\Pulpit\prezentacja\prezentacja\DSC00033.JPG"/>
          <p:cNvPicPr>
            <a:picLocks noChangeAspect="1" noChangeArrowheads="1"/>
          </p:cNvPicPr>
          <p:nvPr/>
        </p:nvPicPr>
        <p:blipFill>
          <a:blip r:embed="rId3" cstate="print"/>
          <a:srcRect/>
          <a:stretch>
            <a:fillRect/>
          </a:stretch>
        </p:blipFill>
        <p:spPr bwMode="auto">
          <a:xfrm>
            <a:off x="812882" y="1155030"/>
            <a:ext cx="5764381" cy="4323285"/>
          </a:xfrm>
          <a:prstGeom prst="rect">
            <a:avLst/>
          </a:prstGeom>
          <a:noFill/>
        </p:spPr>
      </p:pic>
    </p:spTree>
    <p:extLst>
      <p:ext uri="{BB962C8B-B14F-4D97-AF65-F5344CB8AC3E}">
        <p14:creationId xmlns="" xmlns:p14="http://schemas.microsoft.com/office/powerpoint/2010/main" val="219715311"/>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5212" y="422031"/>
            <a:ext cx="10058402" cy="762000"/>
          </a:xfrm>
        </p:spPr>
        <p:txBody>
          <a:bodyPr/>
          <a:lstStyle/>
          <a:p>
            <a:pPr algn="ctr" defTabSz="914400">
              <a:lnSpc>
                <a:spcPct val="90000"/>
              </a:lnSpc>
              <a:spcBef>
                <a:spcPct val="0"/>
              </a:spcBef>
              <a:buNone/>
            </a:pPr>
            <a:r>
              <a:rPr lang="pl-PL" sz="3600" b="1" dirty="0" smtClean="0">
                <a:solidFill>
                  <a:srgbClr val="9A5315">
                    <a:lumMod val="50000"/>
                  </a:srgbClr>
                </a:solidFill>
                <a:latin typeface="Segoe Print"/>
                <a:ea typeface="+mj-ea"/>
                <a:cs typeface="+mj-cs"/>
              </a:rPr>
              <a:t>ZABYTKI BAŻANTARNI</a:t>
            </a:r>
            <a:endParaRPr lang="pl-PL" sz="3600" b="1" dirty="0">
              <a:solidFill>
                <a:srgbClr val="9A5315">
                  <a:lumMod val="50000"/>
                </a:srgbClr>
              </a:solidFill>
              <a:latin typeface="Segoe Print"/>
              <a:ea typeface="+mj-ea"/>
              <a:cs typeface="+mj-cs"/>
            </a:endParaRPr>
          </a:p>
        </p:txBody>
      </p:sp>
      <p:sp>
        <p:nvSpPr>
          <p:cNvPr id="4" name="Symbol zastępczy zawartości 3"/>
          <p:cNvSpPr>
            <a:spLocks noGrp="1"/>
          </p:cNvSpPr>
          <p:nvPr>
            <p:ph sz="half" idx="1"/>
          </p:nvPr>
        </p:nvSpPr>
        <p:spPr>
          <a:xfrm>
            <a:off x="1065211" y="1825625"/>
            <a:ext cx="9813803" cy="2218837"/>
          </a:xfrm>
        </p:spPr>
        <p:txBody>
          <a:bodyPr>
            <a:normAutofit/>
          </a:bodyPr>
          <a:lstStyle/>
          <a:p>
            <a:pPr marL="0" indent="0">
              <a:spcBef>
                <a:spcPts val="0"/>
              </a:spcBef>
              <a:buClr>
                <a:srgbClr val="9A5315"/>
              </a:buClr>
              <a:buNone/>
            </a:pPr>
            <a:r>
              <a:rPr lang="pl-PL" sz="2200" i="1" dirty="0"/>
              <a:t>W latach 1810-11 August </a:t>
            </a:r>
            <a:r>
              <a:rPr lang="pl-PL" sz="2200" i="1" dirty="0" err="1"/>
              <a:t>Abbeg</a:t>
            </a:r>
            <a:r>
              <a:rPr lang="pl-PL" sz="2200" i="1" dirty="0"/>
              <a:t> wybudował karczmę, która funkcjonuje dziś jako Restauracja Myśliwska. Druga restauracja </a:t>
            </a:r>
            <a:r>
              <a:rPr lang="pl-PL" sz="2200" i="1" dirty="0" smtClean="0"/>
              <a:t>(</a:t>
            </a:r>
            <a:r>
              <a:rPr lang="pl-PL" sz="2200" i="1" dirty="0"/>
              <a:t>pod nazwą </a:t>
            </a:r>
            <a:r>
              <a:rPr lang="pl-PL" sz="2200" i="1" dirty="0" err="1"/>
              <a:t>Thumberg</a:t>
            </a:r>
            <a:r>
              <a:rPr lang="pl-PL" sz="2200" i="1" dirty="0"/>
              <a:t>) powstała po latach na Górze Chrobrego (Krucza), jednak w latach 50. XX wieku została ostatecznie </a:t>
            </a:r>
            <a:r>
              <a:rPr lang="pl-PL" sz="2200" i="1" dirty="0" smtClean="0"/>
              <a:t>rozebrana. W 1913 r. </a:t>
            </a:r>
            <a:r>
              <a:rPr lang="pl-PL" sz="2200" i="1" dirty="0"/>
              <a:t>park zostały włączony w granice administracyjne miasta.</a:t>
            </a:r>
            <a:endParaRPr lang="pl-PL" sz="2200" b="0" i="1" dirty="0" smtClean="0">
              <a:latin typeface="Segoe Print"/>
            </a:endParaRPr>
          </a:p>
        </p:txBody>
      </p:sp>
      <p:graphicFrame>
        <p:nvGraphicFramePr>
          <p:cNvPr id="9" name="Symbol zastępczy zawartości 8"/>
          <p:cNvGraphicFramePr>
            <a:graphicFrameLocks noGrp="1"/>
          </p:cNvGraphicFramePr>
          <p:nvPr>
            <p:ph sz="half" idx="2"/>
            <p:extLst>
              <p:ext uri="{D42A27DB-BD31-4B8C-83A1-F6EECF244321}">
                <p14:modId xmlns="" xmlns:p14="http://schemas.microsoft.com/office/powerpoint/2010/main" val="3394854600"/>
              </p:ext>
            </p:extLst>
          </p:nvPr>
        </p:nvGraphicFramePr>
        <p:xfrm flipH="1">
          <a:off x="14019213" y="4617720"/>
          <a:ext cx="45719" cy="694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Obraz 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128152" y="4128752"/>
            <a:ext cx="2811886" cy="2108915"/>
          </a:xfrm>
          <a:prstGeom prst="rect">
            <a:avLst/>
          </a:prstGeom>
        </p:spPr>
      </p:pic>
      <p:pic>
        <p:nvPicPr>
          <p:cNvPr id="5" name="Obraz 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6523472" y="4138246"/>
            <a:ext cx="2856908" cy="2142681"/>
          </a:xfrm>
          <a:prstGeom prst="rect">
            <a:avLst/>
          </a:prstGeom>
        </p:spPr>
      </p:pic>
    </p:spTree>
    <p:extLst>
      <p:ext uri="{BB962C8B-B14F-4D97-AF65-F5344CB8AC3E}">
        <p14:creationId xmlns="" xmlns:p14="http://schemas.microsoft.com/office/powerpoint/2010/main" val="2024694414"/>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7"/>
          <p:cNvSpPr>
            <a:spLocks noGrp="1"/>
          </p:cNvSpPr>
          <p:nvPr>
            <p:ph type="title"/>
          </p:nvPr>
        </p:nvSpPr>
        <p:spPr>
          <a:xfrm>
            <a:off x="5050428" y="606795"/>
            <a:ext cx="6747327" cy="1127304"/>
          </a:xfrm>
        </p:spPr>
        <p:txBody>
          <a:bodyPr>
            <a:noAutofit/>
          </a:bodyPr>
          <a:lstStyle/>
          <a:p>
            <a:pPr algn="ct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POMNIKI PRZYRODY</a:t>
            </a:r>
            <a:r>
              <a:rPr lang="pl-PL" sz="2400" dirty="0"/>
              <a:t/>
            </a:r>
            <a:br>
              <a:rPr lang="pl-PL" sz="2400" dirty="0"/>
            </a:br>
            <a:r>
              <a:rPr lang="pl-PL" sz="2200" dirty="0"/>
              <a:t/>
            </a:r>
            <a:br>
              <a:rPr lang="pl-PL" sz="2200" dirty="0"/>
            </a:br>
            <a:endParaRPr lang="pl-PL" sz="2200" dirty="0"/>
          </a:p>
        </p:txBody>
      </p:sp>
      <p:sp>
        <p:nvSpPr>
          <p:cNvPr id="10" name="Symbol zastępczy tekstu 9"/>
          <p:cNvSpPr>
            <a:spLocks noGrp="1"/>
          </p:cNvSpPr>
          <p:nvPr>
            <p:ph type="body" sz="half" idx="2"/>
          </p:nvPr>
        </p:nvSpPr>
        <p:spPr>
          <a:xfrm>
            <a:off x="4642338" y="1732423"/>
            <a:ext cx="6834554" cy="4307768"/>
          </a:xfrm>
        </p:spPr>
        <p:txBody>
          <a:bodyPr>
            <a:noAutofit/>
          </a:bodyPr>
          <a:lstStyle/>
          <a:p>
            <a:r>
              <a:rPr lang="pl-PL" sz="2200" i="1" dirty="0"/>
              <a:t>„Pomnikami przyrody są pojedyncze twory przyrody żywej i nieożywionej lub ich skupiska o szczególnej wartości przyrodniczej, naukowej, kulturowej, historycznej lub krajobrazowej oraz odznaczające się indywidualnymi cechami, wyróżniającymi je wśród innych tworów, okazałych rozmiarów drzewa, krzewy gatunków rodzimych lub obcych, źródła, wodospady, wywierzyska, skałki, jary, głazy narzutowe oraz jaskinie”. </a:t>
            </a:r>
            <a:br>
              <a:rPr lang="pl-PL" sz="2200" i="1" dirty="0"/>
            </a:br>
            <a:r>
              <a:rPr lang="pl-PL" sz="2200" i="1" dirty="0" smtClean="0"/>
              <a:t>Na </a:t>
            </a:r>
            <a:r>
              <a:rPr lang="pl-PL" sz="2200" i="1" dirty="0"/>
              <a:t>gruntach Nadleśnictwa Elbląg zarejestrowano 254 pomniki przyrody. </a:t>
            </a:r>
          </a:p>
        </p:txBody>
      </p:sp>
      <p:pic>
        <p:nvPicPr>
          <p:cNvPr id="3" name="Symbol zastępczy zawartości 2"/>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879786" y="772734"/>
            <a:ext cx="3267211" cy="2450408"/>
          </a:xfrm>
        </p:spPr>
      </p:pic>
      <p:pic>
        <p:nvPicPr>
          <p:cNvPr id="5" name="Obraz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86932" y="3727938"/>
            <a:ext cx="3260065" cy="2445049"/>
          </a:xfrm>
          <a:prstGeom prst="rect">
            <a:avLst/>
          </a:prstGeom>
        </p:spPr>
      </p:pic>
    </p:spTree>
    <p:extLst>
      <p:ext uri="{BB962C8B-B14F-4D97-AF65-F5344CB8AC3E}">
        <p14:creationId xmlns="" xmlns:p14="http://schemas.microsoft.com/office/powerpoint/2010/main" val="3242303163"/>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pPr algn="ctr"/>
            <a:r>
              <a:rPr lang="pl-PL" b="1" dirty="0" smtClean="0"/>
              <a:t>LEGENDA O DIABELSKIM KAMIENIU</a:t>
            </a:r>
            <a:endParaRPr lang="pl-PL" b="1" dirty="0"/>
          </a:p>
        </p:txBody>
      </p:sp>
      <p:sp>
        <p:nvSpPr>
          <p:cNvPr id="5" name="Symbol zastępczy zawartości 4"/>
          <p:cNvSpPr>
            <a:spLocks noGrp="1"/>
          </p:cNvSpPr>
          <p:nvPr>
            <p:ph idx="1"/>
          </p:nvPr>
        </p:nvSpPr>
        <p:spPr>
          <a:xfrm>
            <a:off x="661180" y="2031477"/>
            <a:ext cx="10639866" cy="4229100"/>
          </a:xfrm>
        </p:spPr>
        <p:txBody>
          <a:bodyPr>
            <a:normAutofit/>
          </a:bodyPr>
          <a:lstStyle/>
          <a:p>
            <a:pPr>
              <a:buNone/>
            </a:pPr>
            <a:r>
              <a:rPr lang="pl-PL" dirty="0" smtClean="0">
                <a:solidFill>
                  <a:schemeClr val="tx2"/>
                </a:solidFill>
              </a:rPr>
              <a:t>	</a:t>
            </a:r>
            <a:r>
              <a:rPr lang="pl-PL" sz="2200" i="1" dirty="0" smtClean="0"/>
              <a:t>Legenda </a:t>
            </a:r>
            <a:r>
              <a:rPr lang="pl-PL" sz="2200" i="1" dirty="0"/>
              <a:t>mówi o ogromnej wielkości głazie narzutowym, który do </a:t>
            </a:r>
            <a:r>
              <a:rPr lang="pl-PL" sz="2200" i="1" dirty="0" smtClean="0"/>
              <a:t>dziś spoczywa </a:t>
            </a:r>
            <a:r>
              <a:rPr lang="pl-PL" sz="2200" i="1" dirty="0"/>
              <a:t>w korycie Srebrnego Potoku, niewielkiej rzeczki przepływającej przez Bażantarnię. W okresie kiedy w Elblągu wznoszono kościół św. Mikołaja, zjawił się u księdza zaciekawiony diabeł. Zapytał o </a:t>
            </a:r>
            <a:r>
              <a:rPr lang="pl-PL" sz="2200" i="1" dirty="0" smtClean="0"/>
              <a:t>budowlę, ksiądz - licząc </a:t>
            </a:r>
            <a:r>
              <a:rPr lang="pl-PL" sz="2200" i="1" dirty="0"/>
              <a:t>na pomoc diabła przy </a:t>
            </a:r>
            <a:r>
              <a:rPr lang="pl-PL" sz="2200" i="1" dirty="0" smtClean="0"/>
              <a:t>budowie - odpowiedział</a:t>
            </a:r>
            <a:r>
              <a:rPr lang="pl-PL" sz="2200" i="1" dirty="0"/>
              <a:t>, że karczmę</a:t>
            </a:r>
            <a:r>
              <a:rPr lang="pl-PL" sz="2200" i="1" dirty="0" smtClean="0"/>
              <a:t>. Diabeł dał się oszukać, gdy usłyszał bicie dzwonu cisnął wielki głaz do wody. </a:t>
            </a:r>
            <a:endParaRPr lang="pl-PL" sz="2200" i="1" dirty="0"/>
          </a:p>
        </p:txBody>
      </p:sp>
      <p:pic>
        <p:nvPicPr>
          <p:cNvPr id="2" name="Obraz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8515" y="4205570"/>
            <a:ext cx="3223955" cy="2417967"/>
          </a:xfrm>
          <a:prstGeom prst="rect">
            <a:avLst/>
          </a:prstGeom>
        </p:spPr>
      </p:pic>
    </p:spTree>
    <p:extLst>
      <p:ext uri="{BB962C8B-B14F-4D97-AF65-F5344CB8AC3E}">
        <p14:creationId xmlns="" xmlns:p14="http://schemas.microsoft.com/office/powerpoint/2010/main" val="1805748268"/>
      </p:ext>
    </p:extLst>
  </p:cSld>
  <p:clrMapOvr>
    <a:masterClrMapping/>
  </p:clrMapOvr>
  <p:transition spd="slow" advClick="0" advTm="9000">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atureIllustration_16x9_TP103431353.potx" id="{24F8E3F1-1774-43C3-8BF7-EB5F3252CD12}" vid="{2EBCB38E-3108-4EA5-BFBA-E8DD4FAFAC20}"/>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Kolorowa prezentacja natury, ilustrowany projekt poziomy (panoramiczny)</Template>
  <TotalTime>0</TotalTime>
  <Words>459</Words>
  <Application>Microsoft Office PowerPoint</Application>
  <PresentationFormat>Niestandardowy</PresentationFormat>
  <Paragraphs>66</Paragraphs>
  <Slides>10</Slides>
  <Notes>0</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Nature Illustration 16x9</vt:lpstr>
      <vt:lpstr>Nasze Nadleśnictwo Elbląg</vt:lpstr>
      <vt:lpstr>     HERB ELBLĄGA I LOGO LASÓW PAŃSTWOWYCH</vt:lpstr>
      <vt:lpstr>         NADLEŚNICTWO ELBLĄG</vt:lpstr>
      <vt:lpstr>BAŻANTARNIA – ZABYTKOWY PARK LEŚNY POŁOŻONY NA SKRAJU WYSOCZYZNY ELBLĄSKIEJ</vt:lpstr>
      <vt:lpstr>             REKREACJA W BAŻANTARNI</vt:lpstr>
      <vt:lpstr>SZLAKI TURYSTYCZNE</vt:lpstr>
      <vt:lpstr>ZABYTKI BAŻANTARNI</vt:lpstr>
      <vt:lpstr>   POMNIKI PRZYRODY  </vt:lpstr>
      <vt:lpstr>LEGENDA O DIABELSKIM KAMIENIU</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2016-04-19T10:16:43Z</dcterms:created>
  <dcterms:modified xsi:type="dcterms:W3CDTF">2016-04-30T17:44:13Z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