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8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13DDD-FD90-45BD-A102-5C10E4018063}" type="datetimeFigureOut">
              <a:rPr lang="pl-PL" smtClean="0"/>
              <a:pPr/>
              <a:t>2016-04-29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3F37D-534F-494C-AE33-488D26FB27C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4829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3F37D-534F-494C-AE33-488D26FB27C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83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92767" y="575734"/>
            <a:ext cx="7766936" cy="1041399"/>
          </a:xfrm>
        </p:spPr>
        <p:txBody>
          <a:bodyPr/>
          <a:lstStyle/>
          <a:p>
            <a:pPr algn="ctr"/>
            <a:r>
              <a:rPr lang="pl-PL" dirty="0" smtClean="0"/>
              <a:t>Nasze Nadleśnictwo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46210" y="2532117"/>
            <a:ext cx="3698702" cy="1998133"/>
          </a:xfrm>
        </p:spPr>
        <p:txBody>
          <a:bodyPr>
            <a:normAutofit fontScale="92500"/>
          </a:bodyPr>
          <a:lstStyle/>
          <a:p>
            <a:r>
              <a:rPr lang="pl-PL" sz="2400" dirty="0" smtClean="0"/>
              <a:t>Nadleśnictwo Bartoszyce</a:t>
            </a:r>
          </a:p>
          <a:p>
            <a:r>
              <a:rPr lang="pl-PL" sz="2400" dirty="0" smtClean="0"/>
              <a:t>Połęcze 54</a:t>
            </a:r>
          </a:p>
          <a:p>
            <a:r>
              <a:rPr lang="pl-PL" sz="2400" dirty="0" smtClean="0"/>
              <a:t>11 -200 Bartoszyce</a:t>
            </a:r>
          </a:p>
          <a:p>
            <a:r>
              <a:rPr lang="pl-PL" sz="2400" dirty="0" smtClean="0"/>
              <a:t>woj. warmińsko-mazurskie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88" y="2112793"/>
            <a:ext cx="590931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264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Pomniki przyrody</a:t>
            </a:r>
            <a:br>
              <a:rPr lang="pl-PL" dirty="0" smtClean="0"/>
            </a:br>
            <a:r>
              <a:rPr lang="pl-PL" sz="2800" dirty="0" smtClean="0"/>
              <a:t>Stare dęby w Ciemnej Woli i Galinach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965" y="1944079"/>
            <a:ext cx="4369613" cy="327721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193" y="1950379"/>
            <a:ext cx="3043123" cy="4057498"/>
          </a:xfrm>
        </p:spPr>
      </p:pic>
      <p:sp>
        <p:nvSpPr>
          <p:cNvPr id="5" name="pole tekstowe 4"/>
          <p:cNvSpPr txBox="1"/>
          <p:nvPr/>
        </p:nvSpPr>
        <p:spPr>
          <a:xfrm>
            <a:off x="247140" y="5386990"/>
            <a:ext cx="7332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Autorki: Ada </a:t>
            </a:r>
            <a:r>
              <a:rPr lang="pl-PL" sz="1600" dirty="0" err="1" smtClean="0"/>
              <a:t>Jóźwicka</a:t>
            </a:r>
            <a:r>
              <a:rPr lang="pl-PL" sz="1600" dirty="0" smtClean="0"/>
              <a:t>, Zuzanna </a:t>
            </a:r>
            <a:r>
              <a:rPr lang="pl-PL" sz="1600" dirty="0" err="1" smtClean="0"/>
              <a:t>Ludwiniak</a:t>
            </a:r>
            <a:r>
              <a:rPr lang="pl-PL" sz="1600" dirty="0" smtClean="0"/>
              <a:t>, Agata </a:t>
            </a:r>
            <a:r>
              <a:rPr lang="pl-PL" sz="1600" dirty="0" err="1" smtClean="0"/>
              <a:t>Sartanowicz</a:t>
            </a:r>
            <a:r>
              <a:rPr lang="pl-PL" sz="1600" dirty="0" smtClean="0"/>
              <a:t> </a:t>
            </a:r>
            <a:r>
              <a:rPr lang="pl-PL" sz="1600" dirty="0" smtClean="0"/>
              <a:t> </a:t>
            </a:r>
            <a:endParaRPr lang="pl-PL" sz="1600" dirty="0" smtClean="0"/>
          </a:p>
          <a:p>
            <a:r>
              <a:rPr lang="pl-PL" sz="1600" dirty="0"/>
              <a:t>	</a:t>
            </a:r>
            <a:r>
              <a:rPr lang="pl-PL" sz="1600" dirty="0" smtClean="0"/>
              <a:t>Szkoła </a:t>
            </a:r>
            <a:r>
              <a:rPr lang="pl-PL" sz="1600" dirty="0" smtClean="0"/>
              <a:t>Podstawowa im. Leśników Polskich w </a:t>
            </a:r>
            <a:r>
              <a:rPr lang="pl-PL" sz="1600" dirty="0" smtClean="0"/>
              <a:t>Galinach</a:t>
            </a:r>
          </a:p>
          <a:p>
            <a:r>
              <a:rPr lang="pl-PL" sz="1600" dirty="0" smtClean="0"/>
              <a:t>	</a:t>
            </a:r>
            <a:r>
              <a:rPr lang="pl-PL" sz="1600" dirty="0" smtClean="0"/>
              <a:t>Klasa V -  Kategoria: szkoły podstawowe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32605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pPr algn="ctr"/>
            <a:r>
              <a:rPr lang="pl-PL" dirty="0" smtClean="0"/>
              <a:t>Informacje ogólne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47800"/>
            <a:ext cx="8596668" cy="5041900"/>
          </a:xfrm>
        </p:spPr>
        <p:txBody>
          <a:bodyPr/>
          <a:lstStyle/>
          <a:p>
            <a:r>
              <a:rPr lang="pl-PL" dirty="0"/>
              <a:t>Nadleśnictwo Bartoszyce </a:t>
            </a:r>
            <a:r>
              <a:rPr lang="pl-PL" dirty="0" smtClean="0"/>
              <a:t>położone jest </a:t>
            </a:r>
            <a:r>
              <a:rPr lang="pl-PL" dirty="0"/>
              <a:t>w północno-środkowej części województwa </a:t>
            </a:r>
            <a:r>
              <a:rPr lang="pl-PL" dirty="0" smtClean="0"/>
              <a:t>warmińsko-mazurskiego, </a:t>
            </a:r>
            <a:r>
              <a:rPr lang="pl-PL" dirty="0"/>
              <a:t>w </a:t>
            </a:r>
            <a:r>
              <a:rPr lang="pl-PL" dirty="0" smtClean="0"/>
              <a:t>powiatach: </a:t>
            </a:r>
            <a:r>
              <a:rPr lang="pl-PL" dirty="0"/>
              <a:t>bartoszyckim, lidzbarskim, kętrzyńskim i olsztyńskim</a:t>
            </a:r>
            <a:r>
              <a:rPr lang="pl-PL" dirty="0" smtClean="0"/>
              <a:t>.</a:t>
            </a:r>
          </a:p>
          <a:p>
            <a:r>
              <a:rPr lang="pl-PL" dirty="0"/>
              <a:t>Jest ono jednym z 33 nadleśnictw Regionalnej Dyrekcji Lasów Państwowych w Olsztynie</a:t>
            </a:r>
            <a:r>
              <a:rPr lang="pl-PL" dirty="0" smtClean="0"/>
              <a:t>.</a:t>
            </a:r>
          </a:p>
          <a:p>
            <a:r>
              <a:rPr lang="pl-PL" dirty="0"/>
              <a:t>Powierzchnia ogólna Nadleśnictwa wynosi 15658,4859 ha, z czego lasy zajmują 14975,5325 ha, lesistość </a:t>
            </a:r>
            <a:r>
              <a:rPr lang="pl-PL" dirty="0" smtClean="0"/>
              <a:t>zaś wynosi </a:t>
            </a:r>
            <a:r>
              <a:rPr lang="pl-PL" dirty="0"/>
              <a:t>15,45</a:t>
            </a:r>
            <a:r>
              <a:rPr lang="pl-PL" dirty="0" smtClean="0"/>
              <a:t>%.</a:t>
            </a:r>
          </a:p>
          <a:p>
            <a:r>
              <a:rPr lang="pl-PL" dirty="0"/>
              <a:t>W skład Nadleśnictwa wchodzi 11 </a:t>
            </a:r>
            <a:r>
              <a:rPr lang="pl-PL" dirty="0" smtClean="0"/>
              <a:t>leśnictw, </a:t>
            </a:r>
            <a:r>
              <a:rPr lang="pl-PL" dirty="0"/>
              <a:t>skupionych w dwóch obrębach leśnych: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- Sępopol (leśnictwa: Graniczne, Zarzecze, Dąbrówka, Łosi Dwór, Sokołów, Górzyste</a:t>
            </a:r>
            <a:r>
              <a:rPr lang="pl-PL" dirty="0" smtClean="0"/>
              <a:t>);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- Bartniki (leśnictwa: </a:t>
            </a:r>
            <a:r>
              <a:rPr lang="pl-PL" dirty="0" err="1"/>
              <a:t>Rogóż</a:t>
            </a:r>
            <a:r>
              <a:rPr lang="pl-PL" dirty="0"/>
              <a:t>, Łabędziowo, Czarny Las, Kamieniec, Franknowo</a:t>
            </a:r>
            <a:r>
              <a:rPr lang="pl-PL" dirty="0" smtClean="0"/>
              <a:t>).</a:t>
            </a:r>
          </a:p>
          <a:p>
            <a:r>
              <a:rPr lang="pl-PL" dirty="0" smtClean="0"/>
              <a:t>22 września 2015 r. Nadleśnictwo Bartoszyce otrzymało sztandar, ufundowany przez społeczeństwo.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204941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100"/>
          </a:xfrm>
        </p:spPr>
        <p:txBody>
          <a:bodyPr/>
          <a:lstStyle/>
          <a:p>
            <a:pPr algn="ctr"/>
            <a:r>
              <a:rPr lang="pl-PL" dirty="0" smtClean="0"/>
              <a:t>My i Nadleśnictwo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49900" y="1574800"/>
            <a:ext cx="3978102" cy="4571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 smtClean="0"/>
              <a:t>	Jesteśmy uczennicami klasy V Szkoły Podstawowej im. Leśników Polskich w Galinach i już trzeci rok wraz ze wszystkimi uczniami szczycimy się tak zacnym patronem.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Leśnicy z Nadleśnictwa Bartoszyce, jako nasi przyjaciele, są z nami w najważniejszych dla nas chwilach. Dzięki nim cieszymy się sztandarem, który ufundowali naszej szkole. Chętnie gościmy ich u siebie, korzystamy z ich wiedzy i doświadczenia, poznajemy ich pracę, słuchamy opowieści o lesie.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My także odwiedzamy naszych leśników i uczestniczymy w ich świętach oraz uroczystościach.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818" y="1343573"/>
            <a:ext cx="2614613" cy="27432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317" y="4159981"/>
            <a:ext cx="29337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3927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pPr algn="ctr"/>
            <a:r>
              <a:rPr lang="pl-PL" dirty="0" smtClean="0"/>
              <a:t>Z historii lasów i Nadleśnictwa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	Pierwotna</a:t>
            </a:r>
            <a:r>
              <a:rPr lang="pl-PL" dirty="0"/>
              <a:t>, nieprzebyta </a:t>
            </a:r>
            <a:r>
              <a:rPr lang="pl-PL" dirty="0" smtClean="0"/>
              <a:t>puszcza, </a:t>
            </a:r>
            <a:r>
              <a:rPr lang="pl-PL" dirty="0"/>
              <a:t>rozciągająca się od Drwęcy i Łyny na zachodzie po Niemen na </a:t>
            </a:r>
            <a:r>
              <a:rPr lang="pl-PL" dirty="0" smtClean="0"/>
              <a:t>wschodzie, </a:t>
            </a:r>
            <a:r>
              <a:rPr lang="pl-PL" dirty="0"/>
              <a:t>na przestrzeni 50 tysięcy kilometrów kwadratowych trwała do XIV wieku.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Na </a:t>
            </a:r>
            <a:r>
              <a:rPr lang="pl-PL" dirty="0"/>
              <a:t>terenach dzisiejszego Nadleśnictwa Bartoszyce różnowiekowe i wielopiętrowe drzewostany budował głównie dąb szypułkowy, a wraz z nim lipa, klon, wiąz, grab i wkraczający od północnego wschodu świerk. Zaś na podmokłych równinach, w dolinach rzek i obrzeżach bagien i torfowisk rosły jesiony, </a:t>
            </a:r>
            <a:r>
              <a:rPr lang="pl-PL" dirty="0" smtClean="0"/>
              <a:t>olchy, </a:t>
            </a:r>
            <a:r>
              <a:rPr lang="pl-PL" dirty="0"/>
              <a:t>wierzby i osiki.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Po </a:t>
            </a:r>
            <a:r>
              <a:rPr lang="pl-PL" dirty="0"/>
              <a:t>uregulowaniu granicy pomiędzy państwem Zakonnym a Mazowszem traktatem w 1422 r. rozpoczęło się faktyczne osadnictwo. Powierzchnia </a:t>
            </a:r>
            <a:r>
              <a:rPr lang="pl-PL" dirty="0" smtClean="0"/>
              <a:t>lasów, systematycznie </a:t>
            </a:r>
            <a:r>
              <a:rPr lang="pl-PL" dirty="0"/>
              <a:t>uszczuplana przez wyrąb na potrzeby </a:t>
            </a:r>
            <a:r>
              <a:rPr lang="pl-PL" dirty="0" smtClean="0"/>
              <a:t>osadników, zmniejszała się do końca </a:t>
            </a:r>
            <a:r>
              <a:rPr lang="pl-PL" dirty="0"/>
              <a:t>XIX wieku. </a:t>
            </a:r>
            <a:r>
              <a:rPr lang="pl-PL" dirty="0" smtClean="0"/>
              <a:t>Stan </a:t>
            </a:r>
            <a:r>
              <a:rPr lang="pl-PL" dirty="0"/>
              <a:t>zalesienia ówczesnych Prus Wschodnich wynosił </a:t>
            </a:r>
            <a:r>
              <a:rPr lang="pl-PL" dirty="0" smtClean="0"/>
              <a:t>poniżej 40%.</a:t>
            </a:r>
          </a:p>
          <a:p>
            <a:pPr marL="0" indent="0">
              <a:buNone/>
            </a:pPr>
            <a:r>
              <a:rPr lang="pl-PL" dirty="0"/>
              <a:t>Nadleśnictwo Bartoszyce utworzone zostało po wejściu w życie Dekretu PKWN z 12 grudnia 1944 r. W jego skład weszły dawne lasy majątkowe oraz opuszczone lasy chłopskie i zalesione samosiewem grunty porolne.</a:t>
            </a:r>
          </a:p>
        </p:txBody>
      </p:sp>
    </p:spTree>
    <p:extLst>
      <p:ext uri="{BB962C8B-B14F-4D97-AF65-F5344CB8AC3E}">
        <p14:creationId xmlns:p14="http://schemas.microsoft.com/office/powerpoint/2010/main" xmlns="" val="602856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pPr algn="ctr"/>
            <a:r>
              <a:rPr lang="pl-PL" dirty="0" smtClean="0"/>
              <a:t>Gospodarka leśna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485901"/>
            <a:ext cx="4288366" cy="4555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/>
              <a:t>	Nadleśnictwo </a:t>
            </a:r>
            <a:r>
              <a:rPr lang="pl-PL" dirty="0"/>
              <a:t>Bartoszyce posiada szkółki leśne o łącznej powierzchni 6,5 ha w okolicy wsi Wiatrowiec. 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Szkółki </a:t>
            </a:r>
            <a:r>
              <a:rPr lang="pl-PL" dirty="0"/>
              <a:t>produkują materiał sadzeniowy na potrzeby Nadleśnictwa, a także klientów indywidualnych. Roczna produkcja sadzonek sięga około 0,7 mln </a:t>
            </a:r>
            <a:r>
              <a:rPr lang="pl-PL" dirty="0" smtClean="0"/>
              <a:t>sztuk. 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pl-PL" dirty="0" smtClean="0"/>
              <a:t>Obecnie </a:t>
            </a:r>
            <a:r>
              <a:rPr lang="pl-PL" dirty="0"/>
              <a:t>Nadleśnictwo realizuje program wygaszania produkcji szkółkarskiej, stąd z roku na rok produkowanych sadzonek jest mniej. Tym niemniej Nadleśnictwo czyni starania, aby zachować produkcję na powierzchni około 3 ha na potrzeby własne.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8242" y="1386488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20684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Gospodarka leśna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8051" y="2488162"/>
            <a:ext cx="3500966" cy="295619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Ochrona lasu w Nadleśnictwie Bartoszyce wykonywana jest w zakresie prognostyki, zwalczania szkodliwych owadów i grzybów, ochrony pożytecznej fauny oraz zabezpieczania upraw przed zwierzyną.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5666" y="1679573"/>
            <a:ext cx="42957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3934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900"/>
          </a:xfrm>
        </p:spPr>
        <p:txBody>
          <a:bodyPr/>
          <a:lstStyle/>
          <a:p>
            <a:pPr algn="ctr"/>
            <a:r>
              <a:rPr lang="pl-PL" dirty="0" smtClean="0"/>
              <a:t>Bogactwo flory i fauny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651001"/>
            <a:ext cx="8596668" cy="4390362"/>
          </a:xfrm>
        </p:spPr>
        <p:txBody>
          <a:bodyPr>
            <a:normAutofit lnSpcReduction="10000"/>
          </a:bodyPr>
          <a:lstStyle/>
          <a:p>
            <a:r>
              <a:rPr lang="pl-PL" dirty="0"/>
              <a:t>Gatunkami budującymi drzewostany są: dąb szypułkowy, brzoza brodawkowata, świerk, sosna zwyczajna, olsza czarna, modrzew, buk, klon, jesion, grab, osika, lipa. </a:t>
            </a:r>
            <a:endParaRPr lang="pl-PL" dirty="0" smtClean="0"/>
          </a:p>
          <a:p>
            <a:r>
              <a:rPr lang="pl-PL" dirty="0" smtClean="0"/>
              <a:t>Ponadto </a:t>
            </a:r>
            <a:r>
              <a:rPr lang="pl-PL" dirty="0"/>
              <a:t>stwierdzone zostało występowanie takich gatunków </a:t>
            </a:r>
            <a:r>
              <a:rPr lang="pl-PL" dirty="0" smtClean="0"/>
              <a:t>drzewiastych, jak: </a:t>
            </a:r>
            <a:r>
              <a:rPr lang="pl-PL" dirty="0"/>
              <a:t>sosna smołowa, sosna wejmutka, daglezja, jawor, wiąz szypułkowy, jarzębina, grochodrzew, wierzba iwa, kasztanowiec i wiele innych</a:t>
            </a:r>
            <a:r>
              <a:rPr lang="pl-PL" dirty="0" smtClean="0"/>
              <a:t>.</a:t>
            </a:r>
          </a:p>
          <a:p>
            <a:r>
              <a:rPr lang="pl-PL" dirty="0" smtClean="0"/>
              <a:t>W ostatnim 10-leciu </a:t>
            </a:r>
            <a:r>
              <a:rPr lang="pl-PL" dirty="0"/>
              <a:t>wzrósł znacznie stan najważniejszych gatunków zwierzyny łownej: łosia, jelenia, daniela, sarny i dzika.</a:t>
            </a:r>
          </a:p>
          <a:p>
            <a:r>
              <a:rPr lang="pl-PL" dirty="0"/>
              <a:t>Oprócz zwierzyny grubej występuje bardzo licznie lis i jenot oraz borsuk, kuna, tchórz i norka amerykańska. Nieliczne jest ptactwo łowne i zwierzyna drobna.</a:t>
            </a:r>
          </a:p>
          <a:p>
            <a:r>
              <a:rPr lang="pl-PL" u="sng" dirty="0"/>
              <a:t>CIEKAWOSTKA:</a:t>
            </a:r>
            <a:r>
              <a:rPr lang="pl-PL" dirty="0"/>
              <a:t> </a:t>
            </a:r>
            <a:r>
              <a:rPr lang="pl-PL" dirty="0" smtClean="0"/>
              <a:t>W okolicach </a:t>
            </a:r>
            <a:r>
              <a:rPr lang="pl-PL" dirty="0"/>
              <a:t>miejscowości </a:t>
            </a:r>
            <a:r>
              <a:rPr lang="pl-PL" dirty="0" smtClean="0"/>
              <a:t>Markajmy, </a:t>
            </a:r>
            <a:r>
              <a:rPr lang="pl-PL" dirty="0"/>
              <a:t>gmina Lidzbark </a:t>
            </a:r>
            <a:r>
              <a:rPr lang="pl-PL" dirty="0" smtClean="0"/>
              <a:t>Warmiński </a:t>
            </a:r>
            <a:r>
              <a:rPr lang="pl-PL" dirty="0"/>
              <a:t>w </a:t>
            </a:r>
            <a:r>
              <a:rPr lang="pl-PL" dirty="0" smtClean="0"/>
              <a:t>2008 r. </a:t>
            </a:r>
            <a:r>
              <a:rPr lang="pl-PL" dirty="0"/>
              <a:t>stwierdzono występowanie </a:t>
            </a:r>
            <a:r>
              <a:rPr lang="pl-PL" dirty="0" smtClean="0"/>
              <a:t>nowego gatunku, </a:t>
            </a:r>
            <a:r>
              <a:rPr lang="pl-PL" dirty="0"/>
              <a:t>nie występującego do tej </a:t>
            </a:r>
            <a:r>
              <a:rPr lang="pl-PL" dirty="0" smtClean="0"/>
              <a:t>pory - </a:t>
            </a:r>
            <a:r>
              <a:rPr lang="pl-PL" dirty="0"/>
              <a:t>szopa pracza.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212263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/>
          <a:lstStyle/>
          <a:p>
            <a:pPr algn="ctr"/>
            <a:r>
              <a:rPr lang="pl-PL" dirty="0" smtClean="0"/>
              <a:t>Pomniki przyrody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1524001"/>
            <a:ext cx="4212166" cy="451736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	Spośród wielkiego bogactwa poznawanych lasów i terenów Nadleśnictwa Bartoszyce największe wrażenie wywarły na nas pomniki przyrody.</a:t>
            </a:r>
          </a:p>
          <a:p>
            <a:pPr marL="0" indent="0">
              <a:buNone/>
            </a:pPr>
            <a:r>
              <a:rPr lang="pl-PL" dirty="0" smtClean="0"/>
              <a:t>	Na </a:t>
            </a:r>
            <a:r>
              <a:rPr lang="pl-PL" dirty="0"/>
              <a:t>terenie Nadleśnictwa </a:t>
            </a:r>
            <a:r>
              <a:rPr lang="pl-PL" dirty="0" smtClean="0"/>
              <a:t>zarejestrowano ich 57. </a:t>
            </a:r>
            <a:r>
              <a:rPr lang="pl-PL" dirty="0"/>
              <a:t>Są to przede wszystkim wiekowe dęby, lipy, modrzewie, jesiony oraz głazy, z najokazalszym, zwanym „Diabelskim </a:t>
            </a:r>
            <a:r>
              <a:rPr lang="pl-PL" dirty="0" smtClean="0"/>
              <a:t>Kamieniem” </a:t>
            </a:r>
            <a:r>
              <a:rPr lang="pl-PL" dirty="0"/>
              <a:t>położonym w Bisztynku</a:t>
            </a:r>
            <a:r>
              <a:rPr lang="pl-PL" dirty="0" smtClean="0"/>
              <a:t>.</a:t>
            </a:r>
          </a:p>
          <a:p>
            <a:pPr marL="0" indent="0">
              <a:buNone/>
            </a:pPr>
            <a:r>
              <a:rPr lang="pl-PL" dirty="0" smtClean="0"/>
              <a:t>Niektóre z nich widziałyśmy na własne oczy, inne zamierzamy poznać.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6882" y="1386489"/>
            <a:ext cx="3811143" cy="524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553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Pomniki przyrody</a:t>
            </a:r>
            <a:br>
              <a:rPr lang="pl-PL" dirty="0" smtClean="0"/>
            </a:br>
            <a:r>
              <a:rPr lang="pl-PL" sz="2800" dirty="0" smtClean="0"/>
              <a:t>Diabelski kamień w Bisztynku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8038" y="2033583"/>
            <a:ext cx="5930189" cy="4447642"/>
          </a:xfrm>
        </p:spPr>
      </p:pic>
    </p:spTree>
    <p:extLst>
      <p:ext uri="{BB962C8B-B14F-4D97-AF65-F5344CB8AC3E}">
        <p14:creationId xmlns:p14="http://schemas.microsoft.com/office/powerpoint/2010/main" xmlns="" val="318007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284</Words>
  <Application>Microsoft Office PowerPoint</Application>
  <PresentationFormat>Niestandardowy</PresentationFormat>
  <Paragraphs>42</Paragraphs>
  <Slides>10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Faseta</vt:lpstr>
      <vt:lpstr>Nasze Nadleśnictwo</vt:lpstr>
      <vt:lpstr>Informacje ogólne</vt:lpstr>
      <vt:lpstr>My i Nadleśnictwo</vt:lpstr>
      <vt:lpstr>Z historii lasów i Nadleśnictwa</vt:lpstr>
      <vt:lpstr>Gospodarka leśna</vt:lpstr>
      <vt:lpstr>Gospodarka leśna </vt:lpstr>
      <vt:lpstr>Bogactwo flory i fauny</vt:lpstr>
      <vt:lpstr>Pomniki przyrody</vt:lpstr>
      <vt:lpstr>Pomniki przyrody Diabelski kamień w Bisztynku</vt:lpstr>
      <vt:lpstr>Pomniki przyrody Stare dęby w Ciemnej Woli i Galinach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Nadleśnictwo</dc:title>
  <dc:creator>Grocik</dc:creator>
  <cp:lastModifiedBy>Marzena</cp:lastModifiedBy>
  <cp:revision>27</cp:revision>
  <dcterms:created xsi:type="dcterms:W3CDTF">2016-04-28T17:47:49Z</dcterms:created>
  <dcterms:modified xsi:type="dcterms:W3CDTF">2016-04-29T11:55:16Z</dcterms:modified>
</cp:coreProperties>
</file>