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64" r:id="rId3"/>
    <p:sldId id="257" r:id="rId4"/>
    <p:sldId id="259" r:id="rId5"/>
    <p:sldId id="266" r:id="rId6"/>
    <p:sldId id="263" r:id="rId7"/>
    <p:sldId id="260" r:id="rId8"/>
    <p:sldId id="261" r:id="rId9"/>
    <p:sldId id="265" r:id="rId10"/>
    <p:sldId id="262" r:id="rId11"/>
    <p:sldId id="258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60093"/>
    <a:srgbClr val="FF66CC"/>
    <a:srgbClr val="800080"/>
    <a:srgbClr val="00FF00"/>
    <a:srgbClr val="CC0099"/>
    <a:srgbClr val="008000"/>
    <a:srgbClr val="009900"/>
    <a:srgbClr val="66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26" autoAdjust="0"/>
    <p:restoredTop sz="94624" autoAdjust="0"/>
  </p:normalViewPr>
  <p:slideViewPr>
    <p:cSldViewPr>
      <p:cViewPr>
        <p:scale>
          <a:sx n="66" d="100"/>
          <a:sy n="66" d="100"/>
        </p:scale>
        <p:origin x="-690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F96E9-4570-40C3-B4F5-BF8F21A37EFB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D6B86-F668-4A32-A44F-15408981401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D6B86-F668-4A32-A44F-154089814015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D6B86-F668-4A32-A44F-154089814015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D440-5B02-4F81-B9A0-72E150BA6A18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917D-1993-435C-B6F5-BF581A0D3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D440-5B02-4F81-B9A0-72E150BA6A18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917D-1993-435C-B6F5-BF581A0D3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D440-5B02-4F81-B9A0-72E150BA6A18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917D-1993-435C-B6F5-BF581A0D3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D440-5B02-4F81-B9A0-72E150BA6A18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917D-1993-435C-B6F5-BF581A0D3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D440-5B02-4F81-B9A0-72E150BA6A18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917D-1993-435C-B6F5-BF581A0D3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D440-5B02-4F81-B9A0-72E150BA6A18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917D-1993-435C-B6F5-BF581A0D3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D440-5B02-4F81-B9A0-72E150BA6A18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917D-1993-435C-B6F5-BF581A0D3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D440-5B02-4F81-B9A0-72E150BA6A18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917D-1993-435C-B6F5-BF581A0D3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D440-5B02-4F81-B9A0-72E150BA6A18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917D-1993-435C-B6F5-BF581A0D3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D440-5B02-4F81-B9A0-72E150BA6A18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917D-1993-435C-B6F5-BF581A0D3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D440-5B02-4F81-B9A0-72E150BA6A18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84B917D-1993-435C-B6F5-BF581A0D3FA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1CD440-5B02-4F81-B9A0-72E150BA6A18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4B917D-1993-435C-B6F5-BF581A0D3FA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10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1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800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pl-PL" sz="6000" b="1" dirty="0" smtClean="0">
                <a:solidFill>
                  <a:srgbClr val="008000"/>
                </a:solidFill>
              </a:rPr>
              <a:t>„Nasze Nadleśnictwo” – Nadleśnictwo Krasnystaw</a:t>
            </a:r>
            <a:endParaRPr lang="pl-PL" sz="6000" b="1" dirty="0">
              <a:solidFill>
                <a:srgbClr val="008000"/>
              </a:solidFill>
            </a:endParaRPr>
          </a:p>
        </p:txBody>
      </p:sp>
      <p:pic>
        <p:nvPicPr>
          <p:cNvPr id="11266" name="Picture 2" descr="http://bi.gazeta.pl/im/5/18010/m18010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429000"/>
            <a:ext cx="1800200" cy="1800200"/>
          </a:xfrm>
          <a:prstGeom prst="rect">
            <a:avLst/>
          </a:prstGeom>
          <a:noFill/>
        </p:spPr>
      </p:pic>
      <p:pic>
        <p:nvPicPr>
          <p:cNvPr id="11268" name="Picture 4" descr="https://upload.wikimedia.org/wikipedia/commons/4/4e/Forest_Inspectorate_Krasnysta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00808"/>
            <a:ext cx="2051720" cy="1657468"/>
          </a:xfrm>
          <a:prstGeom prst="rect">
            <a:avLst/>
          </a:prstGeom>
          <a:noFill/>
        </p:spPr>
      </p:pic>
      <p:pic>
        <p:nvPicPr>
          <p:cNvPr id="1027" name="Picture 3" descr="C:\Users\Użytkownik\Desktop\nadleśnictwo\P11904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01008"/>
            <a:ext cx="2939819" cy="2204864"/>
          </a:xfrm>
          <a:prstGeom prst="rect">
            <a:avLst/>
          </a:prstGeom>
          <a:noFill/>
        </p:spPr>
      </p:pic>
      <p:pic>
        <p:nvPicPr>
          <p:cNvPr id="1028" name="Picture 4" descr="C:\Users\Użytkownik\Desktop\nadleśnictwo\P11904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772816"/>
            <a:ext cx="2171733" cy="1628800"/>
          </a:xfrm>
          <a:prstGeom prst="rect">
            <a:avLst/>
          </a:prstGeom>
          <a:noFill/>
        </p:spPr>
      </p:pic>
      <p:pic>
        <p:nvPicPr>
          <p:cNvPr id="1029" name="Picture 5" descr="C:\Users\Użytkownik\Desktop\nadleśnictwo\nadleśnictwo 1\DSCF237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1772816"/>
            <a:ext cx="2075723" cy="1556792"/>
          </a:xfrm>
          <a:prstGeom prst="rect">
            <a:avLst/>
          </a:prstGeom>
          <a:noFill/>
        </p:spPr>
      </p:pic>
      <p:pic>
        <p:nvPicPr>
          <p:cNvPr id="1030" name="Picture 6" descr="C:\Users\Użytkownik\Desktop\nadleśnictwo\nadleśnictwo 1\DSCF235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3501008"/>
            <a:ext cx="2880320" cy="216024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79512" y="5742898"/>
            <a:ext cx="8784976" cy="1107996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ZACHĘCAMY DO POZNAWANIA WALORÓW PRZYRODNICZYCH                            I TURYSTYCZNYCH NADLEŚNICTWA KRASNYSTAW, ZACHWYCAJĄCYCH SWOIM BOGACTWEM.</a:t>
            </a:r>
            <a:endParaRPr kumimoji="0" lang="pl-PL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12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29840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FFC000"/>
                </a:solidFill>
              </a:rPr>
              <a:t>POZYSKIWANIE DREWNA I JEGO ZASTOSOWANIE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5373216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>
                <a:solidFill>
                  <a:srgbClr val="000000"/>
                </a:solidFill>
              </a:rPr>
              <a:t>Lasy państwowe, w tym także Borek -  to największy dostawca drewna na rynek krajowy dla odbiorców indywidualnych                 i podmiotów gospodarczych.</a:t>
            </a:r>
          </a:p>
          <a:p>
            <a:r>
              <a:rPr lang="pl-PL" dirty="0" smtClean="0">
                <a:solidFill>
                  <a:srgbClr val="000000"/>
                </a:solidFill>
              </a:rPr>
              <a:t>Współcześnie, drewno pochodzące                        z naszych lasów jest walorem przyrodniczym, mającym wiele zastosowań,  m.in. wykorzystywane jest w budownictwie, górnictwie, energetyce, do produkcji maszyn rolniczych                          i przemysłowych, podłóg, mebli, płyt, papieru i opakowań, narzędzi, instrumentów muzycznych, sprzętu sportowego, zabawek czy materiałów biurowych.</a:t>
            </a:r>
          </a:p>
          <a:p>
            <a:r>
              <a:rPr lang="pl-PL" dirty="0" smtClean="0">
                <a:solidFill>
                  <a:srgbClr val="000000"/>
                </a:solidFill>
              </a:rPr>
              <a:t>Pochodzenie, sposób pozyskania                          i właściwości fizyczne drewna sprawiają, że jest </a:t>
            </a:r>
            <a:r>
              <a:rPr lang="pl-PL" b="1" dirty="0" smtClean="0">
                <a:solidFill>
                  <a:srgbClr val="000000"/>
                </a:solidFill>
              </a:rPr>
              <a:t>najbardziej naturalnym                        i przyjaznym materiałem, który wykorzystujemy na tak wielką skalę. </a:t>
            </a:r>
            <a:r>
              <a:rPr lang="pl-PL" dirty="0" smtClean="0">
                <a:solidFill>
                  <a:srgbClr val="000000"/>
                </a:solidFill>
              </a:rPr>
              <a:t>Jest niezbędnym elementem modnego dziś życia w stylu ,, </a:t>
            </a:r>
            <a:r>
              <a:rPr lang="pl-PL" dirty="0" err="1" smtClean="0">
                <a:solidFill>
                  <a:srgbClr val="000000"/>
                </a:solidFill>
              </a:rPr>
              <a:t>eko</a:t>
            </a:r>
            <a:r>
              <a:rPr lang="pl-PL" dirty="0" smtClean="0">
                <a:solidFill>
                  <a:srgbClr val="000000"/>
                </a:solidFill>
              </a:rPr>
              <a:t>'',  w harmonii                z naturą i w zdrowiu. Drzewa, jak również produkty z drewna są też  wielkim magazynem CO2.</a:t>
            </a:r>
          </a:p>
          <a:p>
            <a:endParaRPr lang="pl-PL" dirty="0"/>
          </a:p>
        </p:txBody>
      </p:sp>
      <p:pic>
        <p:nvPicPr>
          <p:cNvPr id="5" name="Symbol zastępczy zawartości 4" descr="C:\Users\Użytkownik\Desktop\nadleśnictwo\P1190485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19442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Users\Użytkownik\Desktop\nadleśnictwo\nadleśnictwo 1\DSCF23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284984"/>
            <a:ext cx="1944217" cy="1458162"/>
          </a:xfrm>
          <a:prstGeom prst="rect">
            <a:avLst/>
          </a:prstGeom>
          <a:noFill/>
        </p:spPr>
      </p:pic>
      <p:pic>
        <p:nvPicPr>
          <p:cNvPr id="2055" name="Picture 7" descr="C:\Users\Użytkownik\Desktop\nadleśnictwo\nadleśnictwo 1\DSCF23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84984"/>
            <a:ext cx="1944216" cy="1458162"/>
          </a:xfrm>
          <a:prstGeom prst="rect">
            <a:avLst/>
          </a:prstGeom>
          <a:noFill/>
        </p:spPr>
      </p:pic>
      <p:pic>
        <p:nvPicPr>
          <p:cNvPr id="2056" name="Picture 8" descr="C:\Users\Użytkownik\Desktop\nadleśnictwo\nadleśnictwo 1\DSCF23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628800"/>
            <a:ext cx="1944216" cy="1458162"/>
          </a:xfrm>
          <a:prstGeom prst="rect">
            <a:avLst/>
          </a:prstGeom>
          <a:noFill/>
        </p:spPr>
      </p:pic>
      <p:pic>
        <p:nvPicPr>
          <p:cNvPr id="2057" name="Picture 9" descr="C:\Users\Użytkownik\Desktop\nadleśnictwo\P11905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5157192"/>
            <a:ext cx="1944216" cy="1458118"/>
          </a:xfrm>
          <a:prstGeom prst="rect">
            <a:avLst/>
          </a:prstGeom>
          <a:noFill/>
        </p:spPr>
      </p:pic>
      <p:pic>
        <p:nvPicPr>
          <p:cNvPr id="2058" name="Picture 10" descr="C:\Users\Użytkownik\Desktop\nadleśnictwo\P11905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157192"/>
            <a:ext cx="1944216" cy="1458119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14290"/>
            <a:ext cx="8305800" cy="631105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0000"/>
                </a:solidFill>
              </a:rPr>
              <a:t/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/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/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/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/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/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/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/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/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/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/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/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/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/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>Wykonały: Julia i Oliwia </a:t>
            </a:r>
            <a:r>
              <a:rPr lang="pl-PL" dirty="0" err="1" smtClean="0">
                <a:solidFill>
                  <a:srgbClr val="000000"/>
                </a:solidFill>
              </a:rPr>
              <a:t>Korchut</a:t>
            </a:r>
            <a:r>
              <a:rPr lang="pl-PL" dirty="0" smtClean="0">
                <a:solidFill>
                  <a:srgbClr val="000000"/>
                </a:solidFill>
              </a:rPr>
              <a:t/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>Zespół Nr 1 Gimnazjum i Szkoły Podstawowej im. ks. Jana Twardowskiego w Siennicy Nadolnej</a:t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>Klasa: VI</a:t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>Kategoria: szkoły podstawowe</a:t>
            </a:r>
            <a:br>
              <a:rPr lang="pl-PL" dirty="0" smtClean="0">
                <a:solidFill>
                  <a:srgbClr val="000000"/>
                </a:solidFill>
              </a:rPr>
            </a:br>
            <a:r>
              <a:rPr lang="pl-PL" dirty="0" smtClean="0">
                <a:solidFill>
                  <a:srgbClr val="000000"/>
                </a:solidFill>
              </a:rPr>
              <a:t/>
            </a:r>
            <a:br>
              <a:rPr lang="pl-PL" dirty="0" smtClean="0">
                <a:solidFill>
                  <a:srgbClr val="000000"/>
                </a:solidFill>
              </a:rPr>
            </a:br>
            <a:endParaRPr lang="pl-PL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8701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FF66CC"/>
                </a:solidFill>
              </a:rPr>
              <a:t>OBSZAR NADLEŚNICTWA KRASNYSTAW</a:t>
            </a:r>
            <a:endParaRPr lang="pl-PL" b="1" dirty="0">
              <a:solidFill>
                <a:srgbClr val="FF66CC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071678"/>
            <a:ext cx="6747603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37041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CC0099"/>
                </a:solidFill>
              </a:rPr>
              <a:t>OGÓLNE INFORMACJE                            O NADLEŚNICTWIE</a:t>
            </a:r>
            <a:endParaRPr lang="pl-PL" b="1" dirty="0">
              <a:solidFill>
                <a:srgbClr val="CC0099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1628801"/>
            <a:ext cx="4038600" cy="5229199"/>
          </a:xfrm>
        </p:spPr>
        <p:txBody>
          <a:bodyPr>
            <a:noAutofit/>
          </a:bodyPr>
          <a:lstStyle/>
          <a:p>
            <a:r>
              <a:rPr lang="pl-PL" sz="1600" dirty="0" smtClean="0">
                <a:solidFill>
                  <a:srgbClr val="000000"/>
                </a:solidFill>
              </a:rPr>
              <a:t>Nadleśnictwo Krasnystaw położone jest w środkowej części województwa lubelskiego, na obszarze Wyżyny Lubelskiej i Polesia Wołyńskiego. Swym  zasięgiem obejmuje grunty sześciu powiatów, w tym 19 gmin, ze znacznym udziałem lasów własności prywatnej oraz terenów rolniczych . Lasy zajmują tu ok. 14% powierzchni. Znajduje się tu 657 kompleksów leśnych, o czym świadczy fakt, że drzewostany nadleśnictwa są mocno rozdrobnione. Nasze Nadleśnictwo charakteryzuje się dużym zróżnicowaniem krajobrazu : od falistych pagórków, przez płaskie niziny, do bagiennej doliny rzeki Wieprz.</a:t>
            </a:r>
          </a:p>
          <a:p>
            <a:r>
              <a:rPr lang="pl-PL" sz="1600" dirty="0" smtClean="0">
                <a:solidFill>
                  <a:srgbClr val="000000"/>
                </a:solidFill>
              </a:rPr>
              <a:t>	</a:t>
            </a:r>
            <a:endParaRPr lang="pl-PL" sz="1450" dirty="0">
              <a:solidFill>
                <a:srgbClr val="000000"/>
              </a:solidFill>
            </a:endParaRPr>
          </a:p>
        </p:txBody>
      </p:sp>
      <p:sp>
        <p:nvSpPr>
          <p:cNvPr id="5" name="Symbol zastępczy zawartości 2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4038600" cy="4968552"/>
          </a:xfrm>
        </p:spPr>
        <p:txBody>
          <a:bodyPr>
            <a:noAutofit/>
          </a:bodyPr>
          <a:lstStyle/>
          <a:p>
            <a:r>
              <a:rPr lang="pl-PL" sz="1400" dirty="0" smtClean="0">
                <a:solidFill>
                  <a:srgbClr val="000000"/>
                </a:solidFill>
              </a:rPr>
              <a:t>Tereny i obiekty cenne pod względem przyrodniczym, znajdujące się na obszarze naszego Nadleśnictwa są objęte różnymi formami  ochrony. Wyznaczono trzy rezerwaty przyrody o łącznej powierzchni ponad 480 ha. Są to: Rezerwat przyrody Wodny Dół, Rezerwat przyrody Głęboka Dolina, Rezerwat przyrody Broczówka.</a:t>
            </a:r>
          </a:p>
          <a:p>
            <a:r>
              <a:rPr lang="pl-PL" sz="1400" dirty="0" smtClean="0">
                <a:solidFill>
                  <a:srgbClr val="000000"/>
                </a:solidFill>
              </a:rPr>
              <a:t>Charakterystycznym </a:t>
            </a:r>
            <a:r>
              <a:rPr lang="pl-PL" sz="1400" dirty="0" smtClean="0">
                <a:solidFill>
                  <a:srgbClr val="000000"/>
                </a:solidFill>
              </a:rPr>
              <a:t>elementem  na terenie Nadleśnictwa są pomniki przyrody, którymi są pojedyncze drzewa lub ich grupy.  </a:t>
            </a:r>
          </a:p>
          <a:p>
            <a:endParaRPr lang="pl-PL" sz="1450" dirty="0"/>
          </a:p>
        </p:txBody>
      </p:sp>
      <p:pic>
        <p:nvPicPr>
          <p:cNvPr id="6" name="Obraz 5" descr="http://www.krasnystaw.lublin.lasy.gov.pl/image/journal/article?img_id=25311343&amp;t=1400760752698&amp;width=56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589240"/>
            <a:ext cx="1656804" cy="110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2051720" y="5661248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Rezerwat przyrody Wodny Dół</a:t>
            </a:r>
            <a:endParaRPr lang="pl-PL" b="1" dirty="0">
              <a:solidFill>
                <a:srgbClr val="000000"/>
              </a:solidFill>
            </a:endParaRPr>
          </a:p>
        </p:txBody>
      </p:sp>
      <p:pic>
        <p:nvPicPr>
          <p:cNvPr id="8" name="Obraz 7" descr="http://www.krasnystaw.lublin.lasy.gov.pl/image/journal/article?img_id=22203829&amp;t=1386766355195&amp;width=56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21088"/>
            <a:ext cx="1943100" cy="129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http://www.krasnystaw.lublin.lasy.gov.pl/image/journal/article?img_id=22203861&amp;t=1386766496965&amp;width=56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221088"/>
            <a:ext cx="19939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4427984" y="551723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Rezerwat przyrody Głęboka Dolina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804248" y="5733256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Rezerwat przyrody Broczówka</a:t>
            </a:r>
            <a:endParaRPr lang="pl-PL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build="p"/>
      <p:bldP spid="7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208823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FFFF00"/>
                </a:solidFill>
              </a:rPr>
              <a:t>GŁÓWNE GATUNKI DRZEW           W LASACH NADLEŚNICTWA KRASNYSTAW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9552" y="2204864"/>
            <a:ext cx="4038600" cy="4434840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>
                <a:solidFill>
                  <a:srgbClr val="000000"/>
                </a:solidFill>
              </a:rPr>
              <a:t>Teren naszego Nadleśnictwa charakteryzuje się różnorodnymi gatunkami drzew, licznymi lessowymi wąwozami oraz jarami, które należą do najbardziej urokliwych w Polsce. Znajduje się tu wartościowy drzewostan z przeważającą ilością: sosny, dębu, buka, brzozy, topoli, graba, modrzewia, olszy, jaworu               i wielu innych gatunków drzew. </a:t>
            </a:r>
          </a:p>
          <a:p>
            <a:endParaRPr lang="pl-PL" dirty="0"/>
          </a:p>
        </p:txBody>
      </p:sp>
      <p:pic>
        <p:nvPicPr>
          <p:cNvPr id="5" name="Symbol zastępczy zawartości 4" descr="http://www.krasnystaw.lublin.lasy.gov.pl/image/journal/article?img_id=24165778&amp;t=1393586417307&amp;width=716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445224"/>
            <a:ext cx="172819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Użytkownik\Desktop\nadleśnictwo\P11905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933056"/>
            <a:ext cx="194421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nk4.netmark.pl/beskid_maly/Resources/2005-08-19%2012.02.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933056"/>
            <a:ext cx="1728192" cy="1296931"/>
          </a:xfrm>
          <a:prstGeom prst="rect">
            <a:avLst/>
          </a:prstGeom>
          <a:noFill/>
        </p:spPr>
      </p:pic>
      <p:pic>
        <p:nvPicPr>
          <p:cNvPr id="9220" name="Picture 4" descr="http://www.nowadeba.lublin.lasy.gov.pl/image/image_gallery?uuid=0b7b58aa-ee6f-417f-9dc7-bcea4a3ebfd0&amp;groupId=10655&amp;t=13917579533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492896"/>
            <a:ext cx="1728192" cy="1152129"/>
          </a:xfrm>
          <a:prstGeom prst="rect">
            <a:avLst/>
          </a:prstGeom>
          <a:noFill/>
        </p:spPr>
      </p:pic>
      <p:pic>
        <p:nvPicPr>
          <p:cNvPr id="9222" name="Picture 6" descr="http://www.krasnystaw.lublin.lasy.gov.pl/image/journal/article?img_id=28540411&amp;t=1455610807075&amp;width=56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2492896"/>
            <a:ext cx="1729737" cy="11521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63272" cy="129840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D60093"/>
                </a:solidFill>
              </a:rPr>
              <a:t>WALORY PRZYRODNICZE                                 NADLEŚNICTWA KRASNYSTAW</a:t>
            </a:r>
            <a:endParaRPr lang="pl-PL" b="1" dirty="0">
              <a:solidFill>
                <a:srgbClr val="D60093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38600" cy="4434840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>
                <a:solidFill>
                  <a:srgbClr val="000000"/>
                </a:solidFill>
              </a:rPr>
              <a:t>Położenie w granicach dwóch makroregionów fizyczno-geograficznych      tj. Wyżyny Lubelskiej                            i Polesia Wołyńskiego, duża powierzchnia zasięgu terytorialnego Nadleśnictwa, występujący wyżynny krajobraz oraz wpływ rzeki Wieprz podnosi dodatkowo walory przyrodnicze i  rekreacyjne Nadleśnictwa.</a:t>
            </a: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9" name="Symbol zastępczy zawartości 8" descr="articl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628800"/>
            <a:ext cx="2084040" cy="1388119"/>
          </a:xfrm>
        </p:spPr>
      </p:pic>
      <p:sp>
        <p:nvSpPr>
          <p:cNvPr id="11" name="pole tekstowe 10"/>
          <p:cNvSpPr txBox="1"/>
          <p:nvPr/>
        </p:nvSpPr>
        <p:spPr>
          <a:xfrm>
            <a:off x="4716016" y="2996952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Pomnik przyrody w leśnictwie Orłów</a:t>
            </a:r>
            <a:endParaRPr lang="pl-PL" b="1" dirty="0">
              <a:solidFill>
                <a:srgbClr val="000000"/>
              </a:solidFill>
            </a:endParaRPr>
          </a:p>
        </p:txBody>
      </p:sp>
      <p:pic>
        <p:nvPicPr>
          <p:cNvPr id="26628" name="Picture 4" descr="http://www.krasnystaw.lublin.lasy.gov.pl/image/journal/article?img_id=26310710&amp;t=1426060986783&amp;width=5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861048"/>
            <a:ext cx="2016224" cy="1342949"/>
          </a:xfrm>
          <a:prstGeom prst="rect">
            <a:avLst/>
          </a:prstGeom>
          <a:noFill/>
        </p:spPr>
      </p:pic>
      <p:sp>
        <p:nvSpPr>
          <p:cNvPr id="13" name="pole tekstowe 12"/>
          <p:cNvSpPr txBox="1"/>
          <p:nvPr/>
        </p:nvSpPr>
        <p:spPr>
          <a:xfrm>
            <a:off x="4788024" y="522920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Las Namule</a:t>
            </a:r>
            <a:endParaRPr lang="pl-PL" b="1" dirty="0">
              <a:solidFill>
                <a:srgbClr val="000000"/>
              </a:solidFill>
            </a:endParaRPr>
          </a:p>
        </p:txBody>
      </p:sp>
      <p:pic>
        <p:nvPicPr>
          <p:cNvPr id="26630" name="Picture 6" descr="http://www.krasnystaw.lublin.lasy.gov.pl/image/journal/article?img_id=26310720&amp;t=1426060987161&amp;width=5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628800"/>
            <a:ext cx="1800200" cy="1199062"/>
          </a:xfrm>
          <a:prstGeom prst="rect">
            <a:avLst/>
          </a:prstGeom>
          <a:noFill/>
        </p:spPr>
      </p:pic>
      <p:sp>
        <p:nvSpPr>
          <p:cNvPr id="15" name="pole tekstowe 14"/>
          <p:cNvSpPr txBox="1"/>
          <p:nvPr/>
        </p:nvSpPr>
        <p:spPr>
          <a:xfrm>
            <a:off x="7092280" y="27809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Las Bończa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26632" name="AutoShape 8" descr="data:image/jpeg;base64,/9j/4AAQSkZJRgABAQAAAQABAAD/2wCEAAkGBxMTEhUTExMWFhUXGB8aGBgYGRoaIBgYGRodGxgeGBoYHSggGh0lGxoaIjEhJSorLi4uGh8zODUsNygtLisBCgoKDg0OGhAQGi0lHSUtLS0tLS0rLS0tLS0tLS0tLS0tLS0tLS0tLS0tLS0tLS0tLS0tLS0tLS0tLS0tLS0rLf/AABEIALcBEwMBIgACEQEDEQH/xAAbAAADAAMBAQAAAAAAAAAAAAADBAUAAgYBB//EAEIQAAECBAMFBgQGAQMDAwUBAAECEQADITEEEkEFIlFhcRMygZGxwUKh0fAGIzNScuEUYsLxgpKiFSSyQ1Nj0uIH/8QAGAEBAQEBAQAAAAAAAAAAAAAAAQIAAwT/xAAlEQEBAAICAwACAQUBAAAAAAAAAQIRITEDEkFRYXEiIzKx4RP/2gAMAwEAAhEDEQA/APl23UsqXUWPgxHCN9o/qnoI1/EY3kH+X+0+8BxSjmcmuQE+UUIo7OABUFPRZpZv7iJtHvAaAn5tFnZkjMpegF/GI+1UtMI4E+sa9CNJxdCORPtBVkdiOO97ffjC8w7g6+39RvLH5aiQ9D4WgU02ch5iBW4sW9I6iYgATTlALM7Oe6Bc+8cvgFgLSecdJiCVCY4ygDU1sebD7tDE0liyewA5j0Mb7FSSCBTnfyEK41W4kfPzijsFmLh6W4l+UMaqRltYin37QJJhhazWmn1gQZ/L2i0JeK/UV96R0q0oMpYsWOoNhzAPr7xzWN/ULcvQR0E79NYYd00HSJhvxMkmnQ/dYoSpdSXe1KtV/OE8P3FeHrD+F9h6mGGhlBqRSv20DljfLCr+R8YZNc3Xh0hcd8/f/MNEP7OSNfnb+oelEpLhusI4FLt/zFDs2uQ8YVrOUCXH35UhrBIYjOlJSRrS2tK/WkL5GqBGxd2b1gstmmUlbQYBKUO3FWYM3Ej0PpDeFxUqhKUpVod41ajtSjVNb63iehbJAIDCrsz8XLPTyvFKUMOtKSwQqxIVlOZ2sAXTXXgbRxy8frNww0FHvJILKoczgN8QJ1ZywhCfPJFTm/1D4mpw8XjMRMlJdl5SHFUsA1Q7UqGuQa1MeYaeczkNLLWIuwdglwCzVNfWOM13eTraVMzLVlzKIOgBelhlGsEmbLBoFKdrZCKVDkqIbTzhnaGJSCShznOZ1JKciQNd4kl3bSJxUtCcyCs0dyCCHS4YvV8oYM1/G7nlZ/TwnqkZyCSAFKUQwTlB0oGDvRtA3CN8Nh1LGTOEvfOQH5h94jrwjJeKnN2pQoJPx0qG400835whjcQaskAaWoSNNbuRUxU9qNMx2zsiiO0Q7jjTqz29jyfMHhsrLK0gZjulySwuU6DrWsASoAjOpQYOCliQBUfFenyHGD4jGS0kplFSrgpLgsAQzkO+p0jbvWzQNoYYOSFJBdxkcJZnUzl6EigDMRzibhcjurMQ+8BR6l6kEVbh9YYQkgqOZiLJDg83IpbjxgWHl5lLLBlOS9PjNxoKWpaGftm0/FSsxaSG5FQ8oyDzMNJBIVfWv9iMjesCF+IgXR4+ifvwgGI7wdnMtNukMfiCyDzPp/ULKO8l7lA9GEdHT4rbLJzq5gW1iLtpX5yusWNlll9Uj2iRt0fnq++ca9NOysy3jDEkvLW/7T7QLEICVKSXDKI6MTG0mktZcFw3mREqBwamWmj1t4R1WJJKFEgVQD4F2jlsAfzEtx6fOOonE9mp79n6GGCpGOG5L5v8qRW2EQG/j84j43uyuh9Yr7KSxQKjd9oZ2KqGr009zApZqOv0hiePQac4XljXn7RaYkYn9Qtxjpp6PylfxPpHMz/1FdY6RS/yiGB3DevwnjEw1MwpOVQ5RQwBLj+PuYm4MhldD6RQ2eRT+PXWGNRVDeNfHwEL1znj/UOM6j96Ql8ev2IRDmELAK14educUUF9Yn4dBA5OIbG6W0NW9YzURNHPCGknNQ/fCEwKmDSx7RrGVMJh3KSpTBnBLMz1uCPlD20dhBSVzpOZSUjezqQgAGgqwOWhsB8TPERIPB+kOTfzZJlspQSQUy3ATn0KzRRo4YHmxjlljb3Twn4aSpbKSdx7uQVMalJqQ7kW0Z4JiJAD73eLuSq7C9a24xRnKHdAA4NQX0D2vR/SElCWbqUxswJclmpT1o2kF9cewBiNspzuWYJZmIJYXIdi7tlcltRSJu0NoTFTlZc61JfvODLKQz5XOUit6VfgYeGIlFRBSU13CzhJLMS4YF65iNG0ifjsOhUwqSohQLboJBNWUVuCBbysdOW5vqtsKVNmKSFLSTRgoJUcwpRgHLPcwvjZczK6xlCmSkKLKAslRTfLo7tRoP8A+rzkJyCiQXdIIAJckJcUJKi+hIo0IYqepR3lElVHckpB/cfi6l4ZMhqD4vDflGYhQSzd1SlAMybkDfck+lomyJpSQHBLg1JAc0dnFhWsNkpcZqS3FGNWIcCo05/ONcZhxmAQ+8kbiSSz93moM1Q4L+EMvylQweDTVJSFzBvFlANwACiM3MMKBtWgeDIXMUnddPaKTmqj9RJDbwSQ5NGZ9DopLxgQCkySSKCpJTmA3QxqRU9aEBzCkuWVqLIeX2ndDCqgAwULAsDdvmYjVvbdKWKRIC1ApWS9Sgpyvrl3bRkE/wACQP1MgWakGrPW+eoY05RkT7RG3L7dH5cs9KeB+nzhNPel6ugephvbB/KR1/8A2hFCiDLtb5ZjHqrtFbAd9P8AH79IlbTU+IUf9QHk0UcEd5PQj1icrexNf/u18FRvjB7S/UmU+I+saSx+UvqPUQTbH6y/5e0LhbII4q9oKRtlj8wco6mfULHBCx5KUzRyuzHz04eVR7x1Kk1WCSTv14k1940FQcQrug6D3MWsG4Wh6bvtEKafkI6LK05H3pFQVRmD0940Aoev+2CTBVPjHgTRX84sOfmD8w/y94vBY7IgkA5VBn5GIKh+Y3FXvFyVSVMtYv5RMNI4NVCOR9Io7PsnofWJuCND96RR2aru9D6wwU4kbx8PSErLPUw8m56iEFfqHqfeGiKWHDp6NB1gB+dPGA4U7pgswB/vnGZ7KFT6/WGpI9oVy3aGMMqnOn2IxPyZmW0GkoJJUCzc2pyhWUatmbnDmFQS4bxHCJpBxchK6qc+J4conYnBAl3LDT0cmp1ipOBf7rCs4GN6wWJGKk/CAA+vqONucGxOEloSAhTLV8G6kEsxqpOl2cd4VoI9nzGD+494WmlxVieZANy/M0Pyjl5MLbLKghMwhCkuSyhRnILaGlU+JtrC03DWIzEOSXFgLEv3Xr9IozMSJZGZ3elWYsNCHI05EQpi15xlSSasSAWGpBI5aPGjEtmypa1gKXlHA2PBOZnBNagfSBYwgTChDkBwkJd613iRX7tD6MMgMCwpYgVYaUrxvweEJuKyksAk1ykgZm8H870HWG4mU1NUJYQVupdSUhmIPdJUA5IfWzNSghBK15F0A33oKpKSkkuAwADV68oYVhVFIIWlTJBdBBGpGZg5IsdLcoQw2YhSNMxcGocpYA3q4+WkRIRlqS5K1LKySVFOUgkmrF4yG0Y05UsmSrdTWZmzEkB83N3jyN7foou1z+WkcFn3PvChP6XT/cYb2z3f+sfNJhFJ/T8f/kY61Srhu+n+RETMOp54VxW/mS0UAplD+f0ibs0/nJPM+hjVhNsfqr6wmTu+PtDe2v1VdYSzUgpUdio754BPzUPpHQTSy114nzSI57ZDtMr+1/8Au+UdDi+8otdJ/wDif6hg+ueWHUB0jpMSGmo6/TWObKt546TGHfln/UPaGBRVceMafv8A5D1gxIBFj1f6wBJrM8DFhCUr8y3x+8WlqZE4dfm8Rj+qf5/7osYmgnjl7xMJDBGh6+0P7MPd8faEMF3T/Iehh3ZZqOp9BGgqlLufCEFHf8feKEnvHwgUiSkqUlRrcNxcUaNaDGG7phuhUPWBmQqWGIaj9fOCPUffGHtjKMI/dWlSibAizsLm5L0+sbysKsFihQL1cGhhGUe91hqRiFsE51MC4GY0epbhUA+EbkqCZB1qeBZ/lUG0GlKyuAS+uh8YRmTJqqCgCTlLgVP3cV5x7PwkxRBKjupYJzEkltFKsL0DXMRbSLiL8ekLTCPswvMkrUFAqygEgEHNqQXzC/BjRm4wunEy0nswtJNmPHq9T9NIpO2TQ5oCav8AWj8onf5RTmTlqRQuaZtbVDdaP1hmZe5UpyEhIoTpeqi5ahDMeUT55UmljbKc2UA0JAPx2rccnEc8+eE6Hw8mVmZW+akkgDeegSTukE3cPprDs6UZAdbFSnAyr/TINaWJqK2twrPmJKUOQoOWCQKsCGFbBxpwaBf5ZW7la0y3LB1C+t2BI5RyuF3Lsj43FS0JUWWtRDEOyU8wpAGZyKgUPE1iRNmK7QqmICEj4UqDOAwCQSWroLVs1HNqbQVNCUkBKQkAIS+UM5fKCzkkmFpsoLYIUCWciu6dEhxejUozQ44/cjAV4gpBKWLu4qVJKgzhRSAfM1JoHieuaSo5QpiczXLsyiQA1WOgoYopwQWxBdLOSEkVuzFsx4cWgglCWvOkLBSllMxrR+0vlJLgKHLm1fwU2XjQlxvBiaZQWqaOS58YyNp4l51OoVUTY2JJFNKEUjIQU24aAccp8kkQiLI+/iMO7cFEHl9YQbuffxRddD89VVeB/wDEQjs8/mJ6w3iTf+I9IRwh3weY9Y1BnayfzC7l/qYRVFHbY336+sTTBSq7HTuLOjpr4x0+0JqCgBKiaCwDFwdXc+URfwyhQQtSAlS8wABAKgAHJRmDP9ItTsQgZQUglw4KRYFrgpL1tAPrlJSXWOojpNpsOzoQXD34RzuHO+kWqK8KisdHthACU3O8LhtD9+EVtN7PzrjrAxeZ09oJiJjFLJY1egINrOKeZgaO8v8AjFshLLzD/I+sdBtXDgBagScyaDKbDvVHCOcQd4F9feLG0ZxClhyxSaOfE06RBKYHuL6j3h3ZJqOp9IRwPcX/ANPrD+xUEqADu+gfRoZWqrJSCpV3cUpUPxe/hE5ByrBIIavA+EUUyjnVUffIt98YUmTEpukuQQpJSzP1txpo1XjWpirh8QpSSAa1JAetHPEn+oMqUaFgLagQPDSiQUywlXik245qeoj3JQGmlRYsaxsSHIsesGwl4FJG4o8/cQXBX8IplJCwAL+AJ+QDwfEVTQKVyG63/cz3HG3WAyIdQYKpzUzZ57Q5gsIIokLdqvR7OKAMQAPCNE4FDqALHKAnMMwS5ckanm3kYuYlKbuef9WhIlFGzP4eflBU0vhsAyXK1ZXNiCAW0Bb2ibjcMFFQo1Szu9AzUFg3iKRXVPFQFKLXc/LnE3E5QquZgNRW1LmrPbhEbtSmIBS7Xs5d2YG+nT+40nTlgFi9nBIsdWGjn5wfss6yBYB8xaoGrvoOekJzZ6UqVRKxaoAIL0IDv43uzXg20LYuWEmhdRAdmpu1cg8fG+tIBKcDe0SQkAceOamvW0UJc2XvCaMuWu6RmzO+VImJURR6kd4AOxgKMYEkiWUJcqDhGZSgXDakBuh5QbOgpUucopYnMaABT6MAzk/fKHMHNnJUmUrIEpUlTG5KQQAlQNyCaEjwFIDitrqnJRJQgBLVSAEAn9wSgBqXcq1LwtMxXZpCUqBCQz1qDwGZmtShoOcJMTMZIJLzav8Ast8j6mMiPOnOonN/5H3NoyHTagv4mwykEJUCMqimxApwfz6EHWJ80JCJRBdW9mFab27ytwjsf/8ARMSVSpYISTnqtNAtkEPlckEitY4ydKIRLUbKzN4EPGxts3V0bGW/6B6kQlJ4w7izup/j6LgOBk5zlzJTaqiwDPcmEGNtJIylixK25hxaJvWK/wCIZYSUALCwxqCSBV2BPX5xHIjVo6P8PykKkrSe8ZgowNGYOCoCqvH3uYhU5LApOVd8oYaMxSGo5pEr8HYlSUrSCsBR+EJuBR1Lo1a8KXjp52057ZEy6M6lTCVgIAc5soDOAz34XiLbGcJLJTNdN0q61B+cdbhMUgJzT0iag0KFUUKGss2ChUgkjrcRD2PtH/3EokS0HPWYElwFHQIIrVnFbVEVdtTyRmSoLBUSrcFBVqF2ob8YLbbpuFTESCopEgzFkk5yWZv3E0y0/c1iaQBchSZpdnKDavpQ9L0gqlzcm66UpIUoAtlKqWJKlUYXOjwTAYdZKphUMoBJfIxygOBmLkhxQcfKpl6zm8DW+o47DtnSSHGYOOIesdHtnAKrNlpVkKFE5qMGJFzUNrWojnpCQJiWOYBQq1w/A+kdpizMmYaapaVZUoKgTmBLuBqxDvQvUaNBllZrRc/sPD50TRkKjugAXfkX9QYqfh1JTOmIGUOG3iXZ6sQL1tR2vA/whhVTEzgJKZtBQh6soimYcPSFcKVonVBSXZSRu0o4YW6Q97kZd7UomnIW058725N6wDG4UKnEAy0AipUS3oR4gCz3jZyZinFGLFwW0YB9ef8AypiJY7RznIJcDMknzrqLmH6hUw5ISpAISzhhmoKNX4ne/oIHKfK3+kebiH8Pmdkird7cr1Lb3Vhr1jSdhSA65mYZe89XcGxrFY5RVJyj+UeZPqn6QxspLk7pJozdeDVhN/yhzJrZ/toa2c334RfwRYwyU1cKpzA1vbnBlkAfdODm3A+IhGT/ALoqyw7/AHxjnZflWk42YMj25khg9ga3+6xEn4sBTDKWDtWg5kG+sdPtBaAkl95mer+FedhxjnyoLBYkAgh371Sw4jm/yaNN/lzyJTNpmxatRWhYu7KofOnWJE9RzkLfKQ4ueB84qowyWul2FVGrDxr5aRJ2jhSC4Y8fkGAZho8TpLP8pAdqgMQSTcPoGPoa84WXPSUsXs5YAAqqBvM7AE0FC0OYbZiVKZa8j8UKUfJIoPHTxjEoQmYoBPa74SkKFFMWV3k0cNQGjwaVIjYifu5EvxZ2GYs5As7C+sKoIerF/lWtha0PbUMoEhAdPEUDuXukEsGGln1hWRLLAkDLxu76Uq9LX8IqHozLVlFCFE0yioI0GVqqPBvIwlil94FITVyK08HpDeJxKlZA4CUJ3cjAhy/eFSX1J4ROmS3PL16P6RmihLlYbKnNNYsHCZeYAtXeKg58Ge1IyJkmSSAaeIPsIyMp0v40nZ5SVdnk/Mro7pJDAKUniaNcX05eaT2aDRnU1Q+juIe2xiStCS573Bg7GJilbqRzPzaCTU0VnbeNlrQOzkIQDQF1FW6rrlBOtIjSe6rw9YdxiD2KCX7yr6WI5wnh0EhVtA5La84oCYtThPjXyhVUObQlZcqcwLDQvdoVaAur/CeKRLkrJvmtlcswqCFpItbXjHQ43aMoJCpkskLFMyiHBr3Ekhqa6ip0jltgYiWiUrMgLBXUF3sLZajSoY15U6iZhZC5ac4D2AQ7hmFSSXLDqfExyzk+jaFhBgpk1LIWMxogZzlJVQfESw4OItYrCpBIylB0LgA/tzBgXarUqOUcPhl5VpJeig7FrGvSO5OKlslKO2IBy7xCjY0dGlfSNZZ1tq3ThO0YJXvOlgSbtYm2Z2Zub8Y2wyFSZpzSxMISqjmjC7JLkMG6HSLOAwaVIS6WSpJSGUnOVOFJyskretQo1ynQkQtisSjCpPaA0egSAd4JqhSClT0sSmhF6vH/AK73jpcx1quTwWIVLmy0iUlIzhYSsWIVSpIUAGapFjHWbZzzcPMIlpWpmBShToYp7RmRlSAHKi+jmIWM/E3bTZZQgoy0CyQpZAS3RNL3Nq3fNuY5S5KnKy5BdasxJdIcvYtqHao1eN63LVs1RbrjYH4dxCkomMtSASMyktwItxrcW0gmF2gBiM4zMoNvGpdLOSEnXl9YB+H5icqwU5nI+IgMx7ybKqAa8PLzKlM4OHAGlNC2keiTmotW0BKlTCpWTdLEB3NuX9wmudlVvbyXFVOKlj8JozW6wcTEqzBRajPmsG5p3qaOIRxSS+VJBalCGpwI9RGS6yTtHMGYgEboUSRUCugJd7/MuYXmLlKSWBSQC6R8VXepYdAPaEsBkUEpqpWty/lpXR34axSl4eWp0oSVXdiU0rbOCPlR4mcK5qatAyIyu5Juz8rcXvFTZmBVlCma7lTJA4XvxhPGzsqBKEssn4lVNbVAA1+QhvZWIUmWWW16Vc2DAg8Olou264Mk2YkoJJa4NRqGu/hFCQpjXjXw4GxiZh8KVoW6StIq6QsqRwbLYAfy6GxHLxiAHMxCS7PUtyBTQnLpYPejQe3w6UttTkJRmKgmvTwv9Y5LG48ulKUAq6lzVrE01q1Ie2ztNJTSYSa0GYO38WBNiD5u5MQc60y8zJVmIzOkJYauQ6i5LEOPeGOeT2fOnL/+mGP7SdKEB6nwBaNZ8jES0grSZYL5VK3XNEVUoVAOga4bkLG7QmS0BIN09yoYGttB60aJqMVMIGc0cbyrlhYLOlbdIbqCKZxZJfOhC82YLScgBDBwr4gGpQd410hNc5PaneUpJNyMyiSKkpfVXDl0gMuTKBBE1lGoGQi3EsOVjxguJ2cgAK7aWp1ByMzAM5od411HOJtVCaTLW5W4p8Io+gcu1tT5tG0yWEpBQgJ/cVZVKJZ2G8adf6hoBKBn7RWXTs8veL2fMLC9CGsSImTsQouUuUgVKsqm+Q9nreMO2qVk3Ic0t3beFnoIxRlpZgpYFSTu8XCQFKd6VLVo3HJUxYGYpoDXdLOzhwAL+kBm4nK4lul7kUcdKN0gJdWIrRI8voIyPDPJvlPNhWMh0Vjb0xasOgqWpQzAAKQEsAkszaXD/SIGc5QNHPzAivtqYTLDpbeFagWOn3aI0aE5iZhVKSSSWURVz8I+kKpNPH2hzFyWkylaKfxIELSUAhR1+EcT9GeMWs1b5eQ94G0bzEM3HWNc0ZnRbBn9nKJAdRWzZAp0sNWcG9Ofnc/zCsA9gaXZJAAA4AEX5cIg7ACVIUCohi7MSHIF2L/DwaKkk5iEh1AllOoEt1ULU4PSIsm02kUjCBZC0TEKejqd6liSEsBbSOlzYdVlAFxVO7pUUTlVpSOcmYKTMoEmWsqYVYEvWhASwegTU5SYdxeDmAjtAz1SoA73Co7x8XiLq/VV2WF2atkkKQRlJOV95dQnukM1Waz2ML/izYLpcLQlDjNMmLso3Fd5+oD0hHZ20pqQyggywHKVku3Iu4o4FeHGG9v7aw82QO2lLbMyVJcA5UimYJIUb+XOnl/uTyfp1nrcXGnDIlzU5JyZgq6khQZn43pUEE/KLK9lzJmFVMGYIcMoqZBANXDOS4YMDWC4XaOD7VKZGHBAQc2dKSFEs75y5Y2c+kA2xMnTJagFZkABTbgCQCHIDBhYU5CPVM8rqa1/LnZNkdgzQAsKSVJOgD1AUzCCf5Dz0EjUBhuuHa4NCesK7PQQVJEwCgJKS7jhTkWPCDnCErcnKHpcmnzjqiqU3eKhl5E1LMXv4GsTcSgAgB7Aw9Nw5PdtqW/t49/wFE1v4j0Eb2g0obOljIFGYHarl7FuvCvSHJslWVxMKkjglQp1CW8yImSsHM0YnhmDgePKKmCVMSGUG0oB7RzuWuYqYlMvU+fo0O4VyAEptqx+cPLkoYPkf+LH5w7gpqUgs4HL+7xGfn44j0YeD81KxMqahaSmQVzCGzlwlNzewt8hyibL/DWImZlqShJclKVBLqJY3dgHN30saR2ado2vXX7EJ7WnKa5Smuprpf2FfSOE82dv4Xl48J+3M4bYUxKCwBrXSoobgcuETtrTFSiElJzqG6kA109Yp/5AZs5TRgEhmFAKBuGkJY0m4mKdrudOB+nyj1YZ5fXmzmPxzypZDk1Uq5Og4ZTBkY1acrLloCf3JDFtGynNTVtTWNcXMU4c5g+vzgKFpcgpObTWl/Pyjq56MJVJWpx2KR/FddaZlZjTp0irJEtOV5pKXBUqUhCGpbLNAKmc3DXrwkYJclKwpUtawm6QvIVV/cE0gG18YFuSplEtfOQAAGzZrBqMK+UDNsdNl9qVJU43e8CxbRWpBPLjbUGLxSEF5ZKiaZjugCgYAABjzGkS5k5TUseQelLiuh843wuISHSsBQZzoTyzMWhbR/KyQpSSlKwShWajOAScoctqKfOJs9ea3oKnWtzAjNSzAEcyf6jZBYEs6RT7/qNs6DMsxkBUqseRjpS2i+RJJoSPkDCMlAJZ2jcTEksbV8HgmDOgZ7PT3jMNtVOVEtIU4BJAYUtqKs734QthJjJUHZ2YcfHT+4zaMshQdnIej08xGuFysXDkM3v1+/AZpie9S3KBmCz018HppAnhKz+H0A5++4AIylurliwAfSLMyQ+/nSHFQSAKUuKk0ZuUc9skAqKDQGrh3p/yT4RRlSkOHUopsyk8L3NKenWJoTEkpmEgiiixoRfgXBjq8Nt45AKMwoVEjR6aDl9InqlYdgQnKbnKCfm/WC5sMGKQaBy5NTwYv8onKS9xpVfAbakhK0dgD2gZRDLsXSUgilaHQjhY+7V2thFhKjJUvInXMkFRdwMhASmxs9TZq6bKMshSkJkKUBQTSoFWZwUhIoeujvyhnEYvEyR2cpCQgpDgkZRMId0DNkPKjkhzHCyTLj/brLwmYfbeHFJeClhRABUtSl1NCEgM1Wrej0Jo7j145cg/l5UAWShCWSbsAHDAOTpUkwEfiLFEnOlJWaZsu8A1hVmqaDWMmKnzyntDMW1n0YWSDT1i9av/AHY7B2Zsrsioz5suWWokKzKudJbjTVQh84iWLEKendHmWN/pCg2bUgq8DSvKlaQeXgLBKwC7MQR5FqeLaxfH2p9b8j0K1e/AH6RucbRsvLM63PkfaDp2ZNLutAAp329RB5WyG3llJApRSRpxyuaDhDvH6Z48i0jFp+ILOoZXq6Ybw88E0Qvk9fkkPBpeGRokPpUGj0Ng5bg3tB0gEW0vevPSIyznx1x8N+jSlpABIUL3Df3BpU2Sq6iObmvmCIXR2QLqUjjmUlSq1fmzM+kbpXIV3Vy6cJRoOuYa+UcLhvnbvu60ZlYyXKByzcw5JJ9oXm7alLTvkluYHyP384nTcOVUzjKebOTyCj9mMRsaWAVLmAtTKDfzNaiN64zm1z1eiOPnJUVEZRZqmlen22hEIKVQomTEi1i1ONRXwjoDg5F2KqPoPN7xFx0iUssFAEOGVugcg1NT4mOuHklcMsNJ80pAd0GtCLjiAf7iZPWHoWNS1dbN9TygsyQm9WoKKSWUDUtqLgDVrwLaOJSkABjTRmNTUMPB6fTvI4p2JJSWbrapp5Rv2YoFMCaih+xTpAEqKi6iS3hrodBeMUlIADlzw14VMJFxaQpykJGmVObRN2U50cl7k2hFQbi49uZhha3apdm4DmPv6RoqWWd66AX50uIzPMNNDnM1Tci39Q4qXpWtKAeoo73iehJDUB4C7+UFmzVqDlJYCpYtdr8H+cbTaZMSh7KPOn1jI8lgtRJPin3EeRtNobESEioaujt7VgcuSoVy8+kWMThw7JKRT0HiLDyELqLFmzE61AGnj99YJVaqecKVG7/fWDyNngB1KArzirhtnTZigAnKKschqzv3ho0WJf4WG6pSVgk2OUU1D3F9TpxicvJjOKqYZVyU5CSh0Au+XqAzFuLv/wAwniMOpAGYXD6W5x1GLlISWQyjcZKs5cA3+tNYj7eSXQVEGho5OVmoaD5Q45bGgNmp3r1YtztDmGStK0gKtYh6a09YU2WgKWAeBbmWjpJezVlsoQokGiiUmgrcMbcdekbPKTsSbBmBQUFBVzveI6fbxhlTJiWIfeoTQt0pSuvzhrDSJwOYFID13hTVmuIsJSknKsJdnoVKYdczH/nk3G+TS5jtIwWGUQHCsv7UMK89eGnlFXDo3ClYmAZypKSCRU6vTW/CDyMOs6pyg2FamwABPT7MaLxkxK1IUTSlCRrw0jjl5Lbw6yeo2HkkMEmWCRUsgV5E196WivIlT3KwpGUAUSkmzG6VAUZj48WibKxcsqdt4Gps/kz08Yo4SYlLnMpQIKjVO6dGKi5cMbgXNKRzy3enXE3iMQUqUVZQFAAMxJLG4y1HPT0nTpJJdKamoIS1uQ6X8a2g0vEkgg500IANSSKkmrJUTxIeBTMMk91Q0tKl0b+SldbePHr48PXs39BdmtbBKH5sscyH6l7cLRqkkqGZIB4ZTbWpV6iDzMKnKAySo95WRKbgv3QHrr/ceSpSUVIA8b+Rdm4/8OXkk6aY/kxKlhsx1NQ3tp/cE7NALZiasKml3cgWrGn/AKnLTYgcDUPwubQrP29LD1ob7wAq7a8uBekeee+V6rpbjJ2Li8Rl7swCoAOUKCQSAdHJY24hnq8BkKALDFC1AcLYGpYmb6veJmM21IKS0uUW1UUqIJFxnUCGPIih0JhbFzcIoEhUlSybCUsEkcSUAVofmNY9mOF1y82Wc2cx2ISokLUCQWdKQBzqSXMK4rHy0g5UlRc0LAAG/F7a8YlTpVXSimht/wCIPCNShdQ1OZt9IZ4453O/GmKxqyXCfBh4i1q25QpOmqd8qemUUB6UtFKbs1WXNmBcPuqDCpdy9w2j9eK82QX06b1PMOTF42fEZS/S20NpiaEhUtIUkAJIDMA9G4e8JyMBm31LA4Bi5PJwEgNxUDwipnCKlAdrp3aa3BJtd3DQpjZynDTFUqAQoAVetasRTppHSIrTDypKAQVkVqwe37iDQA8K0NIVnzkKWol8vw1F6VU93rTnyhjZJk5x2stU0EUSkmWCeanDMdRDu2tlolKCezyAgG5obsFkqe4OtCNaQ7CB2zJUH7zBhQMC9RYikAEwMal+kEnEPlBAD/ZMCXLFWah0N/Oun1gJpe0TkCRmBFy4A/6QkBj4mNF4qZkDk5HYaBwzhxQkPq5hRdLGBlR4wkRU1+HiP6jIFGRmdqnAzEk5k2JLN5Uo1oVmzmtLa9GcnzHpB8ZtSb8U1X+lKXFKtWlNeFYV2etanZNTTMbgdaW42jlq/VW/g3Kxc3MFJADMXNNG1vQCPNqbQnKJ7QvUliCBoW51b/giKOEwmGYf5KlFQd05gOlnKvODypuDSphKU2rqUX4O5YFn01FI5XPGX/GnnXbkUqUS53ah25U0Yc4FtlCQEMSSQXJ8G9/nHaYzbmClMZUgKVpmAPizsH8S3Jo5PFBWJm5sgswTLBokeg4kx0wzuXOtCz9kNkzyibLUzssFuIeopxtHe4LETFFspArUhnIvd0ix0Jq2kSsB+FVK700I4JQzCrjMa6DnzMdT/jEgErzAUqknhZjdw9tPLn5ssa64Y2dsR2akkqSlZ13U0OlUl9eHGPESJZUlOQJdwTf5N5+ENSMP+0JsWOVI5Xbi13hTGz5wO8gFQuQlJFCwUNY8+PN1HXjRqZhijdLUFNACRZ0s9uQr4xsjHEIOUJUxoCq1GcE14inDSEJuPXlUlSCAWCkihrZgLFlO7CjQiieotmUvwcZmpbQu5p/cXPDv/IbnxTRi/wD8KXJdVM3B+P38i4bOtxLkKyhxkSlYZqEChLClAA8L4UzQnMmWolrlLgkfyrxrDasfPUwElQYuAKDm5cA9DQtUBo6TxydQzL9tEham/wDaLW98pm9CQy61BqaeVcXhkp72BWlrkzFpA5kCaB92hh8QiUVKSUgUOZSEkkUAbNUn59IVK1kPmJHBiQOpG6G4/ZpmSZYUQkMhOZzR2N3KhmJNKF4JLfdD1BHw1JDhq1HVg1YWZYJ33FGa1aE00YkvGuGVk3mUXsAGBe5BBcV9ecRcdqmWlWYqpAIPF3et78DwEJ7QlSiyHWlQYmwcKZsw7MuLh+V4DkQFBQD0NChSzxupQHrHkvGTSwElUwE5kgSg57M/AkmuV9LOOMbx4SfU53fwE4ES05ijFl6VMlCQTYBRRWtKvcUeFZ+HyVKFhxRR/My/9qRT7rD0zG4lyP8AHxiRcASlCtxVAOViB6wjOzKquTNGVgROnEddwqKgRwjta5aJTtoszF+BcP4taPMLOCixq5rXzeGCJRIZCRalTcVBvX++EA2hsuYFOECtt01foLxM1eBZYekYtDEVyjg72vX16Qvi8JmVuOzXJbztaBStkTQk5lAEGmr3Pw1s1+NuOolTdJoJGh//AKTWNMZ8Nt1zAlSkhRcPyIFa8faJOMwLkZQXNub29YrT8CqrKAWd0DMC9nhPEYZYAzkJFKguTz3TWLl052I2Kw0xAALgUD24+OseTJoWAlZcg0OYs3MaF7M3ePUWpS+03c2bmdR7wntPZoBow5JFPmX9YqVNiPicOUtzqP6OsLlRiil0gguxHd9GPL3hcSXsa8DTy4xQAMw9Y1TKJLAQYApNmPMRuia1eIqxZ+NQKQsAMMo6RkGTNPEj76RkDLuHwyXYEEv+08KBLmnUxUVLRLR3FPqrMHvys/L+x5GRyyttXOtk8RtKVoglRs7kNe5U7/fUM2cqYCU5sjMXVT0fXhGRkV6yRLfZ+zkgh5apj/ClSQOpKiCWY0DPxi1KVlBJQUklyoAJLNug5Fl2GpeMjI453+pU4aK2glRZKqEf6rlzYtV6vzhrGImSglRIKVHKHY7xdiRUFwHq3hGRkGXGUisbsiccpJJJNHBApW+tCXNKQ1J26oJAUkWcGj0PABtTr6x7GR19ZW9rOj0naGZLEZQXZzxDWTyHzN3gspUuWCe2WjM6ilAIqLl2awAbhSPIyGYzTe9pKZjpRU3aTyeOYOGfXL4x4iZKUkr7SepOozgAO/8ApEZGRXR1s2hKQhwkpPdClHMQ5tutfrBlTQpgUjeLXWXYjRSyGe7gl6xkZHOusmjKsMps3ZoRzLGmrMPlrrC3b5Sr4mc2ZmLU8ebas8ZGRzsUNLmOKMQdcoFKcnu1HaH5M2cvMU9mVBu8G3FpBISUtcMWLekZGRGuapucTiVbgIASWLEsAnvAA6i3hrETFIXvOpDAqYISQ5BqC7M/C161jyMivaxNm20ntpYTlWoXsRby8GcwDaOCJJXNOdzUkkV61JryvGRkRjnbTljNFUSGBWArMC5V2hLV0BTfx0hSfLUXWpSiCWu/rV4yMjvK41mHmJBAIGU1eprzdyLaco1xwQsuUgueJDsw5WOnSMjI17HwqvBIJGVRB0ce71hXESVpJzEGnD+4yMi5XOxkvZxUzkAcGB4cwNYmYmQAaH5NGRkMoymik0Pf5wJANQB4xkZFpbpwkxrfMfWMjIyDYf/Z"/>
          <p:cNvSpPr>
            <a:spLocks noChangeAspect="1" noChangeArrowheads="1"/>
          </p:cNvSpPr>
          <p:nvPr/>
        </p:nvSpPr>
        <p:spPr bwMode="auto">
          <a:xfrm>
            <a:off x="155575" y="-1698625"/>
            <a:ext cx="5334000" cy="3552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6634" name="AutoShape 10" descr="data:image/jpeg;base64,/9j/4AAQSkZJRgABAQAAAQABAAD/2wCEAAkGBxMTEhUTExMWFhUXGB8aGBgYGRoaIBgYGRodGxgeGBoYHSggGh0lGxoaIjEhJSorLi4uGh8zODUsNygtLisBCgoKDg0OGhAQGi0lHSUtLS0tLS0rLS0tLS0tLS0tLS0tLS0tLS0tLS0tLS0tLS0tLS0tLS0tLS0tLS0tLS0rLf/AABEIALcBEwMBIgACEQEDEQH/xAAbAAADAAMBAQAAAAAAAAAAAAADBAUAAgYBB//EAEIQAAECBAMFBgQGAQMDAwUBAAECEQADITEEEkEFIlFhcRMygZGxwUKh0fAGIzNScuEUYsLxgpKiFSSyQ1Nj0uIH/8QAGAEBAQEBAQAAAAAAAAAAAAAAAQIAAwT/xAAlEQEBAAICAwACAQUBAAAAAAAAAQIRITEDEkFRYXEiIzKx4RP/2gAMAwEAAhEDEQA/APl23UsqXUWPgxHCN9o/qnoI1/EY3kH+X+0+8BxSjmcmuQE+UUIo7OABUFPRZpZv7iJtHvAaAn5tFnZkjMpegF/GI+1UtMI4E+sa9CNJxdCORPtBVkdiOO97ffjC8w7g6+39RvLH5aiQ9D4WgU02ch5iBW4sW9I6iYgATTlALM7Oe6Bc+8cvgFgLSecdJiCVCY4ygDU1sebD7tDE0liyewA5j0Mb7FSSCBTnfyEK41W4kfPzijsFmLh6W4l+UMaqRltYin37QJJhhazWmn1gQZ/L2i0JeK/UV96R0q0oMpYsWOoNhzAPr7xzWN/ULcvQR0E79NYYd00HSJhvxMkmnQ/dYoSpdSXe1KtV/OE8P3FeHrD+F9h6mGGhlBqRSv20DljfLCr+R8YZNc3Xh0hcd8/f/MNEP7OSNfnb+oelEpLhusI4FLt/zFDs2uQ8YVrOUCXH35UhrBIYjOlJSRrS2tK/WkL5GqBGxd2b1gstmmUlbQYBKUO3FWYM3Ej0PpDeFxUqhKUpVod41ajtSjVNb63iehbJAIDCrsz8XLPTyvFKUMOtKSwQqxIVlOZ2sAXTXXgbRxy8frNww0FHvJILKoczgN8QJ1ZywhCfPJFTm/1D4mpw8XjMRMlJdl5SHFUsA1Q7UqGuQa1MeYaeczkNLLWIuwdglwCzVNfWOM13eTraVMzLVlzKIOgBelhlGsEmbLBoFKdrZCKVDkqIbTzhnaGJSCShznOZ1JKciQNd4kl3bSJxUtCcyCs0dyCCHS4YvV8oYM1/G7nlZ/TwnqkZyCSAFKUQwTlB0oGDvRtA3CN8Nh1LGTOEvfOQH5h94jrwjJeKnN2pQoJPx0qG400835whjcQaskAaWoSNNbuRUxU9qNMx2zsiiO0Q7jjTqz29jyfMHhsrLK0gZjulySwuU6DrWsASoAjOpQYOCliQBUfFenyHGD4jGS0kplFSrgpLgsAQzkO+p0jbvWzQNoYYOSFJBdxkcJZnUzl6EigDMRzibhcjurMQ+8BR6l6kEVbh9YYQkgqOZiLJDg83IpbjxgWHl5lLLBlOS9PjNxoKWpaGftm0/FSsxaSG5FQ8oyDzMNJBIVfWv9iMjesCF+IgXR4+ifvwgGI7wdnMtNukMfiCyDzPp/ULKO8l7lA9GEdHT4rbLJzq5gW1iLtpX5yusWNlll9Uj2iRt0fnq++ca9NOysy3jDEkvLW/7T7QLEICVKSXDKI6MTG0mktZcFw3mREqBwamWmj1t4R1WJJKFEgVQD4F2jlsAfzEtx6fOOonE9mp79n6GGCpGOG5L5v8qRW2EQG/j84j43uyuh9Yr7KSxQKjd9oZ2KqGr009zApZqOv0hiePQac4XljXn7RaYkYn9Qtxjpp6PylfxPpHMz/1FdY6RS/yiGB3DevwnjEw1MwpOVQ5RQwBLj+PuYm4MhldD6RQ2eRT+PXWGNRVDeNfHwEL1znj/UOM6j96Ql8ev2IRDmELAK14educUUF9Yn4dBA5OIbG6W0NW9YzURNHPCGknNQ/fCEwKmDSx7RrGVMJh3KSpTBnBLMz1uCPlD20dhBSVzpOZSUjezqQgAGgqwOWhsB8TPERIPB+kOTfzZJlspQSQUy3ATn0KzRRo4YHmxjlljb3Twn4aSpbKSdx7uQVMalJqQ7kW0Z4JiJAD73eLuSq7C9a24xRnKHdAA4NQX0D2vR/SElCWbqUxswJclmpT1o2kF9cewBiNspzuWYJZmIJYXIdi7tlcltRSJu0NoTFTlZc61JfvODLKQz5XOUit6VfgYeGIlFRBSU13CzhJLMS4YF65iNG0ifjsOhUwqSohQLboJBNWUVuCBbysdOW5vqtsKVNmKSFLSTRgoJUcwpRgHLPcwvjZczK6xlCmSkKLKAslRTfLo7tRoP8A+rzkJyCiQXdIIAJckJcUJKi+hIo0IYqepR3lElVHckpB/cfi6l4ZMhqD4vDflGYhQSzd1SlAMybkDfck+lomyJpSQHBLg1JAc0dnFhWsNkpcZqS3FGNWIcCo05/ONcZhxmAQ+8kbiSSz93moM1Q4L+EMvylQweDTVJSFzBvFlANwACiM3MMKBtWgeDIXMUnddPaKTmqj9RJDbwSQ5NGZ9DopLxgQCkySSKCpJTmA3QxqRU9aEBzCkuWVqLIeX2ndDCqgAwULAsDdvmYjVvbdKWKRIC1ApWS9Sgpyvrl3bRkE/wACQP1MgWakGrPW+eoY05RkT7RG3L7dH5cs9KeB+nzhNPel6ugephvbB/KR1/8A2hFCiDLtb5ZjHqrtFbAd9P8AH79IlbTU+IUf9QHk0UcEd5PQj1icrexNf/u18FRvjB7S/UmU+I+saSx+UvqPUQTbH6y/5e0LhbII4q9oKRtlj8wco6mfULHBCx5KUzRyuzHz04eVR7x1Kk1WCSTv14k1940FQcQrug6D3MWsG4Wh6bvtEKafkI6LK05H3pFQVRmD0940Aoev+2CTBVPjHgTRX84sOfmD8w/y94vBY7IgkA5VBn5GIKh+Y3FXvFyVSVMtYv5RMNI4NVCOR9Io7PsnofWJuCND96RR2aru9D6wwU4kbx8PSErLPUw8m56iEFfqHqfeGiKWHDp6NB1gB+dPGA4U7pgswB/vnGZ7KFT6/WGpI9oVy3aGMMqnOn2IxPyZmW0GkoJJUCzc2pyhWUatmbnDmFQS4bxHCJpBxchK6qc+J4conYnBAl3LDT0cmp1ipOBf7rCs4GN6wWJGKk/CAA+vqONucGxOEloSAhTLV8G6kEsxqpOl2cd4VoI9nzGD+494WmlxVieZANy/M0Pyjl5MLbLKghMwhCkuSyhRnILaGlU+JtrC03DWIzEOSXFgLEv3Xr9IozMSJZGZ3elWYsNCHI05EQpi15xlSSasSAWGpBI5aPGjEtmypa1gKXlHA2PBOZnBNagfSBYwgTChDkBwkJd613iRX7tD6MMgMCwpYgVYaUrxvweEJuKyksAk1ykgZm8H870HWG4mU1NUJYQVupdSUhmIPdJUA5IfWzNSghBK15F0A33oKpKSkkuAwADV68oYVhVFIIWlTJBdBBGpGZg5IsdLcoQw2YhSNMxcGocpYA3q4+WkRIRlqS5K1LKySVFOUgkmrF4yG0Y05UsmSrdTWZmzEkB83N3jyN7foou1z+WkcFn3PvChP6XT/cYb2z3f+sfNJhFJ/T8f/kY61Srhu+n+RETMOp54VxW/mS0UAplD+f0ibs0/nJPM+hjVhNsfqr6wmTu+PtDe2v1VdYSzUgpUdio754BPzUPpHQTSy114nzSI57ZDtMr+1/8Au+UdDi+8otdJ/wDif6hg+ueWHUB0jpMSGmo6/TWObKt546TGHfln/UPaGBRVceMafv8A5D1gxIBFj1f6wBJrM8DFhCUr8y3x+8WlqZE4dfm8Rj+qf5/7osYmgnjl7xMJDBGh6+0P7MPd8faEMF3T/Iehh3ZZqOp9BGgqlLufCEFHf8feKEnvHwgUiSkqUlRrcNxcUaNaDGG7phuhUPWBmQqWGIaj9fOCPUffGHtjKMI/dWlSibAizsLm5L0+sbysKsFihQL1cGhhGUe91hqRiFsE51MC4GY0epbhUA+EbkqCZB1qeBZ/lUG0GlKyuAS+uh8YRmTJqqCgCTlLgVP3cV5x7PwkxRBKjupYJzEkltFKsL0DXMRbSLiL8ekLTCPswvMkrUFAqygEgEHNqQXzC/BjRm4wunEy0nswtJNmPHq9T9NIpO2TQ5oCav8AWj8onf5RTmTlqRQuaZtbVDdaP1hmZe5UpyEhIoTpeqi5ahDMeUT55UmljbKc2UA0JAPx2rccnEc8+eE6Hw8mVmZW+akkgDeegSTukE3cPprDs6UZAdbFSnAyr/TINaWJqK2twrPmJKUOQoOWCQKsCGFbBxpwaBf5ZW7la0y3LB1C+t2BI5RyuF3Lsj43FS0JUWWtRDEOyU8wpAGZyKgUPE1iRNmK7QqmICEj4UqDOAwCQSWroLVs1HNqbQVNCUkBKQkAIS+UM5fKCzkkmFpsoLYIUCWciu6dEhxejUozQ44/cjAV4gpBKWLu4qVJKgzhRSAfM1JoHieuaSo5QpiczXLsyiQA1WOgoYopwQWxBdLOSEkVuzFsx4cWgglCWvOkLBSllMxrR+0vlJLgKHLm1fwU2XjQlxvBiaZQWqaOS58YyNp4l51OoVUTY2JJFNKEUjIQU24aAccp8kkQiLI+/iMO7cFEHl9YQbuffxRddD89VVeB/wDEQjs8/mJ6w3iTf+I9IRwh3weY9Y1BnayfzC7l/qYRVFHbY336+sTTBSq7HTuLOjpr4x0+0JqCgBKiaCwDFwdXc+URfwyhQQtSAlS8wABAKgAHJRmDP9ItTsQgZQUglw4KRYFrgpL1tAPrlJSXWOojpNpsOzoQXD34RzuHO+kWqK8KisdHthACU3O8LhtD9+EVtN7PzrjrAxeZ09oJiJjFLJY1egINrOKeZgaO8v8AjFshLLzD/I+sdBtXDgBagScyaDKbDvVHCOcQd4F9feLG0ZxClhyxSaOfE06RBKYHuL6j3h3ZJqOp9IRwPcX/ANPrD+xUEqADu+gfRoZWqrJSCpV3cUpUPxe/hE5ByrBIIavA+EUUyjnVUffIt98YUmTEpukuQQpJSzP1txpo1XjWpirh8QpSSAa1JAetHPEn+oMqUaFgLagQPDSiQUywlXik245qeoj3JQGmlRYsaxsSHIsesGwl4FJG4o8/cQXBX8IplJCwAL+AJ+QDwfEVTQKVyG63/cz3HG3WAyIdQYKpzUzZ57Q5gsIIokLdqvR7OKAMQAPCNE4FDqALHKAnMMwS5ckanm3kYuYlKbuef9WhIlFGzP4eflBU0vhsAyXK1ZXNiCAW0Bb2ibjcMFFQo1Szu9AzUFg3iKRXVPFQFKLXc/LnE3E5QquZgNRW1LmrPbhEbtSmIBS7Xs5d2YG+nT+40nTlgFi9nBIsdWGjn5wfss6yBYB8xaoGrvoOekJzZ6UqVRKxaoAIL0IDv43uzXg20LYuWEmhdRAdmpu1cg8fG+tIBKcDe0SQkAceOamvW0UJc2XvCaMuWu6RmzO+VImJURR6kd4AOxgKMYEkiWUJcqDhGZSgXDakBuh5QbOgpUucopYnMaABT6MAzk/fKHMHNnJUmUrIEpUlTG5KQQAlQNyCaEjwFIDitrqnJRJQgBLVSAEAn9wSgBqXcq1LwtMxXZpCUqBCQz1qDwGZmtShoOcJMTMZIJLzav8Ast8j6mMiPOnOonN/5H3NoyHTagv4mwykEJUCMqimxApwfz6EHWJ80JCJRBdW9mFab27ytwjsf/8ARMSVSpYISTnqtNAtkEPlckEitY4ydKIRLUbKzN4EPGxts3V0bGW/6B6kQlJ4w7izup/j6LgOBk5zlzJTaqiwDPcmEGNtJIylixK25hxaJvWK/wCIZYSUALCwxqCSBV2BPX5xHIjVo6P8PykKkrSe8ZgowNGYOCoCqvH3uYhU5LApOVd8oYaMxSGo5pEr8HYlSUrSCsBR+EJuBR1Lo1a8KXjp52057ZEy6M6lTCVgIAc5soDOAz34XiLbGcJLJTNdN0q61B+cdbhMUgJzT0iag0KFUUKGss2ChUgkjrcRD2PtH/3EokS0HPWYElwFHQIIrVnFbVEVdtTyRmSoLBUSrcFBVqF2ob8YLbbpuFTESCopEgzFkk5yWZv3E0y0/c1iaQBchSZpdnKDavpQ9L0gqlzcm66UpIUoAtlKqWJKlUYXOjwTAYdZKphUMoBJfIxygOBmLkhxQcfKpl6zm8DW+o47DtnSSHGYOOIesdHtnAKrNlpVkKFE5qMGJFzUNrWojnpCQJiWOYBQq1w/A+kdpizMmYaapaVZUoKgTmBLuBqxDvQvUaNBllZrRc/sPD50TRkKjugAXfkX9QYqfh1JTOmIGUOG3iXZ6sQL1tR2vA/whhVTEzgJKZtBQh6soimYcPSFcKVonVBSXZSRu0o4YW6Q97kZd7UomnIW058725N6wDG4UKnEAy0AipUS3oR4gCz3jZyZinFGLFwW0YB9ef8AypiJY7RznIJcDMknzrqLmH6hUw5ISpAISzhhmoKNX4ne/oIHKfK3+kebiH8Pmdkird7cr1Lb3Vhr1jSdhSA65mYZe89XcGxrFY5RVJyj+UeZPqn6QxspLk7pJozdeDVhN/yhzJrZ/toa2c334RfwRYwyU1cKpzA1vbnBlkAfdODm3A+IhGT/ALoqyw7/AHxjnZflWk42YMj25khg9ga3+6xEn4sBTDKWDtWg5kG+sdPtBaAkl95mer+FedhxjnyoLBYkAgh371Sw4jm/yaNN/lzyJTNpmxatRWhYu7KofOnWJE9RzkLfKQ4ueB84qowyWul2FVGrDxr5aRJ2jhSC4Y8fkGAZho8TpLP8pAdqgMQSTcPoGPoa84WXPSUsXs5YAAqqBvM7AE0FC0OYbZiVKZa8j8UKUfJIoPHTxjEoQmYoBPa74SkKFFMWV3k0cNQGjwaVIjYifu5EvxZ2GYs5As7C+sKoIerF/lWtha0PbUMoEhAdPEUDuXukEsGGln1hWRLLAkDLxu76Uq9LX8IqHozLVlFCFE0yioI0GVqqPBvIwlil94FITVyK08HpDeJxKlZA4CUJ3cjAhy/eFSX1J4ROmS3PL16P6RmihLlYbKnNNYsHCZeYAtXeKg58Ge1IyJkmSSAaeIPsIyMp0v40nZ5SVdnk/Mro7pJDAKUniaNcX05eaT2aDRnU1Q+juIe2xiStCS573Bg7GJilbqRzPzaCTU0VnbeNlrQOzkIQDQF1FW6rrlBOtIjSe6rw9YdxiD2KCX7yr6WI5wnh0EhVtA5La84oCYtThPjXyhVUObQlZcqcwLDQvdoVaAur/CeKRLkrJvmtlcswqCFpItbXjHQ43aMoJCpkskLFMyiHBr3Ekhqa6ip0jltgYiWiUrMgLBXUF3sLZajSoY15U6iZhZC5ac4D2AQ7hmFSSXLDqfExyzk+jaFhBgpk1LIWMxogZzlJVQfESw4OItYrCpBIylB0LgA/tzBgXarUqOUcPhl5VpJeig7FrGvSO5OKlslKO2IBy7xCjY0dGlfSNZZ1tq3ThO0YJXvOlgSbtYm2Z2Zub8Y2wyFSZpzSxMISqjmjC7JLkMG6HSLOAwaVIS6WSpJSGUnOVOFJyskretQo1ynQkQtisSjCpPaA0egSAd4JqhSClT0sSmhF6vH/AK73jpcx1quTwWIVLmy0iUlIzhYSsWIVSpIUAGapFjHWbZzzcPMIlpWpmBShToYp7RmRlSAHKi+jmIWM/E3bTZZQgoy0CyQpZAS3RNL3Nq3fNuY5S5KnKy5BdasxJdIcvYtqHao1eN63LVs1RbrjYH4dxCkomMtSASMyktwItxrcW0gmF2gBiM4zMoNvGpdLOSEnXl9YB+H5icqwU5nI+IgMx7ybKqAa8PLzKlM4OHAGlNC2keiTmotW0BKlTCpWTdLEB3NuX9wmudlVvbyXFVOKlj8JozW6wcTEqzBRajPmsG5p3qaOIRxSS+VJBalCGpwI9RGS6yTtHMGYgEboUSRUCugJd7/MuYXmLlKSWBSQC6R8VXepYdAPaEsBkUEpqpWty/lpXR34axSl4eWp0oSVXdiU0rbOCPlR4mcK5qatAyIyu5Juz8rcXvFTZmBVlCma7lTJA4XvxhPGzsqBKEssn4lVNbVAA1+QhvZWIUmWWW16Vc2DAg8Olou264Mk2YkoJJa4NRqGu/hFCQpjXjXw4GxiZh8KVoW6StIq6QsqRwbLYAfy6GxHLxiAHMxCS7PUtyBTQnLpYPejQe3w6UttTkJRmKgmvTwv9Y5LG48ulKUAq6lzVrE01q1Ie2ztNJTSYSa0GYO38WBNiD5u5MQc60y8zJVmIzOkJYauQ6i5LEOPeGOeT2fOnL/+mGP7SdKEB6nwBaNZ8jES0grSZYL5VK3XNEVUoVAOga4bkLG7QmS0BIN09yoYGttB60aJqMVMIGc0cbyrlhYLOlbdIbqCKZxZJfOhC82YLScgBDBwr4gGpQd410hNc5PaneUpJNyMyiSKkpfVXDl0gMuTKBBE1lGoGQi3EsOVjxguJ2cgAK7aWp1ByMzAM5od411HOJtVCaTLW5W4p8Io+gcu1tT5tG0yWEpBQgJ/cVZVKJZ2G8adf6hoBKBn7RWXTs8veL2fMLC9CGsSImTsQouUuUgVKsqm+Q9nreMO2qVk3Ic0t3beFnoIxRlpZgpYFSTu8XCQFKd6VLVo3HJUxYGYpoDXdLOzhwAL+kBm4nK4lul7kUcdKN0gJdWIrRI8voIyPDPJvlPNhWMh0Vjb0xasOgqWpQzAAKQEsAkszaXD/SIGc5QNHPzAivtqYTLDpbeFagWOn3aI0aE5iZhVKSSSWURVz8I+kKpNPH2hzFyWkylaKfxIELSUAhR1+EcT9GeMWs1b5eQ94G0bzEM3HWNc0ZnRbBn9nKJAdRWzZAp0sNWcG9Ofnc/zCsA9gaXZJAAA4AEX5cIg7ACVIUCohi7MSHIF2L/DwaKkk5iEh1AllOoEt1ULU4PSIsm02kUjCBZC0TEKejqd6liSEsBbSOlzYdVlAFxVO7pUUTlVpSOcmYKTMoEmWsqYVYEvWhASwegTU5SYdxeDmAjtAz1SoA73Co7x8XiLq/VV2WF2atkkKQRlJOV95dQnukM1Waz2ML/izYLpcLQlDjNMmLso3Fd5+oD0hHZ20pqQyggywHKVku3Iu4o4FeHGG9v7aw82QO2lLbMyVJcA5UimYJIUb+XOnl/uTyfp1nrcXGnDIlzU5JyZgq6khQZn43pUEE/KLK9lzJmFVMGYIcMoqZBANXDOS4YMDWC4XaOD7VKZGHBAQc2dKSFEs75y5Y2c+kA2xMnTJagFZkABTbgCQCHIDBhYU5CPVM8rqa1/LnZNkdgzQAsKSVJOgD1AUzCCf5Dz0EjUBhuuHa4NCesK7PQQVJEwCgJKS7jhTkWPCDnCErcnKHpcmnzjqiqU3eKhl5E1LMXv4GsTcSgAgB7Aw9Nw5PdtqW/t49/wFE1v4j0Eb2g0obOljIFGYHarl7FuvCvSHJslWVxMKkjglQp1CW8yImSsHM0YnhmDgePKKmCVMSGUG0oB7RzuWuYqYlMvU+fo0O4VyAEptqx+cPLkoYPkf+LH5w7gpqUgs4HL+7xGfn44j0YeD81KxMqahaSmQVzCGzlwlNzewt8hyibL/DWImZlqShJclKVBLqJY3dgHN30saR2ado2vXX7EJ7WnKa5Smuprpf2FfSOE82dv4Xl48J+3M4bYUxKCwBrXSoobgcuETtrTFSiElJzqG6kA109Yp/5AZs5TRgEhmFAKBuGkJY0m4mKdrudOB+nyj1YZ5fXmzmPxzypZDk1Uq5Og4ZTBkY1acrLloCf3JDFtGynNTVtTWNcXMU4c5g+vzgKFpcgpObTWl/Pyjq56MJVJWpx2KR/FddaZlZjTp0irJEtOV5pKXBUqUhCGpbLNAKmc3DXrwkYJclKwpUtawm6QvIVV/cE0gG18YFuSplEtfOQAAGzZrBqMK+UDNsdNl9qVJU43e8CxbRWpBPLjbUGLxSEF5ZKiaZjugCgYAABjzGkS5k5TUseQelLiuh843wuISHSsBQZzoTyzMWhbR/KyQpSSlKwShWajOAScoctqKfOJs9ea3oKnWtzAjNSzAEcyf6jZBYEs6RT7/qNs6DMsxkBUqseRjpS2i+RJJoSPkDCMlAJZ2jcTEksbV8HgmDOgZ7PT3jMNtVOVEtIU4BJAYUtqKs734QthJjJUHZ2YcfHT+4zaMshQdnIej08xGuFysXDkM3v1+/AZpie9S3KBmCz018HppAnhKz+H0A5++4AIylurliwAfSLMyQ+/nSHFQSAKUuKk0ZuUc9skAqKDQGrh3p/yT4RRlSkOHUopsyk8L3NKenWJoTEkpmEgiiixoRfgXBjq8Nt45AKMwoVEjR6aDl9InqlYdgQnKbnKCfm/WC5sMGKQaBy5NTwYv8onKS9xpVfAbakhK0dgD2gZRDLsXSUgilaHQjhY+7V2thFhKjJUvInXMkFRdwMhASmxs9TZq6bKMshSkJkKUBQTSoFWZwUhIoeujvyhnEYvEyR2cpCQgpDgkZRMId0DNkPKjkhzHCyTLj/brLwmYfbeHFJeClhRABUtSl1NCEgM1Wrej0Jo7j145cg/l5UAWShCWSbsAHDAOTpUkwEfiLFEnOlJWaZsu8A1hVmqaDWMmKnzyntDMW1n0YWSDT1i9av/AHY7B2Zsrsioz5suWWokKzKudJbjTVQh84iWLEKendHmWN/pCg2bUgq8DSvKlaQeXgLBKwC7MQR5FqeLaxfH2p9b8j0K1e/AH6RucbRsvLM63PkfaDp2ZNLutAAp329RB5WyG3llJApRSRpxyuaDhDvH6Z48i0jFp+ILOoZXq6Ybw88E0Qvk9fkkPBpeGRokPpUGj0Ng5bg3tB0gEW0vevPSIyznx1x8N+jSlpABIUL3Df3BpU2Sq6iObmvmCIXR2QLqUjjmUlSq1fmzM+kbpXIV3Vy6cJRoOuYa+UcLhvnbvu60ZlYyXKByzcw5JJ9oXm7alLTvkluYHyP384nTcOVUzjKebOTyCj9mMRsaWAVLmAtTKDfzNaiN64zm1z1eiOPnJUVEZRZqmlen22hEIKVQomTEi1i1ONRXwjoDg5F2KqPoPN7xFx0iUssFAEOGVugcg1NT4mOuHklcMsNJ80pAd0GtCLjiAf7iZPWHoWNS1dbN9TygsyQm9WoKKSWUDUtqLgDVrwLaOJSkABjTRmNTUMPB6fTvI4p2JJSWbrapp5Rv2YoFMCaih+xTpAEqKi6iS3hrodBeMUlIADlzw14VMJFxaQpykJGmVObRN2U50cl7k2hFQbi49uZhha3apdm4DmPv6RoqWWd66AX50uIzPMNNDnM1Tci39Q4qXpWtKAeoo73iehJDUB4C7+UFmzVqDlJYCpYtdr8H+cbTaZMSh7KPOn1jI8lgtRJPin3EeRtNobESEioaujt7VgcuSoVy8+kWMThw7JKRT0HiLDyELqLFmzE61AGnj99YJVaqecKVG7/fWDyNngB1KArzirhtnTZigAnKKschqzv3ho0WJf4WG6pSVgk2OUU1D3F9TpxicvJjOKqYZVyU5CSh0Au+XqAzFuLv/wAwniMOpAGYXD6W5x1GLlISWQyjcZKs5cA3+tNYj7eSXQVEGho5OVmoaD5Q45bGgNmp3r1YtztDmGStK0gKtYh6a09YU2WgKWAeBbmWjpJezVlsoQokGiiUmgrcMbcdekbPKTsSbBmBQUFBVzveI6fbxhlTJiWIfeoTQt0pSuvzhrDSJwOYFID13hTVmuIsJSknKsJdnoVKYdczH/nk3G+TS5jtIwWGUQHCsv7UMK89eGnlFXDo3ClYmAZypKSCRU6vTW/CDyMOs6pyg2FamwABPT7MaLxkxK1IUTSlCRrw0jjl5Lbw6yeo2HkkMEmWCRUsgV5E196WivIlT3KwpGUAUSkmzG6VAUZj48WibKxcsqdt4Gps/kz08Yo4SYlLnMpQIKjVO6dGKi5cMbgXNKRzy3enXE3iMQUqUVZQFAAMxJLG4y1HPT0nTpJJdKamoIS1uQ6X8a2g0vEkgg500IANSSKkmrJUTxIeBTMMk91Q0tKl0b+SldbePHr48PXs39BdmtbBKH5sscyH6l7cLRqkkqGZIB4ZTbWpV6iDzMKnKAySo95WRKbgv3QHrr/ceSpSUVIA8b+Rdm4/8OXkk6aY/kxKlhsx1NQ3tp/cE7NALZiasKml3cgWrGn/AKnLTYgcDUPwubQrP29LD1ob7wAq7a8uBekeee+V6rpbjJ2Li8Rl7swCoAOUKCQSAdHJY24hnq8BkKALDFC1AcLYGpYmb6veJmM21IKS0uUW1UUqIJFxnUCGPIih0JhbFzcIoEhUlSybCUsEkcSUAVofmNY9mOF1y82Wc2cx2ISokLUCQWdKQBzqSXMK4rHy0g5UlRc0LAAG/F7a8YlTpVXSimht/wCIPCNShdQ1OZt9IZ4453O/GmKxqyXCfBh4i1q25QpOmqd8qemUUB6UtFKbs1WXNmBcPuqDCpdy9w2j9eK82QX06b1PMOTF42fEZS/S20NpiaEhUtIUkAJIDMA9G4e8JyMBm31LA4Bi5PJwEgNxUDwipnCKlAdrp3aa3BJtd3DQpjZynDTFUqAQoAVetasRTppHSIrTDypKAQVkVqwe37iDQA8K0NIVnzkKWol8vw1F6VU93rTnyhjZJk5x2stU0EUSkmWCeanDMdRDu2tlolKCezyAgG5obsFkqe4OtCNaQ7CB2zJUH7zBhQMC9RYikAEwMal+kEnEPlBAD/ZMCXLFWah0N/Oun1gJpe0TkCRmBFy4A/6QkBj4mNF4qZkDk5HYaBwzhxQkPq5hRdLGBlR4wkRU1+HiP6jIFGRmdqnAzEk5k2JLN5Uo1oVmzmtLa9GcnzHpB8ZtSb8U1X+lKXFKtWlNeFYV2etanZNTTMbgdaW42jlq/VW/g3Kxc3MFJADMXNNG1vQCPNqbQnKJ7QvUliCBoW51b/giKOEwmGYf5KlFQd05gOlnKvODypuDSphKU2rqUX4O5YFn01FI5XPGX/GnnXbkUqUS53ah25U0Yc4FtlCQEMSSQXJ8G9/nHaYzbmClMZUgKVpmAPizsH8S3Jo5PFBWJm5sgswTLBokeg4kx0wzuXOtCz9kNkzyibLUzssFuIeopxtHe4LETFFspArUhnIvd0ix0Jq2kSsB+FVK700I4JQzCrjMa6DnzMdT/jEgErzAUqknhZjdw9tPLn5ssa64Y2dsR2akkqSlZ13U0OlUl9eHGPESJZUlOQJdwTf5N5+ENSMP+0JsWOVI5Xbi13hTGz5wO8gFQuQlJFCwUNY8+PN1HXjRqZhijdLUFNACRZ0s9uQr4xsjHEIOUJUxoCq1GcE14inDSEJuPXlUlSCAWCkihrZgLFlO7CjQiieotmUvwcZmpbQu5p/cXPDv/IbnxTRi/wD8KXJdVM3B+P38i4bOtxLkKyhxkSlYZqEChLClAA8L4UzQnMmWolrlLgkfyrxrDasfPUwElQYuAKDm5cA9DQtUBo6TxydQzL9tEham/wDaLW98pm9CQy61BqaeVcXhkp72BWlrkzFpA5kCaB92hh8QiUVKSUgUOZSEkkUAbNUn59IVK1kPmJHBiQOpG6G4/ZpmSZYUQkMhOZzR2N3KhmJNKF4JLfdD1BHw1JDhq1HVg1YWZYJ33FGa1aE00YkvGuGVk3mUXsAGBe5BBcV9ecRcdqmWlWYqpAIPF3et78DwEJ7QlSiyHWlQYmwcKZsw7MuLh+V4DkQFBQD0NChSzxupQHrHkvGTSwElUwE5kgSg57M/AkmuV9LOOMbx4SfU53fwE4ES05ijFl6VMlCQTYBRRWtKvcUeFZ+HyVKFhxRR/My/9qRT7rD0zG4lyP8AHxiRcASlCtxVAOViB6wjOzKquTNGVgROnEddwqKgRwjta5aJTtoszF+BcP4taPMLOCixq5rXzeGCJRIZCRalTcVBvX++EA2hsuYFOECtt01foLxM1eBZYekYtDEVyjg72vX16Qvi8JmVuOzXJbztaBStkTQk5lAEGmr3Pw1s1+NuOolTdJoJGh//AKTWNMZ8Nt1zAlSkhRcPyIFa8faJOMwLkZQXNub29YrT8CqrKAWd0DMC9nhPEYZYAzkJFKguTz3TWLl052I2Kw0xAALgUD24+OseTJoWAlZcg0OYs3MaF7M3ePUWpS+03c2bmdR7wntPZoBow5JFPmX9YqVNiPicOUtzqP6OsLlRiil0gguxHd9GPL3hcSXsa8DTy4xQAMw9Y1TKJLAQYApNmPMRuia1eIqxZ+NQKQsAMMo6RkGTNPEj76RkDLuHwyXYEEv+08KBLmnUxUVLRLR3FPqrMHvys/L+x5GRyyttXOtk8RtKVoglRs7kNe5U7/fUM2cqYCU5sjMXVT0fXhGRkV6yRLfZ+zkgh5apj/ClSQOpKiCWY0DPxi1KVlBJQUklyoAJLNug5Fl2GpeMjI453+pU4aK2glRZKqEf6rlzYtV6vzhrGImSglRIKVHKHY7xdiRUFwHq3hGRkGXGUisbsiccpJJJNHBApW+tCXNKQ1J26oJAUkWcGj0PABtTr6x7GR19ZW9rOj0naGZLEZQXZzxDWTyHzN3gspUuWCe2WjM6ilAIqLl2awAbhSPIyGYzTe9pKZjpRU3aTyeOYOGfXL4x4iZKUkr7SepOozgAO/8ApEZGRXR1s2hKQhwkpPdClHMQ5tutfrBlTQpgUjeLXWXYjRSyGe7gl6xkZHOusmjKsMps3ZoRzLGmrMPlrrC3b5Sr4mc2ZmLU8ebas8ZGRzsUNLmOKMQdcoFKcnu1HaH5M2cvMU9mVBu8G3FpBISUtcMWLekZGRGuapucTiVbgIASWLEsAnvAA6i3hrETFIXvOpDAqYISQ5BqC7M/C161jyMivaxNm20ntpYTlWoXsRby8GcwDaOCJJXNOdzUkkV61JryvGRkRjnbTljNFUSGBWArMC5V2hLV0BTfx0hSfLUXWpSiCWu/rV4yMjvK41mHmJBAIGU1eprzdyLaco1xwQsuUgueJDsw5WOnSMjI17HwqvBIJGVRB0ce71hXESVpJzEGnD+4yMi5XOxkvZxUzkAcGB4cwNYmYmQAaH5NGRkMoymik0Pf5wJANQB4xkZFpbpwkxrfMfWMjIyDYf/Z"/>
          <p:cNvSpPr>
            <a:spLocks noChangeAspect="1" noChangeArrowheads="1"/>
          </p:cNvSpPr>
          <p:nvPr/>
        </p:nvSpPr>
        <p:spPr bwMode="auto">
          <a:xfrm>
            <a:off x="155575" y="-1698625"/>
            <a:ext cx="5334000" cy="3552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6636" name="Picture 12" descr="http://www.chelm.lublin.lasy.gov.pl/image/journal/article?img_id=28587070&amp;t=1456488405166&amp;width=5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3861048"/>
            <a:ext cx="2016224" cy="1342950"/>
          </a:xfrm>
          <a:prstGeom prst="rect">
            <a:avLst/>
          </a:prstGeom>
          <a:noFill/>
        </p:spPr>
      </p:pic>
      <p:sp>
        <p:nvSpPr>
          <p:cNvPr id="19" name="pole tekstowe 18"/>
          <p:cNvSpPr txBox="1"/>
          <p:nvPr/>
        </p:nvSpPr>
        <p:spPr>
          <a:xfrm>
            <a:off x="6876256" y="522920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Las Borek</a:t>
            </a:r>
            <a:endParaRPr lang="pl-PL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11" grpId="0"/>
      <p:bldP spid="13" grpId="0"/>
      <p:bldP spid="15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20880" cy="144016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pl-PL" sz="4000" b="1" dirty="0" smtClean="0">
                <a:solidFill>
                  <a:srgbClr val="00FF00"/>
                </a:solidFill>
              </a:rPr>
              <a:t>WALORY TURYSTYCZNE  NADLEŚNICTWA KRASNYSTAW</a:t>
            </a:r>
            <a:endParaRPr lang="pl-PL" sz="4000" dirty="0">
              <a:solidFill>
                <a:srgbClr val="00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4038600" cy="5229200"/>
          </a:xfrm>
        </p:spPr>
        <p:txBody>
          <a:bodyPr>
            <a:noAutofit/>
          </a:bodyPr>
          <a:lstStyle/>
          <a:p>
            <a:r>
              <a:rPr lang="pl-PL" sz="1650" dirty="0" smtClean="0">
                <a:solidFill>
                  <a:srgbClr val="000000"/>
                </a:solidFill>
                <a:cs typeface="Times New Roman" pitchFamily="18" charset="0"/>
              </a:rPr>
              <a:t>Obok walorów krajobrazowych                           i przyrodniczych na atrakcyjność turystyczną regionu składają się również liczne zabytki historyczne                    i kulturowe, znajdujące się wśród lasów, pól i różnych miejscowości. Są także wyznaczone szlaki turystyczne                          i rowerowe, które umożliwiają łatwiejsze dotarcie do atrakcyjnych miejsc, rezerwatów przyrody, obiektów zabytkowych czy punktów widokowych. Urządzono również ścieżkę przyrodniczo - dydaktyczną                  w Rezerwacie Wodny Dół, jak również obiekt edukacyjny przy szkółce leśnej Borek. Z udziałem leśników są tu organizowane ciekawe ,, lekcje w lesie '‘.</a:t>
            </a:r>
            <a:endParaRPr lang="pl-PL" sz="165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7" name="Picture 7" descr="C:\Users\Użytkownik\Desktop\nadleśnictwo\P11904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1728192" cy="1553101"/>
          </a:xfrm>
          <a:prstGeom prst="rect">
            <a:avLst/>
          </a:prstGeom>
          <a:noFill/>
        </p:spPr>
      </p:pic>
      <p:pic>
        <p:nvPicPr>
          <p:cNvPr id="8" name="lightboxImage" descr="http://www.czaswlas.pl/obiekty/picture_big.php?id_picture=267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204864"/>
            <a:ext cx="18002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http://www.czaswlas.pl/obiekty/picture_mini_90.php?id_obiekt=116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861048"/>
            <a:ext cx="1584176" cy="130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lightboxImage" descr="http://www.czaswlas.pl/obiekty/picture_big.php?id_picture=267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5301208"/>
            <a:ext cx="2016224" cy="132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lightboxImage" descr="http://www.czaswlas.pl/obiekty/picture_big.php?id_picture=267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5301208"/>
            <a:ext cx="2009775" cy="132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krasnystaw.lublin.lasy.gov.pl/image/journal/article?img_id=28540409&amp;t=1455610806429&amp;width=56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64085" y="2060848"/>
            <a:ext cx="2054062" cy="1368152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0"/>
            <a:ext cx="7920880" cy="198884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00B0F0"/>
                </a:solidFill>
              </a:rPr>
              <a:t>ŚWIAT </a:t>
            </a:r>
            <a:r>
              <a:rPr lang="pl-PL" b="1" smtClean="0">
                <a:solidFill>
                  <a:srgbClr val="00B0F0"/>
                </a:solidFill>
              </a:rPr>
              <a:t>ROŚLINNY W </a:t>
            </a:r>
            <a:r>
              <a:rPr lang="pl-PL" b="1" dirty="0" smtClean="0">
                <a:solidFill>
                  <a:srgbClr val="00B0F0"/>
                </a:solidFill>
              </a:rPr>
              <a:t>NADLEŚNICTWIE KRASNYSTAW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038600" cy="5013176"/>
          </a:xfrm>
        </p:spPr>
        <p:txBody>
          <a:bodyPr>
            <a:normAutofit/>
          </a:bodyPr>
          <a:lstStyle/>
          <a:p>
            <a:r>
              <a:rPr lang="pl-PL" sz="1600" dirty="0" smtClean="0">
                <a:solidFill>
                  <a:srgbClr val="000000"/>
                </a:solidFill>
              </a:rPr>
              <a:t>Ważnym  elementem składowym  ekosystemu leśnego naszego Nadleśnictwa jest szata roślinna,                        na którą składają się : drzewa, krzewy                        i rośliny runa. Spośród nich na naszym terenie występuje wiele gatunków roślin podlegających ochronie gatunkowej. </a:t>
            </a:r>
            <a:r>
              <a:rPr lang="pl-PL" sz="1600" b="1" dirty="0" smtClean="0">
                <a:solidFill>
                  <a:srgbClr val="000000"/>
                </a:solidFill>
              </a:rPr>
              <a:t>Najciekawsze to obuwik pospolity, cieszynianka wiosenna,  podkolan biały, listera jajowata, lilia złotogłów, zawilec wielkokwiatowy, paprotka zwyczajna.</a:t>
            </a:r>
            <a:r>
              <a:rPr lang="pl-PL" sz="1600" dirty="0" smtClean="0">
                <a:solidFill>
                  <a:srgbClr val="000000"/>
                </a:solidFill>
              </a:rPr>
              <a:t>  Chronione są także najokazalsze  egzemplarze drzew                        w ramach pomników przyrody.</a:t>
            </a:r>
          </a:p>
          <a:p>
            <a:endParaRPr lang="pl-PL" sz="1600" dirty="0"/>
          </a:p>
        </p:txBody>
      </p:sp>
      <p:pic>
        <p:nvPicPr>
          <p:cNvPr id="5" name="Obraz 4" descr="http://www.krasnystaw.lublin.lasy.gov.pl/image/journal/article?img_id=27334944&amp;t=1432797790560&amp;width=56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301208"/>
            <a:ext cx="151216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251520" y="6211669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Obuwik pospolity</a:t>
            </a:r>
            <a:endParaRPr lang="pl-PL" b="1" dirty="0">
              <a:solidFill>
                <a:srgbClr val="000000"/>
              </a:solidFill>
            </a:endParaRPr>
          </a:p>
        </p:txBody>
      </p:sp>
      <p:pic>
        <p:nvPicPr>
          <p:cNvPr id="10" name="Obraz 9" descr="https://polskielasy.files.wordpress.com/2014/06/orlica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5301208"/>
            <a:ext cx="10801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1714480" y="6211669"/>
            <a:ext cx="141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Paprotka zwyczajna </a:t>
            </a:r>
            <a:endParaRPr lang="pl-PL" b="1" dirty="0">
              <a:solidFill>
                <a:srgbClr val="000000"/>
              </a:solidFill>
            </a:endParaRPr>
          </a:p>
        </p:txBody>
      </p:sp>
      <p:pic>
        <p:nvPicPr>
          <p:cNvPr id="13" name="Obraz 12" descr="http://cdn9.ogrod.smcloud.net/s/user_photos/thumbnails/49775_c067d2dea31e9fe4_1024x768_crop_rozmiar-niestandardowy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5301208"/>
            <a:ext cx="12241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ole tekstowe 13"/>
          <p:cNvSpPr txBox="1"/>
          <p:nvPr/>
        </p:nvSpPr>
        <p:spPr>
          <a:xfrm>
            <a:off x="3275856" y="61653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Zawilec</a:t>
            </a:r>
            <a:endParaRPr lang="pl-PL" b="1" dirty="0">
              <a:solidFill>
                <a:srgbClr val="000000"/>
              </a:solidFill>
            </a:endParaRPr>
          </a:p>
        </p:txBody>
      </p:sp>
      <p:pic>
        <p:nvPicPr>
          <p:cNvPr id="15" name="Symbol zastępczy zawartości 14" descr="http://upload.wikimedia.org/wikipedia/commons/thumb/d/de/Vinca_minor_001.JPG/800px-Vinca_minor_001.JPG"/>
          <p:cNvPicPr>
            <a:picLocks noGrp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2060848"/>
            <a:ext cx="1363287" cy="102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az 15" descr="http://cdn24.ogrod.smcloud.net/s/user_photos/thumbnails/49885_4fa6531772f57586_1024x768_crop_rozmiar-niestandardowy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5" y="2060848"/>
            <a:ext cx="11521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az 16" descr="http://ogrodywodne.pl/wp/foto/polystichum_aculeatu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2060848"/>
            <a:ext cx="12961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pole tekstowe 18"/>
          <p:cNvSpPr txBox="1"/>
          <p:nvPr/>
        </p:nvSpPr>
        <p:spPr>
          <a:xfrm>
            <a:off x="4644008" y="299695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Barwinek pospolity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6228184" y="299695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Kopytnik pospolity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7668344" y="299695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Paprotnik kolczysty</a:t>
            </a:r>
            <a:endParaRPr lang="pl-PL" b="1" dirty="0">
              <a:solidFill>
                <a:srgbClr val="000000"/>
              </a:solidFill>
            </a:endParaRPr>
          </a:p>
        </p:txBody>
      </p:sp>
      <p:pic>
        <p:nvPicPr>
          <p:cNvPr id="24" name="Obraz 23" descr="https://upload.wikimedia.org/wikipedia/commons/2/24/Cimicifuga_europaea_a2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3645024"/>
            <a:ext cx="1368152" cy="84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Obraz 24" descr="https://upload.wikimedia.org/wikipedia/commons/1/14/Lathyrus_vernus_bialowieza_forest_beentre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00192" y="3645024"/>
            <a:ext cx="11521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Obraz 25" descr="http://www.zielnik-karpacki.pl/application/images/uploads/albums/album_20/roslina_368/504.jpe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68344" y="3645024"/>
            <a:ext cx="12961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pole tekstowe 26"/>
          <p:cNvSpPr txBox="1"/>
          <p:nvPr/>
        </p:nvSpPr>
        <p:spPr>
          <a:xfrm>
            <a:off x="4644008" y="443711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Pluskwica europejska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6300192" y="443711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Groszek wiosenny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7596336" y="443711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Miodunka ćma</a:t>
            </a:r>
            <a:endParaRPr lang="pl-PL" b="1" dirty="0">
              <a:solidFill>
                <a:srgbClr val="000000"/>
              </a:solidFill>
            </a:endParaRPr>
          </a:p>
        </p:txBody>
      </p:sp>
      <p:pic>
        <p:nvPicPr>
          <p:cNvPr id="31" name="Obraz 30" descr="https://sadzawka.pl/userdata/gfx/15e1c485d0f67ebf72ee9082de85c5e7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4008" y="5301208"/>
            <a:ext cx="136815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Obraz 31" descr="http://www.zielnik-karpacki.pl/application/images/uploads/albums/album_20/roslina_178/282.jpe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00192" y="5301208"/>
            <a:ext cx="11930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Obraz 32" descr="http://www.tapeciarnia.pl/tapety/normalne/232475_konwalia_kwiat_bialy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68344" y="5301208"/>
            <a:ext cx="129614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pole tekstowe 33"/>
          <p:cNvSpPr txBox="1"/>
          <p:nvPr/>
        </p:nvSpPr>
        <p:spPr>
          <a:xfrm>
            <a:off x="4572000" y="6211669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Przylaszczka pospolita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35" name="pole tekstowe 34"/>
          <p:cNvSpPr txBox="1"/>
          <p:nvPr/>
        </p:nvSpPr>
        <p:spPr>
          <a:xfrm>
            <a:off x="6300192" y="6211669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Gajowiec żółty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36" name="pole tekstowe 35"/>
          <p:cNvSpPr txBox="1"/>
          <p:nvPr/>
        </p:nvSpPr>
        <p:spPr>
          <a:xfrm>
            <a:off x="7668344" y="62373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Konwalia</a:t>
            </a:r>
            <a:endParaRPr lang="pl-PL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9" grpId="0"/>
      <p:bldP spid="12" grpId="0"/>
      <p:bldP spid="14" grpId="0"/>
      <p:bldP spid="19" grpId="0"/>
      <p:bldP spid="21" grpId="0"/>
      <p:bldP spid="23" grpId="0"/>
      <p:bldP spid="27" grpId="0"/>
      <p:bldP spid="28" grpId="0"/>
      <p:bldP spid="30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884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ŚWIAT ZWIERZĄT W NADLEŚNICTWIE KRASNYSTAW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4038600" cy="4941168"/>
          </a:xfrm>
        </p:spPr>
        <p:txBody>
          <a:bodyPr>
            <a:normAutofit/>
          </a:bodyPr>
          <a:lstStyle/>
          <a:p>
            <a:r>
              <a:rPr lang="pl-PL" sz="1500" b="1" dirty="0" smtClean="0">
                <a:solidFill>
                  <a:srgbClr val="000000"/>
                </a:solidFill>
              </a:rPr>
              <a:t>Świat zwierzęcy naszego Nadleśnictwa charakteryzuje się również bogatą różnorodnością gatunków. Gromada ssaków reprezentowana jest przez podstawowe gatunki tj.: łosia, sarnę, dzika, zająca, lisa, kunę leśną.                             Ze zwierząt chronionych odnotowano bobra. Ptaki reprezentowane są przez wiele gatunków: żurawia, kukułki, skowronki, błotniaki, dzięcioła, ziębę, bażanty i inne. Z gromady gadów występują u nas jaszczurki. Z płazów występują między innymi: rzekotki, ropuchy, traszki</a:t>
            </a:r>
            <a:r>
              <a:rPr lang="pl-PL" sz="1500" dirty="0" smtClean="0">
                <a:solidFill>
                  <a:srgbClr val="000000"/>
                </a:solidFill>
              </a:rPr>
              <a:t>.</a:t>
            </a:r>
            <a:endParaRPr lang="pl-PL" sz="1500" dirty="0">
              <a:solidFill>
                <a:srgbClr val="000000"/>
              </a:solidFill>
            </a:endParaRPr>
          </a:p>
        </p:txBody>
      </p:sp>
      <p:pic>
        <p:nvPicPr>
          <p:cNvPr id="5" name="Obraz 4" descr="http://bi.gazeta.pl/im/8c/bb/11/z18593676Q,NAJWIEKSZA-OZDOBA-SAMCA-jest-jego-poroze---niekie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517232"/>
            <a:ext cx="1409099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http://www.huntertools.pl/attachments/Image/sarna.jpg?template=generic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1691680" y="5517232"/>
            <a:ext cx="148590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http://ocdn.eu/images/pulscms/MWQ7MDQsMCw4MiwzZTcsMjMxOzA2LDMxNCwxYmM7MGMsMTQwYjFjZmU3ZjBhYzUyZWRjMDEwZDcwOTc4ZTg0YmUsMSwxLDYsMA__/7a5ca0a5ec32112b41185c6caf389c9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5517232"/>
            <a:ext cx="13681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179512" y="64886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Łoś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691680" y="64886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Sarna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275856" y="64886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Dzik</a:t>
            </a:r>
            <a:endParaRPr lang="pl-PL" b="1" dirty="0">
              <a:solidFill>
                <a:srgbClr val="000000"/>
              </a:solidFill>
            </a:endParaRPr>
          </a:p>
        </p:txBody>
      </p:sp>
      <p:pic>
        <p:nvPicPr>
          <p:cNvPr id="12" name="Symbol zastępczy zawartości 11" descr="http://www.huntertools.pl/attachments/Image/Zaj%3DC4%3D85c%3D202.jpg?template=generic"/>
          <p:cNvPicPr>
            <a:picLocks noGrp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2060848"/>
            <a:ext cx="12961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 descr="http://eko.infocoig.pl/ssaki/lis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2060848"/>
            <a:ext cx="12961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13" descr="http://www.poluje.pl/foto_kontent/kuna_lesna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2" y="2060849"/>
            <a:ext cx="158417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ole tekstowe 14"/>
          <p:cNvSpPr txBox="1"/>
          <p:nvPr/>
        </p:nvSpPr>
        <p:spPr>
          <a:xfrm>
            <a:off x="4499992" y="28529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Zając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5940152" y="28529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Lis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7452320" y="28529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Kuna leśna</a:t>
            </a:r>
            <a:endParaRPr lang="pl-PL" b="1" dirty="0">
              <a:solidFill>
                <a:srgbClr val="000000"/>
              </a:solidFill>
            </a:endParaRPr>
          </a:p>
        </p:txBody>
      </p:sp>
      <p:pic>
        <p:nvPicPr>
          <p:cNvPr id="19" name="Obraz 18" descr="http://cdn27.se.smcloud.net/t/pics/t/2009/03/04/bobr_22416692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9992" y="3212976"/>
            <a:ext cx="12961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Obraz 19" descr="http://zasoby.ekologia.pl/animal/a/160/zuraw_max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0152" y="3212976"/>
            <a:ext cx="12961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Obraz 21" descr="http://czuwaj.eu/wp-content/uploads/2013/04/kuku%C5%82ka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0312" y="3212976"/>
            <a:ext cx="13681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pole tekstowe 22"/>
          <p:cNvSpPr txBox="1"/>
          <p:nvPr/>
        </p:nvSpPr>
        <p:spPr>
          <a:xfrm>
            <a:off x="4499992" y="40770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Bóbr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5940152" y="40770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Żuraw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7380312" y="40770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Kukułka</a:t>
            </a:r>
            <a:endParaRPr lang="pl-PL" b="1" dirty="0">
              <a:solidFill>
                <a:srgbClr val="000000"/>
              </a:solidFill>
            </a:endParaRPr>
          </a:p>
        </p:txBody>
      </p:sp>
      <p:pic>
        <p:nvPicPr>
          <p:cNvPr id="26" name="Obraz 25" descr="http://www.eid.edu.pl/_upload/image/zdjecia/2012_04/skowronek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99992" y="4437112"/>
            <a:ext cx="12961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Obraz 26" descr="http://www.drapiezniki.pl/Photos/blotniak-stawowy-na-lace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40152" y="4437112"/>
            <a:ext cx="1296143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Obraz 27" descr="http://www.urloplandia.pl/files/gallery/247/dzieciol-duzy-samiec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80313" y="4437112"/>
            <a:ext cx="13681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pole tekstowe 28"/>
          <p:cNvSpPr txBox="1"/>
          <p:nvPr/>
        </p:nvSpPr>
        <p:spPr>
          <a:xfrm>
            <a:off x="4427984" y="530120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Skowronek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6012160" y="530120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Błotniak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7380312" y="53012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Dzięcioł</a:t>
            </a:r>
            <a:endParaRPr lang="pl-PL" b="1" dirty="0">
              <a:solidFill>
                <a:srgbClr val="000000"/>
              </a:solidFill>
            </a:endParaRPr>
          </a:p>
        </p:txBody>
      </p:sp>
      <p:pic>
        <p:nvPicPr>
          <p:cNvPr id="32" name="Obraz 31" descr="http://www.birdwatching.pl/uploads/gallery/1127/7RNYkYeoYbYVRCeYLGmZ4xdXGXJkWi8G2rLiTgQr.jp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940152" y="5589240"/>
            <a:ext cx="1584176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pole tekstowe 32"/>
          <p:cNvSpPr txBox="1"/>
          <p:nvPr/>
        </p:nvSpPr>
        <p:spPr>
          <a:xfrm>
            <a:off x="5868144" y="64886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Bażant</a:t>
            </a:r>
            <a:endParaRPr lang="pl-PL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8" grpId="0"/>
      <p:bldP spid="10" grpId="0"/>
      <p:bldP spid="11" grpId="0"/>
      <p:bldP spid="15" grpId="0"/>
      <p:bldP spid="16" grpId="0"/>
      <p:bldP spid="18" grpId="0"/>
      <p:bldP spid="23" grpId="0"/>
      <p:bldP spid="24" grpId="0"/>
      <p:bldP spid="25" grpId="0"/>
      <p:bldP spid="29" grpId="0"/>
      <p:bldP spid="30" grpId="0"/>
      <p:bldP spid="31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pl-PL" b="1" dirty="0" smtClean="0">
                <a:solidFill>
                  <a:srgbClr val="FFFF00"/>
                </a:solidFill>
              </a:rPr>
              <a:t>***</a:t>
            </a:r>
            <a:endParaRPr lang="pl-PL" b="1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endParaRPr lang="pl-PL" b="1" dirty="0" smtClean="0">
              <a:solidFill>
                <a:srgbClr val="000000"/>
              </a:solidFill>
            </a:endParaRPr>
          </a:p>
          <a:p>
            <a:endParaRPr lang="pl-PL" b="1" dirty="0" smtClean="0">
              <a:solidFill>
                <a:srgbClr val="000000"/>
              </a:solidFill>
            </a:endParaRPr>
          </a:p>
          <a:p>
            <a:endParaRPr lang="pl-PL" b="1" dirty="0" smtClean="0">
              <a:solidFill>
                <a:srgbClr val="000000"/>
              </a:solidFill>
            </a:endParaRPr>
          </a:p>
          <a:p>
            <a:endParaRPr lang="pl-PL" b="1" dirty="0" smtClean="0">
              <a:solidFill>
                <a:srgbClr val="000000"/>
              </a:solidFill>
            </a:endParaRPr>
          </a:p>
          <a:p>
            <a:endParaRPr lang="pl-PL" b="1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038600" cy="4434840"/>
          </a:xfrm>
        </p:spPr>
        <p:txBody>
          <a:bodyPr/>
          <a:lstStyle/>
          <a:p>
            <a:pPr algn="ctr">
              <a:buNone/>
            </a:pPr>
            <a:endParaRPr lang="pl-PL" b="1" dirty="0" smtClean="0">
              <a:solidFill>
                <a:srgbClr val="000000"/>
              </a:solidFill>
            </a:endParaRPr>
          </a:p>
          <a:p>
            <a:endParaRPr lang="pl-PL" b="1" dirty="0">
              <a:solidFill>
                <a:srgbClr val="000000"/>
              </a:solidFill>
            </a:endParaRPr>
          </a:p>
        </p:txBody>
      </p:sp>
      <p:pic>
        <p:nvPicPr>
          <p:cNvPr id="5" name="Obraz 4" descr="http://www.swiatkwiatow.pl/userfiles/image/ziarnoplon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201622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683568" y="285293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Ziarnopłon wiosenny</a:t>
            </a:r>
          </a:p>
        </p:txBody>
      </p:sp>
      <p:pic>
        <p:nvPicPr>
          <p:cNvPr id="8" name="Obraz 7" descr="http://img3.garnek.pl/a.garnek.pl/002/701/2701733_800.0.jpg/dzikie-jezyn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284984"/>
            <a:ext cx="19442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2195736" y="47251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Dzikie jeżyny</a:t>
            </a:r>
            <a:endParaRPr lang="pl-PL" b="1" dirty="0">
              <a:solidFill>
                <a:srgbClr val="000000"/>
              </a:solidFill>
            </a:endParaRPr>
          </a:p>
        </p:txBody>
      </p:sp>
      <p:pic>
        <p:nvPicPr>
          <p:cNvPr id="10" name="Obraz 9" descr="http://reklama.biolog.pl/img/i365/rzekotk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132856"/>
            <a:ext cx="172819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http://staw.bieleccy.com.pl/z/ropucha/2004-06-21_1ropuch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5229200"/>
            <a:ext cx="1728192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 descr="http://www.medianauka.pl/biologia/grafika/plazy/traszka-grzebieniast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3645024"/>
            <a:ext cx="169659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ole tekstowe 12"/>
          <p:cNvSpPr txBox="1"/>
          <p:nvPr/>
        </p:nvSpPr>
        <p:spPr>
          <a:xfrm>
            <a:off x="4788024" y="33569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Rzekotka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7020272" y="47251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Traszka</a:t>
            </a:r>
            <a:endParaRPr lang="pl-PL" b="1" dirty="0">
              <a:solidFill>
                <a:srgbClr val="00000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4932040" y="63093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Ropucha</a:t>
            </a:r>
            <a:endParaRPr lang="pl-PL" b="1" dirty="0">
              <a:solidFill>
                <a:srgbClr val="000000"/>
              </a:solidFill>
            </a:endParaRPr>
          </a:p>
        </p:txBody>
      </p:sp>
      <p:pic>
        <p:nvPicPr>
          <p:cNvPr id="4098" name="Picture 2" descr="https://bylinylucyny.pl/userdata/gfx/f61b0d67074aefc5b50ebb812bb794f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4797152"/>
            <a:ext cx="1919048" cy="1440160"/>
          </a:xfrm>
          <a:prstGeom prst="rect">
            <a:avLst/>
          </a:prstGeom>
          <a:noFill/>
        </p:spPr>
      </p:pic>
      <p:sp>
        <p:nvSpPr>
          <p:cNvPr id="17" name="pole tekstowe 16"/>
          <p:cNvSpPr txBox="1"/>
          <p:nvPr/>
        </p:nvSpPr>
        <p:spPr>
          <a:xfrm>
            <a:off x="755576" y="6211669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00"/>
                </a:solidFill>
              </a:rPr>
              <a:t>Cieszynianka wiosenna</a:t>
            </a:r>
            <a:endParaRPr lang="pl-PL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/>
      <p:bldP spid="13" grpId="0"/>
      <p:bldP spid="15" grpId="0"/>
      <p:bldP spid="16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Niestandardowy 2">
      <a:dk1>
        <a:srgbClr val="00B050"/>
      </a:dk1>
      <a:lt1>
        <a:srgbClr val="00B050"/>
      </a:lt1>
      <a:dk2>
        <a:srgbClr val="00B050"/>
      </a:dk2>
      <a:lt2>
        <a:srgbClr val="00B050"/>
      </a:lt2>
      <a:accent1>
        <a:srgbClr val="00B050"/>
      </a:accent1>
      <a:accent2>
        <a:srgbClr val="00B050"/>
      </a:accent2>
      <a:accent3>
        <a:srgbClr val="00B050"/>
      </a:accent3>
      <a:accent4>
        <a:srgbClr val="00B050"/>
      </a:accent4>
      <a:accent5>
        <a:srgbClr val="00B050"/>
      </a:accent5>
      <a:accent6>
        <a:srgbClr val="00B050"/>
      </a:accent6>
      <a:hlink>
        <a:srgbClr val="00B050"/>
      </a:hlink>
      <a:folHlink>
        <a:srgbClr val="00B05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473</TotalTime>
  <Words>674</Words>
  <Application>Microsoft Office PowerPoint</Application>
  <PresentationFormat>Pokaz na ekranie (4:3)</PresentationFormat>
  <Paragraphs>68</Paragraphs>
  <Slides>11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Przepływ</vt:lpstr>
      <vt:lpstr>„Nasze Nadleśnictwo” – Nadleśnictwo Krasnystaw</vt:lpstr>
      <vt:lpstr>OBSZAR NADLEŚNICTWA KRASNYSTAW</vt:lpstr>
      <vt:lpstr>OGÓLNE INFORMACJE                            O NADLEŚNICTWIE</vt:lpstr>
      <vt:lpstr>GŁÓWNE GATUNKI DRZEW           W LASACH NADLEŚNICTWA KRASNYSTAW</vt:lpstr>
      <vt:lpstr>WALORY PRZYRODNICZE                                 NADLEŚNICTWA KRASNYSTAW</vt:lpstr>
      <vt:lpstr>WALORY TURYSTYCZNE  NADLEŚNICTWA KRASNYSTAW</vt:lpstr>
      <vt:lpstr>ŚWIAT ROŚLINNY W NADLEŚNICTWIE KRASNYSTAW </vt:lpstr>
      <vt:lpstr>ŚWIAT ZWIERZĄT W NADLEŚNICTWIE KRASNYSTAW </vt:lpstr>
      <vt:lpstr>***</vt:lpstr>
      <vt:lpstr>POZYSKIWANIE DREWNA I JEGO ZASTOSOWANIE</vt:lpstr>
      <vt:lpstr>              Wykonały: Julia i Oliwia Korchut Zespół Nr 1 Gimnazjum i Szkoły Podstawowej im. ks. Jana Twardowskiego w Siennicy Nadolnej Klasa: VI Kategoria: szkoły podstawowe 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„Nasze nadleśnictwo”</dc:title>
  <dc:creator>Użytkownik</dc:creator>
  <cp:lastModifiedBy>Marcin</cp:lastModifiedBy>
  <cp:revision>52</cp:revision>
  <dcterms:created xsi:type="dcterms:W3CDTF">2016-04-27T17:58:32Z</dcterms:created>
  <dcterms:modified xsi:type="dcterms:W3CDTF">2016-04-30T13:13:35Z</dcterms:modified>
</cp:coreProperties>
</file>