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  <p:clrMru>
    <a:srgbClr val="2D3A1E"/>
    <a:srgbClr val="43562C"/>
    <a:srgbClr val="ECEEAC"/>
    <a:srgbClr val="E4F5B9"/>
    <a:srgbClr val="AFD866"/>
    <a:srgbClr val="B1C17D"/>
    <a:srgbClr val="8AAA50"/>
    <a:srgbClr val="A6CF6F"/>
    <a:srgbClr val="385D8A"/>
    <a:srgbClr val="DFE27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24" autoAdjust="0"/>
  </p:normalViewPr>
  <p:slideViewPr>
    <p:cSldViewPr>
      <p:cViewPr>
        <p:scale>
          <a:sx n="71" d="100"/>
          <a:sy n="71" d="100"/>
        </p:scale>
        <p:origin x="-134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A809D-DED8-47B0-A8A2-38B268F6F6E1}" type="datetimeFigureOut">
              <a:rPr lang="pl-PL" smtClean="0"/>
              <a:pPr/>
              <a:t>2016-04-30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40FB-8C39-4E98-8141-24CF98C240B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A809D-DED8-47B0-A8A2-38B268F6F6E1}" type="datetimeFigureOut">
              <a:rPr lang="pl-PL" smtClean="0"/>
              <a:pPr/>
              <a:t>2016-04-30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40FB-8C39-4E98-8141-24CF98C240B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A809D-DED8-47B0-A8A2-38B268F6F6E1}" type="datetimeFigureOut">
              <a:rPr lang="pl-PL" smtClean="0"/>
              <a:pPr/>
              <a:t>2016-04-30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40FB-8C39-4E98-8141-24CF98C240B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A809D-DED8-47B0-A8A2-38B268F6F6E1}" type="datetimeFigureOut">
              <a:rPr lang="pl-PL" smtClean="0"/>
              <a:pPr/>
              <a:t>2016-04-30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40FB-8C39-4E98-8141-24CF98C240B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A809D-DED8-47B0-A8A2-38B268F6F6E1}" type="datetimeFigureOut">
              <a:rPr lang="pl-PL" smtClean="0"/>
              <a:pPr/>
              <a:t>2016-04-30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40FB-8C39-4E98-8141-24CF98C240B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A809D-DED8-47B0-A8A2-38B268F6F6E1}" type="datetimeFigureOut">
              <a:rPr lang="pl-PL" smtClean="0"/>
              <a:pPr/>
              <a:t>2016-04-30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40FB-8C39-4E98-8141-24CF98C240B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A809D-DED8-47B0-A8A2-38B268F6F6E1}" type="datetimeFigureOut">
              <a:rPr lang="pl-PL" smtClean="0"/>
              <a:pPr/>
              <a:t>2016-04-30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40FB-8C39-4E98-8141-24CF98C240B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A809D-DED8-47B0-A8A2-38B268F6F6E1}" type="datetimeFigureOut">
              <a:rPr lang="pl-PL" smtClean="0"/>
              <a:pPr/>
              <a:t>2016-04-30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40FB-8C39-4E98-8141-24CF98C240B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A809D-DED8-47B0-A8A2-38B268F6F6E1}" type="datetimeFigureOut">
              <a:rPr lang="pl-PL" smtClean="0"/>
              <a:pPr/>
              <a:t>2016-04-30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40FB-8C39-4E98-8141-24CF98C240B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A809D-DED8-47B0-A8A2-38B268F6F6E1}" type="datetimeFigureOut">
              <a:rPr lang="pl-PL" smtClean="0"/>
              <a:pPr/>
              <a:t>2016-04-30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40FB-8C39-4E98-8141-24CF98C240B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A809D-DED8-47B0-A8A2-38B268F6F6E1}" type="datetimeFigureOut">
              <a:rPr lang="pl-PL" smtClean="0"/>
              <a:pPr/>
              <a:t>2016-04-30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1B40FB-8C39-4E98-8141-24CF98C240B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7A809D-DED8-47B0-A8A2-38B268F6F6E1}" type="datetimeFigureOut">
              <a:rPr lang="pl-PL" smtClean="0"/>
              <a:pPr/>
              <a:t>2016-04-30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1B40FB-8C39-4E98-8141-24CF98C240B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Alina\Desktop\nadle&#347;nictwo%20Korpele.mp3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1547664" y="4077072"/>
            <a:ext cx="6120680" cy="2088232"/>
          </a:xfrm>
          <a:prstGeom prst="rect">
            <a:avLst/>
          </a:prstGeom>
          <a:solidFill>
            <a:srgbClr val="A6CF6F">
              <a:alpha val="60000"/>
            </a:srgbClr>
          </a:solidFill>
          <a:ln>
            <a:solidFill>
              <a:srgbClr val="43562C">
                <a:alpha val="6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1403648" y="4293096"/>
            <a:ext cx="640871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dirty="0" smtClean="0">
                <a:solidFill>
                  <a:srgbClr val="43562C"/>
                </a:solidFill>
                <a:latin typeface="Century Gothic" pitchFamily="34" charset="0"/>
              </a:rPr>
              <a:t>Przedstawiamy Wam   </a:t>
            </a:r>
            <a:r>
              <a:rPr lang="pl-PL" sz="2200" dirty="0">
                <a:solidFill>
                  <a:srgbClr val="43562C"/>
                </a:solidFill>
                <a:latin typeface="Century Gothic" pitchFamily="34" charset="0"/>
              </a:rPr>
              <a:t>Nadleśnictwo Korpele</a:t>
            </a:r>
          </a:p>
          <a:p>
            <a:pPr algn="ctr"/>
            <a:r>
              <a:rPr lang="pl-PL" sz="2200" dirty="0">
                <a:solidFill>
                  <a:srgbClr val="43562C"/>
                </a:solidFill>
                <a:latin typeface="Century Gothic" pitchFamily="34" charset="0"/>
              </a:rPr>
              <a:t>Bo jest wyjątkowe, atrakcji w nim wiele</a:t>
            </a:r>
          </a:p>
          <a:p>
            <a:pPr algn="ctr"/>
            <a:r>
              <a:rPr lang="pl-PL" sz="2200" dirty="0">
                <a:solidFill>
                  <a:srgbClr val="43562C"/>
                </a:solidFill>
                <a:latin typeface="Century Gothic" pitchFamily="34" charset="0"/>
              </a:rPr>
              <a:t>Leży na terenie Zielonych Płuc Polski</a:t>
            </a:r>
          </a:p>
          <a:p>
            <a:pPr algn="ctr"/>
            <a:r>
              <a:rPr lang="pl-PL" sz="2200" dirty="0">
                <a:solidFill>
                  <a:srgbClr val="43562C"/>
                </a:solidFill>
                <a:latin typeface="Century Gothic" pitchFamily="34" charset="0"/>
              </a:rPr>
              <a:t>Ma dwanaście </a:t>
            </a:r>
            <a:r>
              <a:rPr lang="pl-PL" sz="2200" dirty="0" smtClean="0">
                <a:solidFill>
                  <a:srgbClr val="43562C"/>
                </a:solidFill>
                <a:latin typeface="Century Gothic" pitchFamily="34" charset="0"/>
              </a:rPr>
              <a:t>leśnictw  </a:t>
            </a:r>
            <a:r>
              <a:rPr lang="pl-PL" sz="2200" dirty="0">
                <a:solidFill>
                  <a:srgbClr val="43562C"/>
                </a:solidFill>
                <a:latin typeface="Century Gothic" pitchFamily="34" charset="0"/>
              </a:rPr>
              <a:t>i obiekt szkółkarski</a:t>
            </a:r>
          </a:p>
          <a:p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755576" y="260648"/>
            <a:ext cx="7344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5400" b="1" i="1" dirty="0" smtClean="0">
                <a:solidFill>
                  <a:srgbClr val="43562C"/>
                </a:solidFill>
                <a:latin typeface="Century Gothic" pitchFamily="34" charset="0"/>
              </a:rPr>
              <a:t>Nasze nadleśnictwo</a:t>
            </a:r>
            <a:endParaRPr lang="pl-PL" sz="5400" b="1" i="1" dirty="0">
              <a:solidFill>
                <a:srgbClr val="43562C"/>
              </a:solidFill>
              <a:latin typeface="Century Gothic" pitchFamily="34" charset="0"/>
            </a:endParaRPr>
          </a:p>
        </p:txBody>
      </p:sp>
      <p:pic>
        <p:nvPicPr>
          <p:cNvPr id="10" name="Obraz 9" descr="imag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1600" y="1196752"/>
            <a:ext cx="3755136" cy="2816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az 10" descr="image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1268760"/>
            <a:ext cx="2781300" cy="2609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nadleśnictwo Korpele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635896" y="476672"/>
            <a:ext cx="5328592" cy="2448272"/>
          </a:xfrm>
          <a:prstGeom prst="rect">
            <a:avLst/>
          </a:prstGeom>
          <a:solidFill>
            <a:srgbClr val="43562C">
              <a:alpha val="60000"/>
            </a:srgbClr>
          </a:solidFill>
          <a:ln>
            <a:solidFill>
              <a:srgbClr val="ECEEAC">
                <a:alpha val="6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3707904" y="908720"/>
            <a:ext cx="51845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dirty="0">
                <a:solidFill>
                  <a:srgbClr val="E4F5B9"/>
                </a:solidFill>
                <a:latin typeface="Century Gothic" pitchFamily="34" charset="0"/>
              </a:rPr>
              <a:t>Nadleśnictwo lasami się opiekuje</a:t>
            </a:r>
          </a:p>
          <a:p>
            <a:pPr algn="ctr"/>
            <a:r>
              <a:rPr lang="pl-PL" sz="2200" dirty="0">
                <a:solidFill>
                  <a:srgbClr val="E4F5B9"/>
                </a:solidFill>
                <a:latin typeface="Century Gothic" pitchFamily="34" charset="0"/>
              </a:rPr>
              <a:t>Nieustannie hoduje i pielęgnuje</a:t>
            </a:r>
          </a:p>
          <a:p>
            <a:pPr algn="ctr"/>
            <a:r>
              <a:rPr lang="pl-PL" sz="2200" dirty="0">
                <a:solidFill>
                  <a:srgbClr val="E4F5B9"/>
                </a:solidFill>
                <a:latin typeface="Century Gothic" pitchFamily="34" charset="0"/>
              </a:rPr>
              <a:t>Nasza współpraca </a:t>
            </a:r>
            <a:r>
              <a:rPr lang="pl-PL" sz="2200" dirty="0" smtClean="0">
                <a:solidFill>
                  <a:srgbClr val="E4F5B9"/>
                </a:solidFill>
                <a:latin typeface="Century Gothic" pitchFamily="34" charset="0"/>
              </a:rPr>
              <a:t>trwa</a:t>
            </a:r>
          </a:p>
          <a:p>
            <a:pPr algn="ctr"/>
            <a:r>
              <a:rPr lang="pl-PL" sz="2200" dirty="0" smtClean="0">
                <a:solidFill>
                  <a:srgbClr val="E4F5B9"/>
                </a:solidFill>
                <a:latin typeface="Century Gothic" pitchFamily="34" charset="0"/>
              </a:rPr>
              <a:t> </a:t>
            </a:r>
            <a:r>
              <a:rPr lang="pl-PL" sz="2200" smtClean="0">
                <a:solidFill>
                  <a:srgbClr val="E4F5B9"/>
                </a:solidFill>
                <a:latin typeface="Century Gothic" pitchFamily="34" charset="0"/>
              </a:rPr>
              <a:t>już dziesiątki  </a:t>
            </a:r>
            <a:r>
              <a:rPr lang="pl-PL" sz="2200" dirty="0">
                <a:solidFill>
                  <a:srgbClr val="E4F5B9"/>
                </a:solidFill>
                <a:latin typeface="Century Gothic" pitchFamily="34" charset="0"/>
              </a:rPr>
              <a:t>lat</a:t>
            </a:r>
          </a:p>
          <a:p>
            <a:pPr algn="ctr"/>
            <a:r>
              <a:rPr lang="pl-PL" sz="2200" dirty="0">
                <a:solidFill>
                  <a:srgbClr val="E4F5B9"/>
                </a:solidFill>
                <a:latin typeface="Century Gothic" pitchFamily="34" charset="0"/>
              </a:rPr>
              <a:t>Dzięki </a:t>
            </a:r>
            <a:r>
              <a:rPr lang="pl-PL" sz="2200" dirty="0" smtClean="0">
                <a:solidFill>
                  <a:srgbClr val="E4F5B9"/>
                </a:solidFill>
                <a:latin typeface="Century Gothic" pitchFamily="34" charset="0"/>
              </a:rPr>
              <a:t>temu bliski </a:t>
            </a:r>
            <a:r>
              <a:rPr lang="pl-PL" sz="2200" dirty="0">
                <a:solidFill>
                  <a:srgbClr val="E4F5B9"/>
                </a:solidFill>
                <a:latin typeface="Century Gothic" pitchFamily="34" charset="0"/>
              </a:rPr>
              <a:t>jest nam leśny świat</a:t>
            </a:r>
          </a:p>
          <a:p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323528" y="5013176"/>
            <a:ext cx="31683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 smtClean="0">
                <a:solidFill>
                  <a:srgbClr val="2D3A1E"/>
                </a:solidFill>
                <a:latin typeface="Century Gothic" pitchFamily="34" charset="0"/>
              </a:rPr>
              <a:t>Autorzy prezentacji:</a:t>
            </a:r>
          </a:p>
          <a:p>
            <a:pPr algn="ctr"/>
            <a:r>
              <a:rPr lang="pl-PL" sz="1600" dirty="0" smtClean="0">
                <a:solidFill>
                  <a:srgbClr val="2D3A1E"/>
                </a:solidFill>
                <a:latin typeface="Century Gothic" pitchFamily="34" charset="0"/>
              </a:rPr>
              <a:t>Zuzanna </a:t>
            </a:r>
            <a:r>
              <a:rPr lang="pl-PL" sz="1600" dirty="0" smtClean="0">
                <a:solidFill>
                  <a:srgbClr val="2D3A1E"/>
                </a:solidFill>
                <a:latin typeface="Century Gothic" pitchFamily="34" charset="0"/>
              </a:rPr>
              <a:t>Kozak kl. Ii c </a:t>
            </a:r>
            <a:endParaRPr lang="pl-PL" sz="1600" dirty="0" smtClean="0">
              <a:solidFill>
                <a:srgbClr val="2D3A1E"/>
              </a:solidFill>
              <a:latin typeface="Century Gothic" pitchFamily="34" charset="0"/>
            </a:endParaRPr>
          </a:p>
          <a:p>
            <a:pPr algn="ctr"/>
            <a:r>
              <a:rPr lang="pl-PL" sz="1600" dirty="0" smtClean="0">
                <a:solidFill>
                  <a:srgbClr val="2D3A1E"/>
                </a:solidFill>
                <a:latin typeface="Century Gothic" pitchFamily="34" charset="0"/>
              </a:rPr>
              <a:t>Natalia </a:t>
            </a:r>
            <a:r>
              <a:rPr lang="pl-PL" sz="1600" dirty="0" smtClean="0">
                <a:solidFill>
                  <a:srgbClr val="2D3A1E"/>
                </a:solidFill>
                <a:latin typeface="Century Gothic" pitchFamily="34" charset="0"/>
              </a:rPr>
              <a:t>Urbańska kl. </a:t>
            </a:r>
            <a:r>
              <a:rPr lang="pl-PL" sz="1600" dirty="0" smtClean="0">
                <a:solidFill>
                  <a:srgbClr val="2D3A1E"/>
                </a:solidFill>
                <a:latin typeface="Century Gothic" pitchFamily="34" charset="0"/>
              </a:rPr>
              <a:t>II c</a:t>
            </a:r>
            <a:endParaRPr lang="pl-PL" sz="1600" dirty="0" smtClean="0">
              <a:solidFill>
                <a:srgbClr val="2D3A1E"/>
              </a:solidFill>
              <a:latin typeface="Century Gothic" pitchFamily="34" charset="0"/>
            </a:endParaRPr>
          </a:p>
          <a:p>
            <a:pPr algn="ctr"/>
            <a:r>
              <a:rPr lang="pl-PL" sz="1600" dirty="0" smtClean="0">
                <a:solidFill>
                  <a:srgbClr val="2D3A1E"/>
                </a:solidFill>
                <a:latin typeface="Century Gothic" pitchFamily="34" charset="0"/>
              </a:rPr>
              <a:t>Hanna </a:t>
            </a:r>
            <a:r>
              <a:rPr lang="pl-PL" sz="1600" dirty="0" smtClean="0">
                <a:solidFill>
                  <a:srgbClr val="2D3A1E"/>
                </a:solidFill>
                <a:latin typeface="Century Gothic" pitchFamily="34" charset="0"/>
              </a:rPr>
              <a:t>Górska kl. </a:t>
            </a:r>
            <a:r>
              <a:rPr lang="pl-PL" sz="1600" dirty="0" smtClean="0">
                <a:solidFill>
                  <a:srgbClr val="2D3A1E"/>
                </a:solidFill>
                <a:latin typeface="Century Gothic" pitchFamily="34" charset="0"/>
              </a:rPr>
              <a:t>II c</a:t>
            </a:r>
            <a:endParaRPr lang="pl-PL" sz="1600" dirty="0" smtClean="0">
              <a:solidFill>
                <a:srgbClr val="2D3A1E"/>
              </a:solidFill>
              <a:latin typeface="Century Gothic" pitchFamily="34" charset="0"/>
            </a:endParaRPr>
          </a:p>
          <a:p>
            <a:pPr algn="ctr"/>
            <a:r>
              <a:rPr lang="pl-PL" sz="1600" dirty="0" smtClean="0">
                <a:solidFill>
                  <a:srgbClr val="2D3A1E"/>
                </a:solidFill>
                <a:latin typeface="Century Gothic" pitchFamily="34" charset="0"/>
              </a:rPr>
              <a:t> </a:t>
            </a:r>
            <a:r>
              <a:rPr lang="pl-PL" sz="1600" dirty="0" smtClean="0">
                <a:solidFill>
                  <a:srgbClr val="2D3A1E"/>
                </a:solidFill>
                <a:latin typeface="Century Gothic" pitchFamily="34" charset="0"/>
              </a:rPr>
              <a:t>Gimnazjum nr 1 w </a:t>
            </a:r>
            <a:r>
              <a:rPr lang="pl-PL" sz="1600" dirty="0" smtClean="0">
                <a:solidFill>
                  <a:srgbClr val="2D3A1E"/>
                </a:solidFill>
                <a:latin typeface="Century Gothic" pitchFamily="34" charset="0"/>
              </a:rPr>
              <a:t>Szczytnie</a:t>
            </a:r>
          </a:p>
          <a:p>
            <a:pPr algn="ctr"/>
            <a:r>
              <a:rPr lang="pl-PL" sz="1600" dirty="0" smtClean="0">
                <a:solidFill>
                  <a:srgbClr val="2D3A1E"/>
                </a:solidFill>
                <a:latin typeface="Century Gothic" pitchFamily="34" charset="0"/>
              </a:rPr>
              <a:t>Kategoria: gimnazjum</a:t>
            </a:r>
            <a:endParaRPr lang="pl-PL" sz="1600" dirty="0">
              <a:solidFill>
                <a:srgbClr val="2D3A1E"/>
              </a:solidFill>
              <a:latin typeface="Century Gothic" pitchFamily="34" charset="0"/>
            </a:endParaRPr>
          </a:p>
        </p:txBody>
      </p:sp>
      <p:pic>
        <p:nvPicPr>
          <p:cNvPr id="8" name="Obraz 7" descr="image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3261360" cy="4882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 descr="image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2996952"/>
            <a:ext cx="5449824" cy="363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5536" y="332656"/>
            <a:ext cx="5832648" cy="2232248"/>
          </a:xfrm>
          <a:prstGeom prst="rect">
            <a:avLst/>
          </a:prstGeom>
          <a:solidFill>
            <a:srgbClr val="A6CF6F">
              <a:alpha val="60000"/>
            </a:srgbClr>
          </a:solidFill>
          <a:ln>
            <a:solidFill>
              <a:srgbClr val="43562C">
                <a:alpha val="6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467544" y="620688"/>
            <a:ext cx="561662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dirty="0">
                <a:solidFill>
                  <a:srgbClr val="43562C"/>
                </a:solidFill>
                <a:latin typeface="Century Gothic" pitchFamily="34" charset="0"/>
              </a:rPr>
              <a:t>Zalesienia to jedna trzecia obszaru</a:t>
            </a:r>
          </a:p>
          <a:p>
            <a:pPr algn="ctr"/>
            <a:r>
              <a:rPr lang="pl-PL" sz="2200" dirty="0">
                <a:solidFill>
                  <a:srgbClr val="43562C"/>
                </a:solidFill>
                <a:latin typeface="Century Gothic" pitchFamily="34" charset="0"/>
              </a:rPr>
              <a:t>Z około piętnastu tysięcy hektarów</a:t>
            </a:r>
          </a:p>
          <a:p>
            <a:pPr algn="ctr"/>
            <a:r>
              <a:rPr lang="pl-PL" sz="2200" dirty="0">
                <a:solidFill>
                  <a:srgbClr val="43562C"/>
                </a:solidFill>
                <a:latin typeface="Century Gothic" pitchFamily="34" charset="0"/>
              </a:rPr>
              <a:t>Wśród drzew dominują gatunki iglaste</a:t>
            </a:r>
          </a:p>
          <a:p>
            <a:pPr algn="ctr"/>
            <a:r>
              <a:rPr lang="pl-PL" sz="2200" dirty="0">
                <a:solidFill>
                  <a:srgbClr val="43562C"/>
                </a:solidFill>
                <a:latin typeface="Century Gothic" pitchFamily="34" charset="0"/>
              </a:rPr>
              <a:t>A sosny oraz świerki są tu najczęstsze</a:t>
            </a:r>
          </a:p>
          <a:p>
            <a:pPr algn="ctr"/>
            <a:endParaRPr lang="pl-PL" sz="2200" dirty="0"/>
          </a:p>
        </p:txBody>
      </p:sp>
      <p:pic>
        <p:nvPicPr>
          <p:cNvPr id="6" name="Obraz 5" descr="image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2708920"/>
            <a:ext cx="3756454" cy="382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image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060848"/>
            <a:ext cx="3377184" cy="4498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059832" y="4077072"/>
            <a:ext cx="5616624" cy="2304256"/>
          </a:xfrm>
          <a:prstGeom prst="rect">
            <a:avLst/>
          </a:prstGeom>
          <a:solidFill>
            <a:srgbClr val="A6CF6F">
              <a:alpha val="60000"/>
            </a:srgbClr>
          </a:solidFill>
          <a:ln>
            <a:solidFill>
              <a:srgbClr val="A6CF6F">
                <a:alpha val="6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3131840" y="4293096"/>
            <a:ext cx="54726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dirty="0">
                <a:solidFill>
                  <a:srgbClr val="43562C"/>
                </a:solidFill>
                <a:latin typeface="Century Gothic" pitchFamily="34" charset="0"/>
              </a:rPr>
              <a:t>W nadleśnictwie spotkasz </a:t>
            </a:r>
            <a:r>
              <a:rPr lang="pl-PL" sz="2200" dirty="0" smtClean="0">
                <a:solidFill>
                  <a:srgbClr val="43562C"/>
                </a:solidFill>
                <a:latin typeface="Century Gothic" pitchFamily="34" charset="0"/>
              </a:rPr>
              <a:t>też</a:t>
            </a:r>
          </a:p>
          <a:p>
            <a:pPr algn="ctr"/>
            <a:r>
              <a:rPr lang="pl-PL" sz="2200" dirty="0" smtClean="0">
                <a:solidFill>
                  <a:srgbClr val="43562C"/>
                </a:solidFill>
                <a:latin typeface="Century Gothic" pitchFamily="34" charset="0"/>
              </a:rPr>
              <a:t> </a:t>
            </a:r>
            <a:r>
              <a:rPr lang="pl-PL" sz="2200" dirty="0">
                <a:solidFill>
                  <a:srgbClr val="43562C"/>
                </a:solidFill>
                <a:latin typeface="Century Gothic" pitchFamily="34" charset="0"/>
              </a:rPr>
              <a:t>rzadkie gatunki</a:t>
            </a:r>
          </a:p>
          <a:p>
            <a:pPr algn="ctr"/>
            <a:r>
              <a:rPr lang="pl-PL" sz="2200" dirty="0">
                <a:solidFill>
                  <a:srgbClr val="43562C"/>
                </a:solidFill>
                <a:latin typeface="Century Gothic" pitchFamily="34" charset="0"/>
              </a:rPr>
              <a:t>Torfowce, rosiczki, storczyki, wawrzynki</a:t>
            </a:r>
          </a:p>
          <a:p>
            <a:pPr algn="ctr"/>
            <a:r>
              <a:rPr lang="pl-PL" sz="2200" dirty="0">
                <a:solidFill>
                  <a:srgbClr val="43562C"/>
                </a:solidFill>
                <a:latin typeface="Century Gothic" pitchFamily="34" charset="0"/>
              </a:rPr>
              <a:t>Żyją tu bobry, łosie, wilki i bieliki</a:t>
            </a:r>
          </a:p>
          <a:p>
            <a:pPr algn="ctr"/>
            <a:r>
              <a:rPr lang="pl-PL" sz="2200" dirty="0">
                <a:solidFill>
                  <a:srgbClr val="43562C"/>
                </a:solidFill>
                <a:latin typeface="Century Gothic" pitchFamily="34" charset="0"/>
              </a:rPr>
              <a:t>Osobliwością są krzykliwe </a:t>
            </a:r>
            <a:r>
              <a:rPr lang="pl-PL" sz="2200" dirty="0" smtClean="0">
                <a:solidFill>
                  <a:srgbClr val="43562C"/>
                </a:solidFill>
                <a:latin typeface="Century Gothic" pitchFamily="34" charset="0"/>
              </a:rPr>
              <a:t>orliki</a:t>
            </a:r>
            <a:endParaRPr lang="pl-PL" sz="2200" dirty="0">
              <a:solidFill>
                <a:srgbClr val="43562C"/>
              </a:solidFill>
              <a:latin typeface="Century Gothic" pitchFamily="34" charset="0"/>
            </a:endParaRPr>
          </a:p>
          <a:p>
            <a:pPr algn="ctr"/>
            <a:endParaRPr lang="pl-PL" dirty="0">
              <a:solidFill>
                <a:srgbClr val="43562C"/>
              </a:solidFill>
            </a:endParaRPr>
          </a:p>
        </p:txBody>
      </p:sp>
      <p:pic>
        <p:nvPicPr>
          <p:cNvPr id="6" name="Obraz 5" descr="image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3254991" cy="4032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image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476672"/>
            <a:ext cx="4980432" cy="3328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0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63688" y="260648"/>
            <a:ext cx="5544616" cy="2232248"/>
          </a:xfrm>
          <a:prstGeom prst="rect">
            <a:avLst/>
          </a:prstGeom>
          <a:solidFill>
            <a:srgbClr val="A6CF6F">
              <a:alpha val="60000"/>
            </a:srgbClr>
          </a:solidFill>
          <a:ln>
            <a:solidFill>
              <a:srgbClr val="9B8853">
                <a:alpha val="6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1835696" y="620688"/>
            <a:ext cx="540060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dirty="0">
                <a:solidFill>
                  <a:srgbClr val="645836"/>
                </a:solidFill>
                <a:latin typeface="Century Gothic" pitchFamily="34" charset="0"/>
              </a:rPr>
              <a:t>Żeby zachować   te wszystkie  unikaty</a:t>
            </a:r>
          </a:p>
          <a:p>
            <a:pPr algn="ctr"/>
            <a:r>
              <a:rPr lang="pl-PL" sz="2200" dirty="0">
                <a:solidFill>
                  <a:srgbClr val="645836"/>
                </a:solidFill>
                <a:latin typeface="Century Gothic" pitchFamily="34" charset="0"/>
              </a:rPr>
              <a:t>Utworzone zostały dwa rezerwaty</a:t>
            </a:r>
          </a:p>
          <a:p>
            <a:pPr algn="ctr"/>
            <a:r>
              <a:rPr lang="pl-PL" sz="2200" dirty="0">
                <a:solidFill>
                  <a:srgbClr val="645836"/>
                </a:solidFill>
                <a:latin typeface="Century Gothic" pitchFamily="34" charset="0"/>
              </a:rPr>
              <a:t>Florystyczny chroni roślinność stepową</a:t>
            </a:r>
          </a:p>
          <a:p>
            <a:pPr algn="ctr"/>
            <a:r>
              <a:rPr lang="pl-PL" sz="2200" dirty="0">
                <a:solidFill>
                  <a:srgbClr val="645836"/>
                </a:solidFill>
                <a:latin typeface="Century Gothic" pitchFamily="34" charset="0"/>
              </a:rPr>
              <a:t>Sołtysek modrzewnicę polodowcową</a:t>
            </a:r>
          </a:p>
          <a:p>
            <a:pPr algn="ctr"/>
            <a:endParaRPr lang="pl-PL" dirty="0">
              <a:solidFill>
                <a:srgbClr val="43562C"/>
              </a:solidFill>
            </a:endParaRPr>
          </a:p>
        </p:txBody>
      </p:sp>
      <p:pic>
        <p:nvPicPr>
          <p:cNvPr id="6" name="Obraz 5" descr="image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996952"/>
            <a:ext cx="4620768" cy="3468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image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40152" y="2636912"/>
            <a:ext cx="2676144" cy="4005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7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z rogami ściętymi po przekątnej 10"/>
          <p:cNvSpPr/>
          <p:nvPr/>
        </p:nvSpPr>
        <p:spPr>
          <a:xfrm>
            <a:off x="1835696" y="188640"/>
            <a:ext cx="5472608" cy="2780928"/>
          </a:xfrm>
          <a:prstGeom prst="snip2DiagRect">
            <a:avLst/>
          </a:prstGeom>
          <a:solidFill>
            <a:srgbClr val="75673F">
              <a:alpha val="60000"/>
            </a:srgbClr>
          </a:solidFill>
          <a:ln>
            <a:solidFill>
              <a:srgbClr val="43562C">
                <a:alpha val="6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ole tekstowe 15"/>
          <p:cNvSpPr txBox="1"/>
          <p:nvPr/>
        </p:nvSpPr>
        <p:spPr>
          <a:xfrm>
            <a:off x="1835696" y="476672"/>
            <a:ext cx="5328592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dirty="0">
                <a:solidFill>
                  <a:srgbClr val="A6CF6F"/>
                </a:solidFill>
                <a:latin typeface="Century Gothic" pitchFamily="34" charset="0"/>
              </a:rPr>
              <a:t>Szlaki turystyczne, ścieżki rowerowe</a:t>
            </a:r>
          </a:p>
          <a:p>
            <a:pPr algn="ctr"/>
            <a:r>
              <a:rPr lang="pl-PL" sz="2200" dirty="0">
                <a:solidFill>
                  <a:srgbClr val="A6CF6F"/>
                </a:solidFill>
                <a:latin typeface="Century Gothic" pitchFamily="34" charset="0"/>
              </a:rPr>
              <a:t>Dla chętnych turystów zawsze są gotowe</a:t>
            </a:r>
          </a:p>
          <a:p>
            <a:pPr algn="ctr"/>
            <a:r>
              <a:rPr lang="pl-PL" sz="2200" dirty="0">
                <a:solidFill>
                  <a:srgbClr val="A6CF6F"/>
                </a:solidFill>
                <a:latin typeface="Century Gothic" pitchFamily="34" charset="0"/>
              </a:rPr>
              <a:t>W ofercie jest jeszcze szlak kajakowy</a:t>
            </a:r>
          </a:p>
          <a:p>
            <a:pPr algn="ctr"/>
            <a:r>
              <a:rPr lang="pl-PL" sz="2200" dirty="0">
                <a:solidFill>
                  <a:srgbClr val="A6CF6F"/>
                </a:solidFill>
                <a:latin typeface="Century Gothic" pitchFamily="34" charset="0"/>
              </a:rPr>
              <a:t>Wieża obserwacyjna - punkt widokowy</a:t>
            </a:r>
          </a:p>
          <a:p>
            <a:endParaRPr lang="pl-PL" dirty="0"/>
          </a:p>
        </p:txBody>
      </p:sp>
      <p:pic>
        <p:nvPicPr>
          <p:cNvPr id="6" name="Obraz 5" descr="image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2708920"/>
            <a:ext cx="2602992" cy="3895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image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2708920"/>
            <a:ext cx="2609088" cy="3895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467544" y="980728"/>
            <a:ext cx="3168352" cy="4752528"/>
          </a:xfrm>
          <a:prstGeom prst="rect">
            <a:avLst/>
          </a:prstGeom>
          <a:solidFill>
            <a:srgbClr val="8AAA50">
              <a:alpha val="60000"/>
            </a:srgbClr>
          </a:solidFill>
          <a:ln>
            <a:solidFill>
              <a:srgbClr val="43562C">
                <a:alpha val="6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539552" y="1556792"/>
            <a:ext cx="302433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dirty="0">
                <a:solidFill>
                  <a:srgbClr val="43562C"/>
                </a:solidFill>
                <a:latin typeface="Century Gothic" pitchFamily="34" charset="0"/>
              </a:rPr>
              <a:t>Nasze nadleśnictwo do współpracy skore</a:t>
            </a:r>
          </a:p>
          <a:p>
            <a:pPr algn="ctr"/>
            <a:r>
              <a:rPr lang="pl-PL" sz="2200" dirty="0">
                <a:solidFill>
                  <a:srgbClr val="43562C"/>
                </a:solidFill>
                <a:latin typeface="Century Gothic" pitchFamily="34" charset="0"/>
              </a:rPr>
              <a:t>Można na nie </a:t>
            </a:r>
            <a:r>
              <a:rPr lang="pl-PL" sz="2200" dirty="0" smtClean="0">
                <a:solidFill>
                  <a:srgbClr val="43562C"/>
                </a:solidFill>
                <a:latin typeface="Century Gothic" pitchFamily="34" charset="0"/>
              </a:rPr>
              <a:t>liczyć, </a:t>
            </a:r>
            <a:r>
              <a:rPr lang="pl-PL" sz="2200" dirty="0">
                <a:solidFill>
                  <a:srgbClr val="43562C"/>
                </a:solidFill>
                <a:latin typeface="Century Gothic" pitchFamily="34" charset="0"/>
              </a:rPr>
              <a:t>drzwi stoją otworem</a:t>
            </a:r>
          </a:p>
          <a:p>
            <a:pPr algn="ctr"/>
            <a:r>
              <a:rPr lang="pl-PL" sz="2200" dirty="0">
                <a:solidFill>
                  <a:srgbClr val="43562C"/>
                </a:solidFill>
                <a:latin typeface="Century Gothic" pitchFamily="34" charset="0"/>
              </a:rPr>
              <a:t>Ciekawe konkursy </a:t>
            </a:r>
            <a:r>
              <a:rPr lang="pl-PL" sz="2200" dirty="0" smtClean="0">
                <a:solidFill>
                  <a:srgbClr val="43562C"/>
                </a:solidFill>
                <a:latin typeface="Century Gothic" pitchFamily="34" charset="0"/>
              </a:rPr>
              <a:t>nam organizuje </a:t>
            </a:r>
            <a:endParaRPr lang="pl-PL" sz="2200" dirty="0">
              <a:solidFill>
                <a:srgbClr val="43562C"/>
              </a:solidFill>
              <a:latin typeface="Century Gothic" pitchFamily="34" charset="0"/>
            </a:endParaRPr>
          </a:p>
          <a:p>
            <a:pPr algn="ctr"/>
            <a:r>
              <a:rPr lang="pl-PL" sz="2200" dirty="0">
                <a:solidFill>
                  <a:srgbClr val="43562C"/>
                </a:solidFill>
                <a:latin typeface="Century Gothic" pitchFamily="34" charset="0"/>
              </a:rPr>
              <a:t>I  wiele atrakcyjnych nagród  </a:t>
            </a:r>
            <a:r>
              <a:rPr lang="pl-PL" sz="2200" dirty="0" smtClean="0">
                <a:solidFill>
                  <a:srgbClr val="43562C"/>
                </a:solidFill>
                <a:latin typeface="Century Gothic" pitchFamily="34" charset="0"/>
              </a:rPr>
              <a:t>funduje</a:t>
            </a:r>
            <a:endParaRPr lang="pl-PL" sz="2200" dirty="0">
              <a:solidFill>
                <a:srgbClr val="43562C"/>
              </a:solidFill>
              <a:latin typeface="Century Gothic" pitchFamily="34" charset="0"/>
            </a:endParaRPr>
          </a:p>
          <a:p>
            <a:endParaRPr lang="pl-PL" dirty="0">
              <a:solidFill>
                <a:srgbClr val="ECEEAC"/>
              </a:solidFill>
            </a:endParaRPr>
          </a:p>
        </p:txBody>
      </p:sp>
      <p:pic>
        <p:nvPicPr>
          <p:cNvPr id="6" name="Obraz 5" descr="image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188640"/>
            <a:ext cx="5199888" cy="3005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 descr="image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23928" y="3068960"/>
            <a:ext cx="4760976" cy="357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7000"/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5292080" y="548680"/>
            <a:ext cx="3528392" cy="2232248"/>
          </a:xfrm>
          <a:prstGeom prst="rect">
            <a:avLst/>
          </a:prstGeom>
          <a:solidFill>
            <a:srgbClr val="43562C">
              <a:alpha val="60000"/>
            </a:srgbClr>
          </a:solidFill>
          <a:ln>
            <a:solidFill>
              <a:srgbClr val="8AAA50">
                <a:alpha val="6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ole tekstowe 4"/>
          <p:cNvSpPr txBox="1"/>
          <p:nvPr/>
        </p:nvSpPr>
        <p:spPr>
          <a:xfrm>
            <a:off x="5292080" y="764704"/>
            <a:ext cx="352839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dirty="0">
                <a:solidFill>
                  <a:srgbClr val="E4F5B9"/>
                </a:solidFill>
                <a:latin typeface="Century Gothic" pitchFamily="34" charset="0"/>
              </a:rPr>
              <a:t>Edukacji leśnej </a:t>
            </a:r>
            <a:endParaRPr lang="pl-PL" sz="2200" dirty="0" smtClean="0">
              <a:solidFill>
                <a:srgbClr val="E4F5B9"/>
              </a:solidFill>
              <a:latin typeface="Century Gothic" pitchFamily="34" charset="0"/>
            </a:endParaRPr>
          </a:p>
          <a:p>
            <a:pPr algn="ctr"/>
            <a:r>
              <a:rPr lang="pl-PL" sz="2200" dirty="0" smtClean="0">
                <a:solidFill>
                  <a:srgbClr val="E4F5B9"/>
                </a:solidFill>
                <a:latin typeface="Century Gothic" pitchFamily="34" charset="0"/>
              </a:rPr>
              <a:t>wszystkich </a:t>
            </a:r>
            <a:r>
              <a:rPr lang="pl-PL" sz="2200" dirty="0">
                <a:solidFill>
                  <a:srgbClr val="E4F5B9"/>
                </a:solidFill>
                <a:latin typeface="Century Gothic" pitchFamily="34" charset="0"/>
              </a:rPr>
              <a:t>form  </a:t>
            </a:r>
            <a:endParaRPr lang="pl-PL" sz="2200" dirty="0" smtClean="0">
              <a:solidFill>
                <a:srgbClr val="E4F5B9"/>
              </a:solidFill>
              <a:latin typeface="Century Gothic" pitchFamily="34" charset="0"/>
            </a:endParaRPr>
          </a:p>
          <a:p>
            <a:pPr algn="ctr"/>
            <a:r>
              <a:rPr lang="pl-PL" sz="2200" dirty="0" smtClean="0">
                <a:solidFill>
                  <a:srgbClr val="E4F5B9"/>
                </a:solidFill>
                <a:latin typeface="Century Gothic" pitchFamily="34" charset="0"/>
              </a:rPr>
              <a:t>nie </a:t>
            </a:r>
            <a:r>
              <a:rPr lang="pl-PL" sz="2200" dirty="0">
                <a:solidFill>
                  <a:srgbClr val="E4F5B9"/>
                </a:solidFill>
                <a:latin typeface="Century Gothic" pitchFamily="34" charset="0"/>
              </a:rPr>
              <a:t>zliczysz</a:t>
            </a:r>
          </a:p>
          <a:p>
            <a:pPr algn="ctr"/>
            <a:r>
              <a:rPr lang="pl-PL" sz="2200" dirty="0">
                <a:solidFill>
                  <a:srgbClr val="E4F5B9"/>
                </a:solidFill>
                <a:latin typeface="Century Gothic" pitchFamily="34" charset="0"/>
              </a:rPr>
              <a:t>Wiele razy gościł </a:t>
            </a:r>
            <a:endParaRPr lang="pl-PL" sz="2200" dirty="0" smtClean="0">
              <a:solidFill>
                <a:srgbClr val="E4F5B9"/>
              </a:solidFill>
              <a:latin typeface="Century Gothic" pitchFamily="34" charset="0"/>
            </a:endParaRPr>
          </a:p>
          <a:p>
            <a:pPr algn="ctr"/>
            <a:r>
              <a:rPr lang="pl-PL" sz="2200" dirty="0" smtClean="0">
                <a:solidFill>
                  <a:srgbClr val="E4F5B9"/>
                </a:solidFill>
                <a:latin typeface="Century Gothic" pitchFamily="34" charset="0"/>
              </a:rPr>
              <a:t>u nas </a:t>
            </a:r>
            <a:r>
              <a:rPr lang="pl-PL" sz="2200" dirty="0">
                <a:solidFill>
                  <a:srgbClr val="E4F5B9"/>
                </a:solidFill>
                <a:latin typeface="Century Gothic" pitchFamily="34" charset="0"/>
              </a:rPr>
              <a:t>leśniczy</a:t>
            </a:r>
          </a:p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395536" y="4077072"/>
            <a:ext cx="3528392" cy="2232248"/>
          </a:xfrm>
          <a:prstGeom prst="rect">
            <a:avLst/>
          </a:prstGeom>
          <a:solidFill>
            <a:srgbClr val="43562C">
              <a:alpha val="60000"/>
            </a:srgbClr>
          </a:solidFill>
          <a:ln>
            <a:solidFill>
              <a:srgbClr val="DFE270">
                <a:alpha val="6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467544" y="4437112"/>
            <a:ext cx="338437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dirty="0">
                <a:solidFill>
                  <a:srgbClr val="DFE270"/>
                </a:solidFill>
                <a:latin typeface="Century Gothic" pitchFamily="34" charset="0"/>
              </a:rPr>
              <a:t>Odczyty, warsztaty </a:t>
            </a:r>
            <a:endParaRPr lang="pl-PL" sz="2200" dirty="0" smtClean="0">
              <a:solidFill>
                <a:srgbClr val="DFE270"/>
              </a:solidFill>
              <a:latin typeface="Century Gothic" pitchFamily="34" charset="0"/>
            </a:endParaRPr>
          </a:p>
          <a:p>
            <a:pPr algn="ctr"/>
            <a:r>
              <a:rPr lang="pl-PL" sz="2200" dirty="0" smtClean="0">
                <a:solidFill>
                  <a:srgbClr val="DFE270"/>
                </a:solidFill>
                <a:latin typeface="Century Gothic" pitchFamily="34" charset="0"/>
              </a:rPr>
              <a:t>i </a:t>
            </a:r>
            <a:r>
              <a:rPr lang="pl-PL" sz="2200" dirty="0">
                <a:solidFill>
                  <a:srgbClr val="DFE270"/>
                </a:solidFill>
                <a:latin typeface="Century Gothic" pitchFamily="34" charset="0"/>
              </a:rPr>
              <a:t>zajęcia w terenie</a:t>
            </a:r>
          </a:p>
          <a:p>
            <a:pPr algn="ctr"/>
            <a:r>
              <a:rPr lang="pl-PL" sz="2200" dirty="0">
                <a:solidFill>
                  <a:srgbClr val="DFE270"/>
                </a:solidFill>
                <a:latin typeface="Century Gothic" pitchFamily="34" charset="0"/>
              </a:rPr>
              <a:t>Są </a:t>
            </a:r>
            <a:r>
              <a:rPr lang="pl-PL" sz="2200" dirty="0" smtClean="0">
                <a:solidFill>
                  <a:srgbClr val="DFE270"/>
                </a:solidFill>
                <a:latin typeface="Century Gothic" pitchFamily="34" charset="0"/>
              </a:rPr>
              <a:t>pouczające</a:t>
            </a:r>
          </a:p>
          <a:p>
            <a:pPr algn="ctr"/>
            <a:r>
              <a:rPr lang="pl-PL" sz="2200" dirty="0" smtClean="0">
                <a:solidFill>
                  <a:srgbClr val="DFE270"/>
                </a:solidFill>
                <a:latin typeface="Century Gothic" pitchFamily="34" charset="0"/>
              </a:rPr>
              <a:t> </a:t>
            </a:r>
            <a:r>
              <a:rPr lang="pl-PL" sz="2200" dirty="0">
                <a:solidFill>
                  <a:srgbClr val="DFE270"/>
                </a:solidFill>
                <a:latin typeface="Century Gothic" pitchFamily="34" charset="0"/>
              </a:rPr>
              <a:t>i ciekawe szalenie</a:t>
            </a:r>
          </a:p>
          <a:p>
            <a:endParaRPr lang="pl-PL" dirty="0"/>
          </a:p>
        </p:txBody>
      </p:sp>
      <p:pic>
        <p:nvPicPr>
          <p:cNvPr id="9" name="Obraz 8" descr="image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88640"/>
            <a:ext cx="4913376" cy="36819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az 9" descr="image1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39952" y="3068960"/>
            <a:ext cx="4840224" cy="36332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7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8.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188640"/>
            <a:ext cx="4788024" cy="3591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Prostokąt 3"/>
          <p:cNvSpPr/>
          <p:nvPr/>
        </p:nvSpPr>
        <p:spPr>
          <a:xfrm>
            <a:off x="2771800" y="4221088"/>
            <a:ext cx="6048672" cy="2304256"/>
          </a:xfrm>
          <a:prstGeom prst="rect">
            <a:avLst/>
          </a:prstGeom>
          <a:solidFill>
            <a:srgbClr val="43562C">
              <a:alpha val="60000"/>
            </a:srgbClr>
          </a:solidFill>
          <a:ln>
            <a:solidFill>
              <a:srgbClr val="ECEEAC">
                <a:alpha val="69804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2843808" y="4581128"/>
            <a:ext cx="576064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dirty="0">
                <a:solidFill>
                  <a:srgbClr val="E4F5B9"/>
                </a:solidFill>
                <a:latin typeface="Century Gothic" pitchFamily="34" charset="0"/>
              </a:rPr>
              <a:t>Pani Agnieszka miła i wyrozumiała</a:t>
            </a:r>
          </a:p>
          <a:p>
            <a:pPr algn="ctr"/>
            <a:r>
              <a:rPr lang="pl-PL" sz="2200" dirty="0">
                <a:solidFill>
                  <a:srgbClr val="E4F5B9"/>
                </a:solidFill>
                <a:latin typeface="Century Gothic" pitchFamily="34" charset="0"/>
              </a:rPr>
              <a:t>Z nią każda wyprawa do lasu wspaniała</a:t>
            </a:r>
          </a:p>
          <a:p>
            <a:pPr algn="ctr"/>
            <a:r>
              <a:rPr lang="pl-PL" sz="2200" dirty="0">
                <a:solidFill>
                  <a:srgbClr val="E4F5B9"/>
                </a:solidFill>
                <a:latin typeface="Century Gothic" pitchFamily="34" charset="0"/>
              </a:rPr>
              <a:t>Poznajemy lasy, więcej o nich wiemy</a:t>
            </a:r>
          </a:p>
          <a:p>
            <a:pPr algn="ctr"/>
            <a:r>
              <a:rPr lang="pl-PL" sz="2200" dirty="0">
                <a:solidFill>
                  <a:srgbClr val="E4F5B9"/>
                </a:solidFill>
                <a:latin typeface="Century Gothic" pitchFamily="34" charset="0"/>
              </a:rPr>
              <a:t>Konieczność ochrony dobrze rozumiemy</a:t>
            </a:r>
          </a:p>
          <a:p>
            <a:endParaRPr lang="pl-PL" dirty="0">
              <a:solidFill>
                <a:srgbClr val="AFD866"/>
              </a:solidFill>
            </a:endParaRPr>
          </a:p>
        </p:txBody>
      </p:sp>
      <p:pic>
        <p:nvPicPr>
          <p:cNvPr id="6" name="Obraz 5" descr="image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620688"/>
            <a:ext cx="5076448" cy="3807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alphaModFix amt="9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251520" y="476672"/>
            <a:ext cx="3816424" cy="2520280"/>
          </a:xfrm>
          <a:prstGeom prst="rect">
            <a:avLst/>
          </a:prstGeom>
          <a:solidFill>
            <a:srgbClr val="A6CF6F">
              <a:alpha val="60000"/>
            </a:srgbClr>
          </a:solidFill>
          <a:ln>
            <a:solidFill>
              <a:srgbClr val="4356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/>
          <p:cNvSpPr/>
          <p:nvPr/>
        </p:nvSpPr>
        <p:spPr>
          <a:xfrm>
            <a:off x="4788024" y="4005064"/>
            <a:ext cx="4104456" cy="2520280"/>
          </a:xfrm>
          <a:prstGeom prst="rect">
            <a:avLst/>
          </a:prstGeom>
          <a:solidFill>
            <a:srgbClr val="A6CF6F">
              <a:alpha val="60000"/>
            </a:srgbClr>
          </a:solidFill>
          <a:ln>
            <a:solidFill>
              <a:srgbClr val="4356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/>
          <p:cNvSpPr txBox="1"/>
          <p:nvPr/>
        </p:nvSpPr>
        <p:spPr>
          <a:xfrm>
            <a:off x="539552" y="980728"/>
            <a:ext cx="3312368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dirty="0">
                <a:solidFill>
                  <a:srgbClr val="43562C"/>
                </a:solidFill>
                <a:latin typeface="Century Gothic" pitchFamily="34" charset="0"/>
              </a:rPr>
              <a:t>Śmieci to poważny problem dla leśniczych</a:t>
            </a:r>
          </a:p>
          <a:p>
            <a:pPr algn="ctr"/>
            <a:r>
              <a:rPr lang="pl-PL" sz="2200" dirty="0">
                <a:solidFill>
                  <a:srgbClr val="43562C"/>
                </a:solidFill>
                <a:latin typeface="Century Gothic" pitchFamily="34" charset="0"/>
              </a:rPr>
              <a:t>Ci na naszą pomoc zawsze mogą liczyć</a:t>
            </a:r>
          </a:p>
          <a:p>
            <a:endParaRPr lang="pl-PL" dirty="0">
              <a:solidFill>
                <a:srgbClr val="43562C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4860032" y="4509120"/>
            <a:ext cx="396044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200" dirty="0" smtClean="0">
                <a:solidFill>
                  <a:srgbClr val="43562C"/>
                </a:solidFill>
                <a:latin typeface="Century Gothic" pitchFamily="34" charset="0"/>
              </a:rPr>
              <a:t>Worki, rękawice</a:t>
            </a:r>
          </a:p>
          <a:p>
            <a:pPr algn="ctr"/>
            <a:r>
              <a:rPr lang="pl-PL" sz="2200" dirty="0" smtClean="0">
                <a:solidFill>
                  <a:srgbClr val="43562C"/>
                </a:solidFill>
                <a:latin typeface="Century Gothic" pitchFamily="34" charset="0"/>
              </a:rPr>
              <a:t> </a:t>
            </a:r>
            <a:r>
              <a:rPr lang="pl-PL" sz="2200" dirty="0">
                <a:solidFill>
                  <a:srgbClr val="43562C"/>
                </a:solidFill>
                <a:latin typeface="Century Gothic" pitchFamily="34" charset="0"/>
              </a:rPr>
              <a:t>i gotowość mamy</a:t>
            </a:r>
          </a:p>
          <a:p>
            <a:pPr algn="ctr"/>
            <a:r>
              <a:rPr lang="pl-PL" sz="2200" dirty="0">
                <a:solidFill>
                  <a:srgbClr val="43562C"/>
                </a:solidFill>
                <a:latin typeface="Century Gothic" pitchFamily="34" charset="0"/>
              </a:rPr>
              <a:t>Różne śmieci z </a:t>
            </a:r>
            <a:r>
              <a:rPr lang="pl-PL" sz="2200" dirty="0" smtClean="0">
                <a:solidFill>
                  <a:srgbClr val="43562C"/>
                </a:solidFill>
                <a:latin typeface="Century Gothic" pitchFamily="34" charset="0"/>
              </a:rPr>
              <a:t>lasu</a:t>
            </a:r>
          </a:p>
          <a:p>
            <a:pPr algn="ctr"/>
            <a:r>
              <a:rPr lang="pl-PL" sz="2200" dirty="0" smtClean="0">
                <a:solidFill>
                  <a:srgbClr val="43562C"/>
                </a:solidFill>
                <a:latin typeface="Century Gothic" pitchFamily="34" charset="0"/>
              </a:rPr>
              <a:t> </a:t>
            </a:r>
            <a:r>
              <a:rPr lang="pl-PL" sz="2200" dirty="0">
                <a:solidFill>
                  <a:srgbClr val="43562C"/>
                </a:solidFill>
                <a:latin typeface="Century Gothic" pitchFamily="34" charset="0"/>
              </a:rPr>
              <a:t>migiem </a:t>
            </a:r>
            <a:r>
              <a:rPr lang="pl-PL" sz="2200" dirty="0" smtClean="0">
                <a:solidFill>
                  <a:srgbClr val="43562C"/>
                </a:solidFill>
                <a:latin typeface="Century Gothic" pitchFamily="34" charset="0"/>
              </a:rPr>
              <a:t>wyszperamy</a:t>
            </a:r>
            <a:endParaRPr lang="pl-PL" sz="2200" dirty="0">
              <a:solidFill>
                <a:srgbClr val="43562C"/>
              </a:solidFill>
              <a:latin typeface="Century Gothic" pitchFamily="34" charset="0"/>
            </a:endParaRPr>
          </a:p>
          <a:p>
            <a:endParaRPr lang="pl-PL" dirty="0"/>
          </a:p>
        </p:txBody>
      </p:sp>
      <p:pic>
        <p:nvPicPr>
          <p:cNvPr id="9" name="Obraz 8" descr="image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3968" y="260648"/>
            <a:ext cx="4644712" cy="34878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az 9" descr="image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284984"/>
            <a:ext cx="4488181" cy="3366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7"/>
</p:tagLst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262</Words>
  <Application>Microsoft Office PowerPoint</Application>
  <PresentationFormat>Pokaz na ekranie (4:3)</PresentationFormat>
  <Paragraphs>56</Paragraphs>
  <Slides>10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Nadleśnictwo Korpele</dc:title>
  <dc:creator>natalia</dc:creator>
  <cp:lastModifiedBy>Alina Borodziuk</cp:lastModifiedBy>
  <cp:revision>48</cp:revision>
  <dcterms:created xsi:type="dcterms:W3CDTF">2016-04-02T13:30:43Z</dcterms:created>
  <dcterms:modified xsi:type="dcterms:W3CDTF">2016-04-30T17:18:38Z</dcterms:modified>
</cp:coreProperties>
</file>