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4" r:id="rId7"/>
    <p:sldId id="262" r:id="rId8"/>
    <p:sldId id="261" r:id="rId9"/>
    <p:sldId id="263" r:id="rId10"/>
    <p:sldId id="265" r:id="rId11"/>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86" autoAdjust="0"/>
    <p:restoredTop sz="95833" autoAdjust="0"/>
  </p:normalViewPr>
  <p:slideViewPr>
    <p:cSldViewPr>
      <p:cViewPr>
        <p:scale>
          <a:sx n="120" d="100"/>
          <a:sy n="120" d="100"/>
        </p:scale>
        <p:origin x="-678" y="13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6"/>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82FD1F99-C006-479B-82FB-961A7C0F8F73}" type="datetimeFigureOut">
              <a:rPr lang="pl-PL" smtClean="0"/>
              <a:t>2016-04-29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7778E11-CB79-48B9-9B31-58D9D239CB86}" type="slidenum">
              <a:rPr lang="pl-PL" smtClean="0"/>
              <a:t>‹#›</a:t>
            </a:fld>
            <a:endParaRPr lang="pl-PL"/>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2FD1F99-C006-479B-82FB-961A7C0F8F73}" type="datetimeFigureOut">
              <a:rPr lang="pl-PL" smtClean="0"/>
              <a:t>2016-04-29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7778E11-CB79-48B9-9B31-58D9D239CB86}" type="slidenum">
              <a:rPr lang="pl-PL" smtClean="0"/>
              <a:t>‹#›</a:t>
            </a:fld>
            <a:endParaRPr lang="pl-PL"/>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9"/>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9"/>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2FD1F99-C006-479B-82FB-961A7C0F8F73}" type="datetimeFigureOut">
              <a:rPr lang="pl-PL" smtClean="0"/>
              <a:t>2016-04-29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7778E11-CB79-48B9-9B31-58D9D239CB86}" type="slidenum">
              <a:rPr lang="pl-PL" smtClean="0"/>
              <a:t>‹#›</a:t>
            </a:fld>
            <a:endParaRPr lang="pl-PL"/>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2FD1F99-C006-479B-82FB-961A7C0F8F73}" type="datetimeFigureOut">
              <a:rPr lang="pl-PL" smtClean="0"/>
              <a:t>2016-04-29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7778E11-CB79-48B9-9B31-58D9D239CB86}" type="slidenum">
              <a:rPr lang="pl-PL" smtClean="0"/>
              <a:t>‹#›</a:t>
            </a:fld>
            <a:endParaRPr lang="pl-PL"/>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82FD1F99-C006-479B-82FB-961A7C0F8F73}" type="datetimeFigureOut">
              <a:rPr lang="pl-PL" smtClean="0"/>
              <a:t>2016-04-29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7778E11-CB79-48B9-9B31-58D9D239CB86}" type="slidenum">
              <a:rPr lang="pl-PL" smtClean="0"/>
              <a:t>‹#›</a:t>
            </a:fld>
            <a:endParaRPr lang="pl-PL"/>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82FD1F99-C006-479B-82FB-961A7C0F8F73}" type="datetimeFigureOut">
              <a:rPr lang="pl-PL" smtClean="0"/>
              <a:t>2016-04-29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77778E11-CB79-48B9-9B31-58D9D239CB86}" type="slidenum">
              <a:rPr lang="pl-PL" smtClean="0"/>
              <a:t>‹#›</a:t>
            </a:fld>
            <a:endParaRPr lang="pl-PL"/>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82FD1F99-C006-479B-82FB-961A7C0F8F73}" type="datetimeFigureOut">
              <a:rPr lang="pl-PL" smtClean="0"/>
              <a:t>2016-04-29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77778E11-CB79-48B9-9B31-58D9D239CB86}" type="slidenum">
              <a:rPr lang="pl-PL" smtClean="0"/>
              <a:t>‹#›</a:t>
            </a:fld>
            <a:endParaRPr lang="pl-PL"/>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82FD1F99-C006-479B-82FB-961A7C0F8F73}" type="datetimeFigureOut">
              <a:rPr lang="pl-PL" smtClean="0"/>
              <a:t>2016-04-29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77778E11-CB79-48B9-9B31-58D9D239CB86}" type="slidenum">
              <a:rPr lang="pl-PL" smtClean="0"/>
              <a:t>‹#›</a:t>
            </a:fld>
            <a:endParaRPr lang="pl-PL"/>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82FD1F99-C006-479B-82FB-961A7C0F8F73}" type="datetimeFigureOut">
              <a:rPr lang="pl-PL" smtClean="0"/>
              <a:t>2016-04-29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77778E11-CB79-48B9-9B31-58D9D239CB86}" type="slidenum">
              <a:rPr lang="pl-PL" smtClean="0"/>
              <a:t>‹#›</a:t>
            </a:fld>
            <a:endParaRPr lang="pl-PL"/>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82FD1F99-C006-479B-82FB-961A7C0F8F73}" type="datetimeFigureOut">
              <a:rPr lang="pl-PL" smtClean="0"/>
              <a:t>2016-04-29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77778E11-CB79-48B9-9B31-58D9D239CB86}" type="slidenum">
              <a:rPr lang="pl-PL" smtClean="0"/>
              <a:t>‹#›</a:t>
            </a:fld>
            <a:endParaRPr lang="pl-PL"/>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1"/>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82FD1F99-C006-479B-82FB-961A7C0F8F73}" type="datetimeFigureOut">
              <a:rPr lang="pl-PL" smtClean="0"/>
              <a:t>2016-04-29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77778E11-CB79-48B9-9B31-58D9D239CB86}" type="slidenum">
              <a:rPr lang="pl-PL" smtClean="0"/>
              <a:t>‹#›</a:t>
            </a:fld>
            <a:endParaRPr lang="pl-PL"/>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D1F99-C006-479B-82FB-961A7C0F8F73}" type="datetimeFigureOut">
              <a:rPr lang="pl-PL" smtClean="0"/>
              <a:t>2016-04-29</a:t>
            </a:fld>
            <a:endParaRPr lang="pl-PL"/>
          </a:p>
        </p:txBody>
      </p:sp>
      <p:sp>
        <p:nvSpPr>
          <p:cNvPr id="5" name="Symbol zastępczy stopki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778E11-CB79-48B9-9B31-58D9D239CB86}" type="slidenum">
              <a:rPr lang="pl-PL" smtClean="0"/>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rezerwaty-podkarpackie.pl/img/zdjecia/rezerwaty/bukowy_las/dsc03542.jpg"/>
          <p:cNvPicPr>
            <a:picLocks noChangeAspect="1" noChangeArrowheads="1"/>
          </p:cNvPicPr>
          <p:nvPr/>
        </p:nvPicPr>
        <p:blipFill>
          <a:blip r:embed="rId2" cstate="print"/>
          <a:srcRect l="3844" r="5426"/>
          <a:stretch>
            <a:fillRect/>
          </a:stretch>
        </p:blipFill>
        <p:spPr bwMode="auto">
          <a:xfrm>
            <a:off x="0" y="0"/>
            <a:ext cx="9360024" cy="6858000"/>
          </a:xfrm>
          <a:prstGeom prst="rect">
            <a:avLst/>
          </a:prstGeom>
          <a:noFill/>
        </p:spPr>
      </p:pic>
      <p:sp>
        <p:nvSpPr>
          <p:cNvPr id="2" name="Tytuł 1"/>
          <p:cNvSpPr>
            <a:spLocks noGrp="1"/>
          </p:cNvSpPr>
          <p:nvPr>
            <p:ph type="ctrTitle"/>
          </p:nvPr>
        </p:nvSpPr>
        <p:spPr/>
        <p:txBody>
          <a:bodyPr>
            <a:normAutofit/>
          </a:bodyPr>
          <a:lstStyle/>
          <a:p>
            <a:r>
              <a:rPr lang="pl-PL" sz="4800" b="1" dirty="0">
                <a:solidFill>
                  <a:schemeClr val="bg1"/>
                </a:solidFill>
                <a:effectLst>
                  <a:outerShdw blurRad="38100" dist="38100" dir="2700000" algn="tl">
                    <a:srgbClr val="000000">
                      <a:alpha val="43137"/>
                    </a:srgbClr>
                  </a:outerShdw>
                </a:effectLst>
                <a:latin typeface="Book Antiqua" pitchFamily="18" charset="0"/>
              </a:rPr>
              <a:t>Nadleśnictwo P</a:t>
            </a:r>
            <a:r>
              <a:rPr lang="pl-PL" sz="4800" b="1" dirty="0" smtClean="0">
                <a:solidFill>
                  <a:schemeClr val="bg1"/>
                </a:solidFill>
                <a:effectLst>
                  <a:outerShdw blurRad="38100" dist="38100" dir="2700000" algn="tl">
                    <a:srgbClr val="000000">
                      <a:alpha val="43137"/>
                    </a:srgbClr>
                  </a:outerShdw>
                </a:effectLst>
                <a:latin typeface="Book Antiqua" pitchFamily="18" charset="0"/>
              </a:rPr>
              <a:t>uławy</a:t>
            </a:r>
            <a:endParaRPr lang="pl-PL" sz="4800" b="1" dirty="0">
              <a:solidFill>
                <a:schemeClr val="bg1"/>
              </a:solidFill>
              <a:effectLst>
                <a:outerShdw blurRad="38100" dist="38100" dir="2700000" algn="tl">
                  <a:srgbClr val="000000">
                    <a:alpha val="43137"/>
                  </a:srgbClr>
                </a:outerShdw>
              </a:effectLst>
              <a:latin typeface="Book Antiqua" pitchFamily="18" charset="0"/>
            </a:endParaRPr>
          </a:p>
        </p:txBody>
      </p:sp>
      <p:sp>
        <p:nvSpPr>
          <p:cNvPr id="3" name="Podtytuł 2"/>
          <p:cNvSpPr>
            <a:spLocks noGrp="1"/>
          </p:cNvSpPr>
          <p:nvPr>
            <p:ph type="subTitle" idx="1"/>
          </p:nvPr>
        </p:nvSpPr>
        <p:spPr/>
        <p:txBody>
          <a:bodyPr>
            <a:normAutofit/>
          </a:bodyPr>
          <a:lstStyle/>
          <a:p>
            <a:pPr algn="l"/>
            <a:endParaRPr lang="pl-PL" sz="2800" dirty="0">
              <a:solidFill>
                <a:schemeClr val="bg1">
                  <a:lumMod val="85000"/>
                </a:schemeClr>
              </a:solidFill>
              <a:latin typeface="Book Antiqua" pitchFamily="18" charset="0"/>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3789041"/>
            <a:ext cx="7772400" cy="1362075"/>
          </a:xfrm>
        </p:spPr>
        <p:txBody>
          <a:bodyPr>
            <a:noAutofit/>
          </a:bodyPr>
          <a:lstStyle/>
          <a:p>
            <a:r>
              <a:rPr lang="pl-PL" sz="1800" cap="none" dirty="0" smtClean="0">
                <a:latin typeface="Book Antiqua" pitchFamily="18" charset="0"/>
              </a:rPr>
              <a:t>Karolina Filipek</a:t>
            </a:r>
            <a:br>
              <a:rPr lang="pl-PL" sz="1800" cap="none" dirty="0" smtClean="0">
                <a:latin typeface="Book Antiqua" pitchFamily="18" charset="0"/>
              </a:rPr>
            </a:br>
            <a:r>
              <a:rPr lang="pl-PL" sz="1800" cap="none" dirty="0" smtClean="0">
                <a:latin typeface="Book Antiqua" pitchFamily="18" charset="0"/>
              </a:rPr>
              <a:t>Kornelia Pawlak </a:t>
            </a:r>
            <a:br>
              <a:rPr lang="pl-PL" sz="1800" cap="none" dirty="0" smtClean="0">
                <a:latin typeface="Book Antiqua" pitchFamily="18" charset="0"/>
              </a:rPr>
            </a:br>
            <a:r>
              <a:rPr lang="pl-PL" sz="1800" cap="none" dirty="0" smtClean="0">
                <a:latin typeface="Book Antiqua" pitchFamily="18" charset="0"/>
              </a:rPr>
              <a:t>Martyna Piszcz </a:t>
            </a:r>
            <a:br>
              <a:rPr lang="pl-PL" sz="1800" cap="none" dirty="0" smtClean="0">
                <a:latin typeface="Book Antiqua" pitchFamily="18" charset="0"/>
              </a:rPr>
            </a:br>
            <a:r>
              <a:rPr lang="pl-PL" sz="1800" cap="none" dirty="0" smtClean="0">
                <a:latin typeface="Book Antiqua" pitchFamily="18" charset="0"/>
              </a:rPr>
              <a:t>klasa VI Szkoła Podstawowa</a:t>
            </a:r>
            <a:endParaRPr lang="pl-PL" sz="1800" cap="none" dirty="0"/>
          </a:p>
        </p:txBody>
      </p:sp>
      <p:sp>
        <p:nvSpPr>
          <p:cNvPr id="3" name="Symbol zastępczy tekstu 2"/>
          <p:cNvSpPr>
            <a:spLocks noGrp="1"/>
          </p:cNvSpPr>
          <p:nvPr>
            <p:ph type="body" idx="1"/>
          </p:nvPr>
        </p:nvSpPr>
        <p:spPr>
          <a:xfrm>
            <a:off x="611560" y="3356993"/>
            <a:ext cx="1584176" cy="348059"/>
          </a:xfrm>
        </p:spPr>
        <p:txBody>
          <a:bodyPr>
            <a:normAutofit fontScale="92500" lnSpcReduction="20000"/>
          </a:bodyPr>
          <a:lstStyle/>
          <a:p>
            <a:r>
              <a:rPr lang="pl-PL" dirty="0" smtClean="0">
                <a:latin typeface="Book Antiqua" pitchFamily="18" charset="0"/>
              </a:rPr>
              <a:t>Wykonały:</a:t>
            </a:r>
            <a:endParaRPr lang="pl-PL" dirty="0">
              <a:latin typeface="Book Antiqua" pitchFamily="18" charset="0"/>
            </a:endParaRPr>
          </a:p>
        </p:txBody>
      </p:sp>
      <p:sp>
        <p:nvSpPr>
          <p:cNvPr id="4" name="pole tekstowe 3"/>
          <p:cNvSpPr txBox="1"/>
          <p:nvPr/>
        </p:nvSpPr>
        <p:spPr>
          <a:xfrm>
            <a:off x="755576" y="5085184"/>
            <a:ext cx="4680520" cy="646331"/>
          </a:xfrm>
          <a:prstGeom prst="rect">
            <a:avLst/>
          </a:prstGeom>
          <a:noFill/>
        </p:spPr>
        <p:txBody>
          <a:bodyPr wrap="square" rtlCol="0">
            <a:spAutoFit/>
          </a:bodyPr>
          <a:lstStyle/>
          <a:p>
            <a:pPr algn="ctr"/>
            <a:r>
              <a:rPr lang="pl-PL" dirty="0" smtClean="0">
                <a:latin typeface="Book Antiqua" pitchFamily="18" charset="0"/>
              </a:rPr>
              <a:t>Zespół Placówek Oświatowych w                                                             Moszczance </a:t>
            </a:r>
            <a:endParaRPr lang="pl-PL" dirty="0">
              <a:latin typeface="Book Antiqua" pitchFamily="18" charset="0"/>
            </a:endParaRPr>
          </a:p>
        </p:txBody>
      </p:sp>
      <p:pic>
        <p:nvPicPr>
          <p:cNvPr id="20481" name="Picture 1"/>
          <p:cNvPicPr>
            <a:picLocks noChangeAspect="1" noChangeArrowheads="1"/>
          </p:cNvPicPr>
          <p:nvPr/>
        </p:nvPicPr>
        <p:blipFill>
          <a:blip r:embed="rId2" cstate="print"/>
          <a:srcRect l="14400" t="24480" r="15401" b="9086"/>
          <a:stretch>
            <a:fillRect/>
          </a:stretch>
        </p:blipFill>
        <p:spPr bwMode="auto">
          <a:xfrm>
            <a:off x="3995937" y="980728"/>
            <a:ext cx="4747929" cy="2808312"/>
          </a:xfrm>
          <a:prstGeom prst="rect">
            <a:avLst/>
          </a:prstGeom>
          <a:noFill/>
          <a:ln w="9525">
            <a:noFill/>
            <a:miter lim="800000"/>
            <a:headEnd/>
            <a:tailEnd/>
          </a:ln>
        </p:spPr>
      </p:pic>
      <p:pic>
        <p:nvPicPr>
          <p:cNvPr id="20482" name="Picture 2"/>
          <p:cNvPicPr>
            <a:picLocks noChangeAspect="1" noChangeArrowheads="1"/>
          </p:cNvPicPr>
          <p:nvPr/>
        </p:nvPicPr>
        <p:blipFill>
          <a:blip r:embed="rId3" cstate="print"/>
          <a:srcRect l="22950" t="22914" r="24401" b="9407"/>
          <a:stretch>
            <a:fillRect/>
          </a:stretch>
        </p:blipFill>
        <p:spPr bwMode="auto">
          <a:xfrm>
            <a:off x="1331640" y="980729"/>
            <a:ext cx="2520280" cy="1872208"/>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l="22950" t="25200" r="23951" b="10721"/>
          <a:stretch>
            <a:fillRect/>
          </a:stretch>
        </p:blipFill>
        <p:spPr bwMode="auto">
          <a:xfrm>
            <a:off x="6300192" y="3933057"/>
            <a:ext cx="2520280" cy="190088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smtClean="0">
                <a:latin typeface="Book Antiqua" pitchFamily="18" charset="0"/>
              </a:rPr>
              <a:t>Historia Nadleśnictwa i miejscowych lasów</a:t>
            </a:r>
            <a:endParaRPr lang="pl-PL" b="1" dirty="0">
              <a:latin typeface="Book Antiqua" pitchFamily="18" charset="0"/>
            </a:endParaRPr>
          </a:p>
        </p:txBody>
      </p:sp>
      <p:sp>
        <p:nvSpPr>
          <p:cNvPr id="3" name="Symbol zastępczy zawartości 2"/>
          <p:cNvSpPr>
            <a:spLocks noGrp="1"/>
          </p:cNvSpPr>
          <p:nvPr>
            <p:ph idx="1"/>
          </p:nvPr>
        </p:nvSpPr>
        <p:spPr>
          <a:xfrm>
            <a:off x="457200" y="1600200"/>
            <a:ext cx="8291264" cy="4997152"/>
          </a:xfrm>
        </p:spPr>
        <p:txBody>
          <a:bodyPr vert="horz">
            <a:noAutofit/>
          </a:bodyPr>
          <a:lstStyle/>
          <a:p>
            <a:pPr>
              <a:buNone/>
            </a:pPr>
            <a:r>
              <a:rPr lang="pl-PL" sz="1150" dirty="0">
                <a:latin typeface="Book Antiqua" pitchFamily="18" charset="0"/>
              </a:rPr>
              <a:t>Początki istnienia Nadleśnictwa Puławy można datować na rok 1794, kiedy to władze carskie utworzyły leśnictwo </a:t>
            </a:r>
            <a:r>
              <a:rPr lang="pl-PL" sz="1150" dirty="0" smtClean="0">
                <a:latin typeface="Book Antiqua" pitchFamily="18" charset="0"/>
              </a:rPr>
              <a:t>rządowe Puławy </a:t>
            </a:r>
            <a:r>
              <a:rPr lang="pl-PL" sz="1150" dirty="0">
                <a:latin typeface="Book Antiqua" pitchFamily="18" charset="0"/>
              </a:rPr>
              <a:t>na bazie dóbr rodziny Czartoryskich, skonfiskowanych po upadku Powstania Kościuszkowskiego za sprzyjanie ideom niepodległościowym.</a:t>
            </a:r>
          </a:p>
          <a:p>
            <a:pPr>
              <a:buNone/>
            </a:pPr>
            <a:r>
              <a:rPr lang="pl-PL" sz="1150" dirty="0">
                <a:latin typeface="Book Antiqua" pitchFamily="18" charset="0"/>
              </a:rPr>
              <a:t>W oparciu o dostępne materiały </a:t>
            </a:r>
            <a:r>
              <a:rPr lang="pl-PL" sz="1150" dirty="0" smtClean="0">
                <a:latin typeface="Book Antiqua" pitchFamily="18" charset="0"/>
              </a:rPr>
              <a:t>historyczne ustalono</a:t>
            </a:r>
            <a:r>
              <a:rPr lang="pl-PL" sz="1150" dirty="0">
                <a:latin typeface="Book Antiqua" pitchFamily="18" charset="0"/>
              </a:rPr>
              <a:t>, że lasy dzisiejszego Nadleśnictwa Puławy w okresie przedrozbiorowym należały w dużej części do majątków ziemskich i magnackich.</a:t>
            </a:r>
          </a:p>
          <a:p>
            <a:pPr>
              <a:buNone/>
            </a:pPr>
            <a:r>
              <a:rPr lang="pl-PL" sz="1150" dirty="0">
                <a:latin typeface="Book Antiqua" pitchFamily="18" charset="0"/>
              </a:rPr>
              <a:t>Lasy w okolicach Puław należały w XVII wieku do rodziny Lubomirskich, następnie Sieniawskich, a od 1731 roku do rodziny Czartoryskich. Po upadku Powstania Kościuszkowskiego, za sprzyjanie ideom niepodległościowym część dóbr Czartoryskich w tym i Puławy zostały przejściowo skonfiskowane przez władze rosyjskie. Ostatniej konfiskaty z tych samych powodów dokonano dopiero po upadku Powstania Listopadowego. Lasy te zostały włączone do leśnictwa rządowego Puławy, a od 1846 roku - (po zmianie nazwy Puław na Nową Aleksandrię) do leśnictwa Nowa Aleksandria będącego jednym z 6 </a:t>
            </a:r>
            <a:r>
              <a:rPr lang="pl-PL" sz="1150" dirty="0" err="1">
                <a:latin typeface="Book Antiqua" pitchFamily="18" charset="0"/>
              </a:rPr>
              <a:t>leśnictw</a:t>
            </a:r>
            <a:r>
              <a:rPr lang="pl-PL" sz="1150" dirty="0">
                <a:latin typeface="Book Antiqua" pitchFamily="18" charset="0"/>
              </a:rPr>
              <a:t> w Guberni Lubelskiej. Według opisania lasów Królestwa Polskiego i Guberni Zachodniej Cesarstwa Rosyjskiego A. </a:t>
            </a:r>
            <a:r>
              <a:rPr lang="pl-PL" sz="1150" dirty="0" err="1">
                <a:latin typeface="Book Antiqua" pitchFamily="18" charset="0"/>
              </a:rPr>
              <a:t>Połujańskiego</a:t>
            </a:r>
            <a:r>
              <a:rPr lang="pl-PL" sz="1150" dirty="0">
                <a:latin typeface="Book Antiqua" pitchFamily="18" charset="0"/>
              </a:rPr>
              <a:t> z 1854 roku, Leśnictwo Nowa Aleksandria, o powierzchni leśnej 4863 ha, posiadało plany urządzeniowe według których było wzorowo prowadzone.</a:t>
            </a:r>
          </a:p>
          <a:p>
            <a:pPr>
              <a:buNone/>
            </a:pPr>
            <a:r>
              <a:rPr lang="pl-PL" sz="1150" dirty="0">
                <a:latin typeface="Book Antiqua" pitchFamily="18" charset="0"/>
              </a:rPr>
              <a:t>Z porównań stanu własności lasów wg „Skorowidza leśnego" z 1908 roku wynika, że powierzchnia leśnictwa Nowa Aleksandria zmniejszyła się o 2137 ha. Wyłączono między innymi lasy przeznaczone dla celów doświadczalnych dla zorganizowanego w 1863 roku Nowo-Aleksandryjskiego Instytutu Gospodarstwa Wiejskiego i Leśnego o powierzchni 817 ha i pozostające do dzisiaj własnością IUNG w Puławach.</a:t>
            </a:r>
          </a:p>
          <a:p>
            <a:pPr>
              <a:buNone/>
            </a:pPr>
            <a:r>
              <a:rPr lang="pl-PL" sz="1150" dirty="0">
                <a:latin typeface="Book Antiqua" pitchFamily="18" charset="0"/>
              </a:rPr>
              <a:t>Dalszy ubytek powierzchni lasów spowodowany był rozdawnictwem i sprzedażą wynikającą z carskiego ukazu donacyjnego „za współdziałanie w ostatecznym poskromieniu powstania i uspokojeniu Królestwa Polskiego" rosyjskim urzędnikom (cywilnym i wojskowym). W wyniku tego w 1907 roku powierzchnia lasów rządowych w dawnym powiecie </a:t>
            </a:r>
            <a:r>
              <a:rPr lang="pl-PL" sz="1150" dirty="0" smtClean="0">
                <a:latin typeface="Book Antiqua" pitchFamily="18" charset="0"/>
              </a:rPr>
              <a:t>puławskim </a:t>
            </a:r>
            <a:r>
              <a:rPr lang="pl-PL" sz="1150" dirty="0">
                <a:latin typeface="Book Antiqua" pitchFamily="18" charset="0"/>
              </a:rPr>
              <a:t>wynosiła tylko 2726 ha przy równoczesnej powierzchni lasów prywatnych właścicieli wynoszącej 5825 ha.</a:t>
            </a:r>
          </a:p>
          <a:p>
            <a:pPr>
              <a:buNone/>
            </a:pPr>
            <a:r>
              <a:rPr lang="pl-PL" sz="1150" dirty="0">
                <a:latin typeface="Book Antiqua" pitchFamily="18" charset="0"/>
              </a:rPr>
              <a:t>Z tego okresu pochodzą założone w „Lesie </a:t>
            </a:r>
            <a:r>
              <a:rPr lang="pl-PL" sz="1150" dirty="0" smtClean="0">
                <a:latin typeface="Book Antiqua" pitchFamily="18" charset="0"/>
              </a:rPr>
              <a:t>Ruda</a:t>
            </a:r>
            <a:r>
              <a:rPr lang="pl-PL" sz="1150" dirty="0">
                <a:latin typeface="Book Antiqua" pitchFamily="18" charset="0"/>
              </a:rPr>
              <a:t>", dwie powierzchnie doświadczalne dotyczące </a:t>
            </a:r>
            <a:r>
              <a:rPr lang="pl-PL" sz="1150" dirty="0" err="1">
                <a:latin typeface="Book Antiqua" pitchFamily="18" charset="0"/>
              </a:rPr>
              <a:t>prowiniencji</a:t>
            </a:r>
            <a:r>
              <a:rPr lang="pl-PL" sz="1150" dirty="0">
                <a:latin typeface="Book Antiqua" pitchFamily="18" charset="0"/>
              </a:rPr>
              <a:t> sosny pospolitej założone przed 1918 rokiem przez prof. </a:t>
            </a:r>
            <a:r>
              <a:rPr lang="pl-PL" sz="1150" dirty="0" err="1">
                <a:latin typeface="Book Antiqua" pitchFamily="18" charset="0"/>
              </a:rPr>
              <a:t>Kurdianiego</a:t>
            </a:r>
            <a:r>
              <a:rPr lang="pl-PL" sz="1150" dirty="0">
                <a:latin typeface="Book Antiqua" pitchFamily="18" charset="0"/>
              </a:rPr>
              <a:t>. Obecnie będące w kręgu  zainteresowań PAN w Kórniku.  </a:t>
            </a:r>
          </a:p>
          <a:p>
            <a:pPr>
              <a:buNone/>
            </a:pPr>
            <a:r>
              <a:rPr lang="pl-PL" sz="1150" dirty="0">
                <a:latin typeface="Book Antiqua" pitchFamily="18" charset="0"/>
              </a:rPr>
              <a:t>Po odzyskaniu niepodległości przez Polskę w 1918 roku z części lasów byłego leśnictwa Puławy oraz części lasów prywatnych (uprzednio odsprzedanych lub przekazanych) zostało utworzone Nadleśnictwo Puławy</a:t>
            </a:r>
            <a:r>
              <a:rPr lang="pl-PL" sz="1150" dirty="0" smtClean="0">
                <a:latin typeface="Book Antiqua" pitchFamily="18" charset="0"/>
              </a:rPr>
              <a:t>.</a:t>
            </a:r>
            <a:endParaRPr lang="pl-PL" sz="1150" dirty="0">
              <a:latin typeface="Book Antiqua" pitchFamily="18" charset="0"/>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a:xfrm>
            <a:off x="467544" y="1772817"/>
            <a:ext cx="8229600" cy="4525963"/>
          </a:xfrm>
        </p:spPr>
        <p:txBody>
          <a:bodyPr>
            <a:normAutofit fontScale="40000" lnSpcReduction="20000"/>
          </a:bodyPr>
          <a:lstStyle/>
          <a:p>
            <a:pPr>
              <a:buNone/>
            </a:pPr>
            <a:r>
              <a:rPr lang="pl-PL" dirty="0" smtClean="0">
                <a:latin typeface="Book Antiqua" pitchFamily="18" charset="0"/>
              </a:rPr>
              <a:t>Według tzw. „prowizorium" wykonanego w 1920 roku powierzchnia nadleśnictwa liczyła 8520,07 ha lasów i gruntów nieleśnych oraz w obiekcie Ministerstwa Spraw Wojskowych „Oleksin" 497,90 ha.</a:t>
            </a:r>
          </a:p>
          <a:p>
            <a:pPr>
              <a:buNone/>
            </a:pPr>
            <a:r>
              <a:rPr lang="pl-PL" dirty="0" smtClean="0">
                <a:latin typeface="Book Antiqua" pitchFamily="18" charset="0"/>
              </a:rPr>
              <a:t>W wyniku przyjęć i przekazań gruntów, stan posiadania nadleśnictwa na dzień 30 września 1931 rok uległ zmniejszeniu o 415,80 ha, między innymi na skutek:</a:t>
            </a:r>
          </a:p>
          <a:p>
            <a:pPr>
              <a:buNone/>
            </a:pPr>
            <a:r>
              <a:rPr lang="pl-PL" dirty="0" smtClean="0">
                <a:latin typeface="Book Antiqua" pitchFamily="18" charset="0"/>
              </a:rPr>
              <a:t>- likwidacji serwitutów dla mieszkańców wsi: Bonów, Nieciecz, Majdan </a:t>
            </a:r>
            <a:r>
              <a:rPr lang="pl-PL" dirty="0" err="1" smtClean="0">
                <a:latin typeface="Book Antiqua" pitchFamily="18" charset="0"/>
              </a:rPr>
              <a:t>Trzebski</a:t>
            </a:r>
            <a:r>
              <a:rPr lang="pl-PL" dirty="0" smtClean="0">
                <a:latin typeface="Book Antiqua" pitchFamily="18" charset="0"/>
              </a:rPr>
              <a:t> – 271,52ha,</a:t>
            </a:r>
          </a:p>
          <a:p>
            <a:pPr>
              <a:buNone/>
            </a:pPr>
            <a:r>
              <a:rPr lang="pl-PL" dirty="0" smtClean="0">
                <a:latin typeface="Book Antiqua" pitchFamily="18" charset="0"/>
              </a:rPr>
              <a:t>- oddania 108,90 ha 2 Pułkowi Saperów,</a:t>
            </a:r>
          </a:p>
          <a:p>
            <a:pPr>
              <a:buNone/>
            </a:pPr>
            <a:r>
              <a:rPr lang="pl-PL" dirty="0" smtClean="0">
                <a:latin typeface="Book Antiqua" pitchFamily="18" charset="0"/>
              </a:rPr>
              <a:t>- przekazania 56,44 ha gruntów na działki urzędnicze w Rudzie Czechowskiej,</a:t>
            </a:r>
          </a:p>
          <a:p>
            <a:pPr>
              <a:buNone/>
            </a:pPr>
            <a:r>
              <a:rPr lang="pl-PL" dirty="0" smtClean="0">
                <a:latin typeface="Book Antiqua" pitchFamily="18" charset="0"/>
              </a:rPr>
              <a:t>- a także przyjęciu 4,37 ha w Wymysłowie.</a:t>
            </a:r>
          </a:p>
          <a:p>
            <a:pPr>
              <a:buNone/>
            </a:pPr>
            <a:r>
              <a:rPr lang="pl-PL" dirty="0" smtClean="0">
                <a:latin typeface="Book Antiqua" pitchFamily="18" charset="0"/>
              </a:rPr>
              <a:t>Plan prowizoryczny dzielił Nadleśnictwo Puławy na 10 tzw. obrębów (</a:t>
            </a:r>
            <a:r>
              <a:rPr lang="pl-PL" dirty="0" err="1" smtClean="0">
                <a:latin typeface="Book Antiqua" pitchFamily="18" charset="0"/>
              </a:rPr>
              <a:t>leśnictw</a:t>
            </a:r>
            <a:r>
              <a:rPr lang="pl-PL" dirty="0" smtClean="0">
                <a:latin typeface="Book Antiqua" pitchFamily="18" charset="0"/>
              </a:rPr>
              <a:t>) i 14 gospodarstw z ustalonymi dla każdego, powierzchniowymi etatami użytkowania rębnego.</a:t>
            </a:r>
          </a:p>
          <a:p>
            <a:pPr>
              <a:buNone/>
            </a:pPr>
            <a:r>
              <a:rPr lang="pl-PL" dirty="0" smtClean="0">
                <a:latin typeface="Book Antiqua" pitchFamily="18" charset="0"/>
              </a:rPr>
              <a:t>W okresie II wojny światowej Nadleśnictwo Puławy funkcjonowało pod nadzorem administracji niemieckiej. Z chwilą ustabilizowania się frontu na Wiśle zorganizowana już w sierpniu 1944 roku Dyrekcja Lasów Państwowych w Lublinie, rozpoczęła organizację nadleśnictw na terenach wyzwolonych. Inwentaryzacji podlegał cały majątek ruchomy i nieruchomy na terenach leśnych i w tartakach. Z wydanego przez Wojewodę Lubelskiego zarządzenia wynikało, że wszystkie lasy znajdujące się na terenie województwa bez względu na własność podlegają Dyrekcji LP.</a:t>
            </a:r>
          </a:p>
          <a:p>
            <a:pPr>
              <a:buNone/>
            </a:pPr>
            <a:r>
              <a:rPr lang="pl-PL" dirty="0" smtClean="0">
                <a:latin typeface="Book Antiqua" pitchFamily="18" charset="0"/>
              </a:rPr>
              <a:t>W tym okresie powstały nadleśnictwa:</a:t>
            </a:r>
          </a:p>
          <a:p>
            <a:pPr>
              <a:buNone/>
            </a:pPr>
            <a:r>
              <a:rPr lang="pl-PL" dirty="0" smtClean="0">
                <a:latin typeface="Book Antiqua" pitchFamily="18" charset="0"/>
              </a:rPr>
              <a:t>1 – Puławy Wschód z </a:t>
            </a:r>
            <a:r>
              <a:rPr lang="pl-PL" dirty="0" err="1" smtClean="0">
                <a:latin typeface="Book Antiqua" pitchFamily="18" charset="0"/>
              </a:rPr>
              <a:t>leśnictwami</a:t>
            </a:r>
            <a:r>
              <a:rPr lang="pl-PL" dirty="0" smtClean="0">
                <a:latin typeface="Book Antiqua" pitchFamily="18" charset="0"/>
              </a:rPr>
              <a:t>: Wola Osińska, Markuszów, Kurów, Zagórki,</a:t>
            </a:r>
          </a:p>
          <a:p>
            <a:pPr>
              <a:buNone/>
            </a:pPr>
            <a:r>
              <a:rPr lang="pl-PL" dirty="0" smtClean="0">
                <a:latin typeface="Book Antiqua" pitchFamily="18" charset="0"/>
              </a:rPr>
              <a:t>2 – Puławy Północ z </a:t>
            </a:r>
            <a:r>
              <a:rPr lang="pl-PL" dirty="0" err="1" smtClean="0">
                <a:latin typeface="Book Antiqua" pitchFamily="18" charset="0"/>
              </a:rPr>
              <a:t>leśnictwami</a:t>
            </a:r>
            <a:r>
              <a:rPr lang="pl-PL" dirty="0" smtClean="0">
                <a:latin typeface="Book Antiqua" pitchFamily="18" charset="0"/>
              </a:rPr>
              <a:t>: Puławy, Bałtów, Gołąb i </a:t>
            </a:r>
            <a:r>
              <a:rPr lang="pl-PL" dirty="0" err="1" smtClean="0">
                <a:latin typeface="Book Antiqua" pitchFamily="18" charset="0"/>
              </a:rPr>
              <a:t>Piskory</a:t>
            </a:r>
            <a:r>
              <a:rPr lang="pl-PL" dirty="0" smtClean="0">
                <a:latin typeface="Book Antiqua" pitchFamily="18" charset="0"/>
              </a:rPr>
              <a:t>,</a:t>
            </a:r>
          </a:p>
          <a:p>
            <a:pPr>
              <a:buNone/>
            </a:pPr>
            <a:r>
              <a:rPr lang="pl-PL" dirty="0" smtClean="0">
                <a:latin typeface="Book Antiqua" pitchFamily="18" charset="0"/>
              </a:rPr>
              <a:t>3 – Żyrzyn z </a:t>
            </a:r>
            <a:r>
              <a:rPr lang="pl-PL" dirty="0" err="1" smtClean="0">
                <a:latin typeface="Book Antiqua" pitchFamily="18" charset="0"/>
              </a:rPr>
              <a:t>leśnictwami</a:t>
            </a:r>
            <a:r>
              <a:rPr lang="pl-PL" dirty="0" smtClean="0">
                <a:latin typeface="Book Antiqua" pitchFamily="18" charset="0"/>
              </a:rPr>
              <a:t>: Kotliny i Kozi Bór</a:t>
            </a:r>
          </a:p>
          <a:p>
            <a:pPr>
              <a:buNone/>
            </a:pPr>
            <a:r>
              <a:rPr lang="pl-PL" dirty="0" smtClean="0">
                <a:latin typeface="Book Antiqua" pitchFamily="18" charset="0"/>
              </a:rPr>
              <a:t>4 – Ryki z </a:t>
            </a:r>
            <a:r>
              <a:rPr lang="pl-PL" dirty="0" err="1" smtClean="0">
                <a:latin typeface="Book Antiqua" pitchFamily="18" charset="0"/>
              </a:rPr>
              <a:t>leśnictwami</a:t>
            </a:r>
            <a:r>
              <a:rPr lang="pl-PL" dirty="0" smtClean="0">
                <a:latin typeface="Book Antiqua" pitchFamily="18" charset="0"/>
              </a:rPr>
              <a:t>: Sobieszyn, Dęblin, Stężyca, Ryki, Ułęż, Zadybie, Trojanów, </a:t>
            </a:r>
            <a:r>
              <a:rPr lang="pl-PL" dirty="0" err="1" smtClean="0">
                <a:latin typeface="Book Antiqua" pitchFamily="18" charset="0"/>
              </a:rPr>
              <a:t>Jagodzic</a:t>
            </a:r>
            <a:r>
              <a:rPr lang="pl-PL" dirty="0" smtClean="0">
                <a:latin typeface="Book Antiqua" pitchFamily="18" charset="0"/>
              </a:rPr>
              <a:t>.</a:t>
            </a:r>
          </a:p>
          <a:p>
            <a:pPr>
              <a:buNone/>
            </a:pPr>
            <a:r>
              <a:rPr lang="pl-PL" dirty="0" smtClean="0">
                <a:latin typeface="Book Antiqua" pitchFamily="18" charset="0"/>
              </a:rPr>
              <a:t>W 1945 roku ustanowiony zasięg terytorialny Nadleśnictw: Puławy i Żyrzyn, obowiązywał bez większych zmian do 1955 roku.</a:t>
            </a:r>
          </a:p>
          <a:p>
            <a:pPr>
              <a:buNone/>
            </a:pPr>
            <a:r>
              <a:rPr lang="pl-PL" dirty="0" smtClean="0">
                <a:latin typeface="Book Antiqua" pitchFamily="18" charset="0"/>
              </a:rPr>
              <a:t>W obecnym kształcie Nadleśnictwo Puławy istnieje od 1986 r.</a:t>
            </a:r>
          </a:p>
          <a:p>
            <a:endParaRPr lang="pl-PL" dirty="0" smtClean="0"/>
          </a:p>
          <a:p>
            <a:endParaRPr lang="pl-PL" dirty="0"/>
          </a:p>
        </p:txBody>
      </p:sp>
      <p:pic>
        <p:nvPicPr>
          <p:cNvPr id="14339" name="Picture 3"/>
          <p:cNvPicPr>
            <a:picLocks noChangeAspect="1" noChangeArrowheads="1"/>
          </p:cNvPicPr>
          <p:nvPr/>
        </p:nvPicPr>
        <p:blipFill>
          <a:blip r:embed="rId2" cstate="print"/>
          <a:srcRect l="32587" t="25919" r="57" b="55361"/>
          <a:stretch>
            <a:fillRect/>
          </a:stretch>
        </p:blipFill>
        <p:spPr bwMode="auto">
          <a:xfrm>
            <a:off x="395536" y="260649"/>
            <a:ext cx="8352928" cy="145096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lh4.googleusercontent.com/-LUOfGpxdQpI/VU-6ihuV1iI/AAAAAAAAHSc/gaSOl38oLIE/w800-h534-no/03.JPG"/>
          <p:cNvPicPr>
            <a:picLocks noChangeAspect="1" noChangeArrowheads="1"/>
          </p:cNvPicPr>
          <p:nvPr/>
        </p:nvPicPr>
        <p:blipFill>
          <a:blip r:embed="rId2" cstate="print">
            <a:lum bright="10000"/>
          </a:blip>
          <a:srcRect l="16244" r="30690"/>
          <a:stretch>
            <a:fillRect/>
          </a:stretch>
        </p:blipFill>
        <p:spPr bwMode="auto">
          <a:xfrm>
            <a:off x="5796136" y="1988840"/>
            <a:ext cx="3240360" cy="4419709"/>
          </a:xfrm>
          <a:prstGeom prst="rect">
            <a:avLst/>
          </a:prstGeom>
          <a:noFill/>
        </p:spPr>
      </p:pic>
      <p:sp>
        <p:nvSpPr>
          <p:cNvPr id="2" name="Tytuł 1"/>
          <p:cNvSpPr>
            <a:spLocks noGrp="1"/>
          </p:cNvSpPr>
          <p:nvPr>
            <p:ph type="title"/>
          </p:nvPr>
        </p:nvSpPr>
        <p:spPr>
          <a:xfrm>
            <a:off x="395536" y="332657"/>
            <a:ext cx="8229600" cy="1440160"/>
          </a:xfrm>
        </p:spPr>
        <p:txBody>
          <a:bodyPr numCol="1">
            <a:normAutofit fontScale="90000"/>
          </a:bodyPr>
          <a:lstStyle/>
          <a:p>
            <a:r>
              <a:rPr lang="pl-PL" sz="3600" b="1" dirty="0" smtClean="0">
                <a:latin typeface="Book Antiqua" pitchFamily="18" charset="0"/>
              </a:rPr>
              <a:t>Obiekty Historyczne Położone Na Terenach Leśnych </a:t>
            </a:r>
            <a:br>
              <a:rPr lang="pl-PL" sz="3600" b="1" dirty="0" smtClean="0">
                <a:latin typeface="Book Antiqua" pitchFamily="18" charset="0"/>
              </a:rPr>
            </a:br>
            <a:r>
              <a:rPr lang="pl-PL" sz="3100" dirty="0">
                <a:latin typeface="Book Antiqua" pitchFamily="18" charset="0"/>
              </a:rPr>
              <a:t>(będących w zarządzie nadleśnictwa)</a:t>
            </a:r>
            <a:endParaRPr lang="pl-PL" dirty="0">
              <a:latin typeface="Book Antiqua" pitchFamily="18" charset="0"/>
            </a:endParaRPr>
          </a:p>
        </p:txBody>
      </p:sp>
      <p:sp>
        <p:nvSpPr>
          <p:cNvPr id="3" name="Symbol zastępczy zawartości 2"/>
          <p:cNvSpPr>
            <a:spLocks noGrp="1"/>
          </p:cNvSpPr>
          <p:nvPr>
            <p:ph idx="1"/>
          </p:nvPr>
        </p:nvSpPr>
        <p:spPr>
          <a:xfrm>
            <a:off x="0" y="1916833"/>
            <a:ext cx="5868144" cy="4176464"/>
          </a:xfrm>
        </p:spPr>
        <p:txBody>
          <a:bodyPr>
            <a:noAutofit/>
          </a:bodyPr>
          <a:lstStyle/>
          <a:p>
            <a:r>
              <a:rPr lang="pl-PL" sz="1100" b="1" dirty="0" smtClean="0">
                <a:latin typeface="Book Antiqua" pitchFamily="18" charset="0"/>
              </a:rPr>
              <a:t>Leśniczówka </a:t>
            </a:r>
            <a:r>
              <a:rPr lang="pl-PL" sz="1100" b="1" dirty="0">
                <a:latin typeface="Book Antiqua" pitchFamily="18" charset="0"/>
              </a:rPr>
              <a:t>Krasnogliny</a:t>
            </a:r>
            <a:r>
              <a:rPr lang="pl-PL" sz="1100" dirty="0">
                <a:latin typeface="Book Antiqua" pitchFamily="18" charset="0"/>
              </a:rPr>
              <a:t> – położona na terenie leśnictwa Stawy przy drodze wiodącej z Krasnoglin do Bobrownik. Budynek ma ponad 100 lat i według przekazów lubił zatrzymywać się w  niej Marszałek Józef Piłsudski.</a:t>
            </a:r>
          </a:p>
          <a:p>
            <a:r>
              <a:rPr lang="pl-PL" sz="1100" dirty="0" smtClean="0">
                <a:latin typeface="Book Antiqua" pitchFamily="18" charset="0"/>
              </a:rPr>
              <a:t>Dąb </a:t>
            </a:r>
            <a:r>
              <a:rPr lang="pl-PL" sz="1100" dirty="0">
                <a:latin typeface="Book Antiqua" pitchFamily="18" charset="0"/>
              </a:rPr>
              <a:t>Sobieskiego</a:t>
            </a:r>
            <a:r>
              <a:rPr lang="pl-PL" sz="1100" b="1" dirty="0">
                <a:latin typeface="Book Antiqua" pitchFamily="18" charset="0"/>
              </a:rPr>
              <a:t> –</a:t>
            </a:r>
            <a:r>
              <a:rPr lang="pl-PL" sz="1100" dirty="0">
                <a:latin typeface="Book Antiqua" pitchFamily="18" charset="0"/>
              </a:rPr>
              <a:t> na terenie leśnictwa Sobieszyn, przy drodze wiodącej od szosy Kock- Moszczanka do Lenda Ruskiego rośnie okazały dąb, zwany dębem Sobieskiego. Kolos mierzy w obwodzie 625 cm </a:t>
            </a:r>
            <a:r>
              <a:rPr lang="pl-PL" sz="1100" dirty="0" smtClean="0">
                <a:latin typeface="Book Antiqua" pitchFamily="18" charset="0"/>
              </a:rPr>
              <a:t>i jest </a:t>
            </a:r>
            <a:r>
              <a:rPr lang="pl-PL" sz="1100" dirty="0">
                <a:latin typeface="Book Antiqua" pitchFamily="18" charset="0"/>
              </a:rPr>
              <a:t>pomnikiem przyrody. Legenda głosi, że odpoczywał pod nim sam król Jan III Sobieski, który schował w dziupli tego olbrzymiego drzewa miecz i gąsiorek wina. Może to i prawda, skoro do Sobieszyna, rodowego gniazda Sobieskich, jest stąd zaledwie parę kilometrów.</a:t>
            </a:r>
          </a:p>
          <a:p>
            <a:r>
              <a:rPr lang="pl-PL" sz="1100" b="1" dirty="0" smtClean="0">
                <a:latin typeface="Book Antiqua" pitchFamily="18" charset="0"/>
              </a:rPr>
              <a:t>Zamek </a:t>
            </a:r>
            <a:r>
              <a:rPr lang="pl-PL" sz="1100" b="1" dirty="0">
                <a:latin typeface="Book Antiqua" pitchFamily="18" charset="0"/>
              </a:rPr>
              <a:t>Esterki </a:t>
            </a:r>
            <a:r>
              <a:rPr lang="pl-PL" sz="1100" dirty="0">
                <a:latin typeface="Book Antiqua" pitchFamily="18" charset="0"/>
              </a:rPr>
              <a:t>– położone na terenie leśnictwa Wronów, ruiny zamku w </a:t>
            </a:r>
            <a:r>
              <a:rPr lang="pl-PL" sz="1100" dirty="0" smtClean="0">
                <a:latin typeface="Book Antiqua" pitchFamily="18" charset="0"/>
              </a:rPr>
              <a:t>Bochotnicy</a:t>
            </a:r>
            <a:r>
              <a:rPr lang="pl-PL" sz="1100" dirty="0">
                <a:latin typeface="Book Antiqua" pitchFamily="18" charset="0"/>
              </a:rPr>
              <a:t>. Zamek pochodzi z XIV w. wybudowany przez </a:t>
            </a:r>
            <a:r>
              <a:rPr lang="pl-PL" sz="1100" dirty="0" smtClean="0">
                <a:latin typeface="Book Antiqua" pitchFamily="18" charset="0"/>
              </a:rPr>
              <a:t>króla </a:t>
            </a:r>
            <a:r>
              <a:rPr lang="pl-PL" sz="1100" dirty="0">
                <a:latin typeface="Book Antiqua" pitchFamily="18" charset="0"/>
              </a:rPr>
              <a:t>Kazimierza Wielkiego (więcej w </a:t>
            </a:r>
            <a:r>
              <a:rPr lang="pl-PL" sz="1100" dirty="0" smtClean="0">
                <a:latin typeface="Book Antiqua" pitchFamily="18" charset="0"/>
              </a:rPr>
              <a:t>Internecie</a:t>
            </a:r>
            <a:r>
              <a:rPr lang="pl-PL" sz="1100" dirty="0">
                <a:latin typeface="Book Antiqua" pitchFamily="18" charset="0"/>
              </a:rPr>
              <a:t>).</a:t>
            </a:r>
            <a:endParaRPr lang="pl-PL" sz="1050" dirty="0">
              <a:latin typeface="Book Antiqua" pitchFamily="18" charset="0"/>
            </a:endParaRPr>
          </a:p>
          <a:p>
            <a:r>
              <a:rPr lang="pl-PL" sz="1100" b="1" dirty="0">
                <a:latin typeface="Book Antiqua" pitchFamily="18" charset="0"/>
              </a:rPr>
              <a:t>Pomnik bitwy pod Żyrzynem w 1863 r.</a:t>
            </a:r>
            <a:r>
              <a:rPr lang="pl-PL" sz="1100" dirty="0">
                <a:latin typeface="Book Antiqua" pitchFamily="18" charset="0"/>
              </a:rPr>
              <a:t> (powstanie styczniowe) – położony na terenie leśnictwa Zagórki, w okolicy wsi Jaworów. Zwycięska </a:t>
            </a:r>
            <a:r>
              <a:rPr lang="pl-PL" sz="1100" dirty="0" smtClean="0">
                <a:latin typeface="Book Antiqua" pitchFamily="18" charset="0"/>
              </a:rPr>
              <a:t>bitwa </a:t>
            </a:r>
            <a:r>
              <a:rPr lang="pl-PL" sz="1100" dirty="0">
                <a:latin typeface="Book Antiqua" pitchFamily="18" charset="0"/>
              </a:rPr>
              <a:t>powstańców pod wodzą gen. </a:t>
            </a:r>
            <a:r>
              <a:rPr lang="pl-PL" sz="1100" dirty="0" smtClean="0">
                <a:latin typeface="Book Antiqua" pitchFamily="18" charset="0"/>
              </a:rPr>
              <a:t> Kruka- </a:t>
            </a:r>
            <a:r>
              <a:rPr lang="pl-PL" sz="1100" dirty="0" err="1" smtClean="0">
                <a:latin typeface="Book Antiqua" pitchFamily="18" charset="0"/>
              </a:rPr>
              <a:t>Heydenreicha</a:t>
            </a:r>
            <a:r>
              <a:rPr lang="pl-PL" sz="1100" dirty="0" smtClean="0">
                <a:latin typeface="Book Antiqua" pitchFamily="18" charset="0"/>
              </a:rPr>
              <a:t> </a:t>
            </a:r>
            <a:r>
              <a:rPr lang="pl-PL" sz="1100" dirty="0">
                <a:latin typeface="Book Antiqua" pitchFamily="18" charset="0"/>
              </a:rPr>
              <a:t>z oddziałami carskimi.</a:t>
            </a:r>
          </a:p>
          <a:p>
            <a:r>
              <a:rPr lang="pl-PL" sz="1100" b="1" dirty="0">
                <a:latin typeface="Book Antiqua" pitchFamily="18" charset="0"/>
              </a:rPr>
              <a:t>Kopiec i pomnik poległych powstańców z 1863 r.</a:t>
            </a:r>
            <a:r>
              <a:rPr lang="pl-PL" sz="1100" dirty="0">
                <a:latin typeface="Book Antiqua" pitchFamily="18" charset="0"/>
              </a:rPr>
              <a:t> - położony na terenie leśnictwa Wronów, w okolicy wsi Wronów.</a:t>
            </a:r>
          </a:p>
          <a:p>
            <a:r>
              <a:rPr lang="pl-PL" sz="1100" b="1" dirty="0">
                <a:latin typeface="Book Antiqua" pitchFamily="18" charset="0"/>
              </a:rPr>
              <a:t>Pomnik w Lesie Stockim</a:t>
            </a:r>
            <a:r>
              <a:rPr lang="pl-PL" sz="1100" dirty="0">
                <a:latin typeface="Book Antiqua" pitchFamily="18" charset="0"/>
              </a:rPr>
              <a:t> – położony w leśnictwie Wronów pomnik upamiętniający zwycięską bitwę partyzantów AK pod wodzą Mariana </a:t>
            </a:r>
            <a:r>
              <a:rPr lang="pl-PL" sz="1100" dirty="0" err="1">
                <a:latin typeface="Book Antiqua" pitchFamily="18" charset="0"/>
              </a:rPr>
              <a:t>Bernaciaka</a:t>
            </a:r>
            <a:r>
              <a:rPr lang="pl-PL" sz="1100" dirty="0">
                <a:latin typeface="Book Antiqua" pitchFamily="18" charset="0"/>
              </a:rPr>
              <a:t> „Orlika” z oddziałami UB, NKWD i MO z dn. 24.05.1945 r.</a:t>
            </a:r>
          </a:p>
          <a:p>
            <a:r>
              <a:rPr lang="pl-PL" sz="1100" dirty="0">
                <a:latin typeface="Book Antiqua" pitchFamily="18" charset="0"/>
              </a:rPr>
              <a:t>Tzw. </a:t>
            </a:r>
            <a:r>
              <a:rPr lang="pl-PL" sz="1100" b="1" dirty="0">
                <a:latin typeface="Book Antiqua" pitchFamily="18" charset="0"/>
              </a:rPr>
              <a:t>„Krzywy Chojak”</a:t>
            </a:r>
            <a:r>
              <a:rPr lang="pl-PL" sz="1100" dirty="0">
                <a:latin typeface="Book Antiqua" pitchFamily="18" charset="0"/>
              </a:rPr>
              <a:t> miejsce egzekucji </a:t>
            </a:r>
            <a:r>
              <a:rPr lang="pl-PL" sz="1100" dirty="0" smtClean="0">
                <a:latin typeface="Book Antiqua" pitchFamily="18" charset="0"/>
              </a:rPr>
              <a:t>Żydów </a:t>
            </a:r>
            <a:r>
              <a:rPr lang="pl-PL" sz="1100" dirty="0">
                <a:latin typeface="Book Antiqua" pitchFamily="18" charset="0"/>
              </a:rPr>
              <a:t>z okresu II wojny światowej – stojąca na terenie leśnictwa Stawy sosna (obecnie uschnięta) oraz metalowy krzyż, przy drodze z Ryk do Dęblina.</a:t>
            </a:r>
          </a:p>
          <a:p>
            <a:r>
              <a:rPr lang="pl-PL" sz="1100" b="1" dirty="0">
                <a:latin typeface="Book Antiqua" pitchFamily="18" charset="0"/>
              </a:rPr>
              <a:t>Liczne mogiły z okresu I </a:t>
            </a:r>
            <a:r>
              <a:rPr lang="pl-PL" sz="1100" b="1" dirty="0" err="1">
                <a:latin typeface="Book Antiqua" pitchFamily="18" charset="0"/>
              </a:rPr>
              <a:t>i</a:t>
            </a:r>
            <a:r>
              <a:rPr lang="pl-PL" sz="1100" b="1" dirty="0">
                <a:latin typeface="Book Antiqua" pitchFamily="18" charset="0"/>
              </a:rPr>
              <a:t> II wojny światowej</a:t>
            </a:r>
            <a:r>
              <a:rPr lang="pl-PL" sz="1100" dirty="0">
                <a:latin typeface="Book Antiqua" pitchFamily="18" charset="0"/>
              </a:rPr>
              <a:t> rozsiane po lasach całego nadleśnictwa.</a:t>
            </a:r>
          </a:p>
          <a:p>
            <a:endParaRPr lang="pl-PL" sz="1100" dirty="0">
              <a:latin typeface="Book Antiqua" pitchFamily="18" charset="0"/>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3528" y="260648"/>
            <a:ext cx="8640960" cy="3240360"/>
          </a:xfrm>
        </p:spPr>
        <p:txBody>
          <a:bodyPr>
            <a:noAutofit/>
          </a:bodyPr>
          <a:lstStyle/>
          <a:p>
            <a:pPr marL="514350" indent="-514350"/>
            <a:r>
              <a:rPr lang="pl-PL" sz="1400" b="1" cap="all" dirty="0" smtClean="0">
                <a:latin typeface="Book Antiqua" pitchFamily="18" charset="0"/>
              </a:rPr>
              <a:t>HODOWLA LASU</a:t>
            </a:r>
            <a:r>
              <a:rPr lang="pl-PL" sz="1400" dirty="0" smtClean="0">
                <a:latin typeface="Book Antiqua" pitchFamily="18" charset="0"/>
              </a:rPr>
              <a:t/>
            </a:r>
            <a:br>
              <a:rPr lang="pl-PL" sz="1400" dirty="0" smtClean="0">
                <a:latin typeface="Book Antiqua" pitchFamily="18" charset="0"/>
              </a:rPr>
            </a:br>
            <a:r>
              <a:rPr lang="pl-PL" sz="1400" dirty="0" smtClean="0">
                <a:latin typeface="Book Antiqua" pitchFamily="18" charset="0"/>
              </a:rPr>
              <a:t>Głównym </a:t>
            </a:r>
            <a:r>
              <a:rPr lang="pl-PL" sz="1400" dirty="0">
                <a:latin typeface="Book Antiqua" pitchFamily="18" charset="0"/>
              </a:rPr>
              <a:t>celem hodowli lasu jest zachowanie i wzbogacanie lasów istniejących oraz kształtowanie nowych z respektowaniem warunków i procesów naturalnych poprzez:</a:t>
            </a:r>
            <a:r>
              <a:rPr lang="pl-PL" sz="1400" dirty="0" smtClean="0">
                <a:latin typeface="Book Antiqua" pitchFamily="18" charset="0"/>
              </a:rPr>
              <a:t/>
            </a:r>
            <a:br>
              <a:rPr lang="pl-PL" sz="1400" dirty="0" smtClean="0">
                <a:latin typeface="Book Antiqua" pitchFamily="18" charset="0"/>
              </a:rPr>
            </a:br>
            <a:r>
              <a:rPr lang="pl-PL" sz="1400" dirty="0">
                <a:latin typeface="Book Antiqua" pitchFamily="18" charset="0"/>
              </a:rPr>
              <a:t>– stopniowe osiąganie stanów równowagi dynamicznej w ekosystemach leśnych, a w szczególności zgodności biocenozy leśnej z warunkami biotopów</a:t>
            </a:r>
            <a:r>
              <a:rPr lang="pl-PL" sz="1400" dirty="0" smtClean="0">
                <a:latin typeface="Book Antiqua" pitchFamily="18" charset="0"/>
              </a:rPr>
              <a:t/>
            </a:r>
            <a:br>
              <a:rPr lang="pl-PL" sz="1400" dirty="0" smtClean="0">
                <a:latin typeface="Book Antiqua" pitchFamily="18" charset="0"/>
              </a:rPr>
            </a:br>
            <a:r>
              <a:rPr lang="pl-PL" sz="1400" dirty="0">
                <a:latin typeface="Book Antiqua" pitchFamily="18" charset="0"/>
              </a:rPr>
              <a:t>– zapewnienie produkcji drewna i innych użytków na zasadach reprodukcji rozszerzonej</a:t>
            </a:r>
            <a:r>
              <a:rPr lang="pl-PL" sz="1400" dirty="0" smtClean="0">
                <a:latin typeface="Book Antiqua" pitchFamily="18" charset="0"/>
              </a:rPr>
              <a:t/>
            </a:r>
            <a:br>
              <a:rPr lang="pl-PL" sz="1400" dirty="0" smtClean="0">
                <a:latin typeface="Book Antiqua" pitchFamily="18" charset="0"/>
              </a:rPr>
            </a:br>
            <a:r>
              <a:rPr lang="pl-PL" sz="1400" dirty="0">
                <a:latin typeface="Book Antiqua" pitchFamily="18" charset="0"/>
              </a:rPr>
              <a:t>– kształtowanie pozaprodukcyjnych funkcji lasu oraz przyjaznych powiązań gospodarki leśnej z otoczeniem społeczno-gospodarczym na zasadzie sprzężeń zwrotnych</a:t>
            </a:r>
            <a:r>
              <a:rPr lang="pl-PL" sz="1400" dirty="0" smtClean="0">
                <a:latin typeface="Book Antiqua" pitchFamily="18" charset="0"/>
              </a:rPr>
              <a:t>.</a:t>
            </a:r>
            <a:br>
              <a:rPr lang="pl-PL" sz="1400" dirty="0" smtClean="0">
                <a:latin typeface="Book Antiqua" pitchFamily="18" charset="0"/>
              </a:rPr>
            </a:br>
            <a:r>
              <a:rPr lang="pl-PL" sz="1400" b="1" dirty="0" smtClean="0">
                <a:latin typeface="Book Antiqua" pitchFamily="18" charset="0"/>
              </a:rPr>
              <a:t> </a:t>
            </a:r>
          </a:p>
          <a:p>
            <a:pPr marL="514350" indent="-514350"/>
            <a:r>
              <a:rPr lang="pl-PL" sz="1400" b="1" dirty="0" smtClean="0">
                <a:latin typeface="Book Antiqua" pitchFamily="18" charset="0"/>
              </a:rPr>
              <a:t>PIELĘGNOWANIE LASU</a:t>
            </a:r>
            <a:r>
              <a:rPr lang="pl-PL" sz="1400" dirty="0" smtClean="0">
                <a:latin typeface="Book Antiqua" pitchFamily="18" charset="0"/>
              </a:rPr>
              <a:t/>
            </a:r>
            <a:br>
              <a:rPr lang="pl-PL" sz="1400" dirty="0" smtClean="0">
                <a:latin typeface="Book Antiqua" pitchFamily="18" charset="0"/>
              </a:rPr>
            </a:br>
            <a:r>
              <a:rPr lang="pl-PL" sz="1400" dirty="0">
                <a:latin typeface="Book Antiqua" pitchFamily="18" charset="0"/>
              </a:rPr>
              <a:t>W zależności od fazy rozwojowej drzewostanu pielęgnacja obejmuje</a:t>
            </a:r>
            <a:r>
              <a:rPr lang="pl-PL" sz="1400" dirty="0" smtClean="0">
                <a:latin typeface="Book Antiqua" pitchFamily="18" charset="0"/>
              </a:rPr>
              <a:t>:</a:t>
            </a:r>
            <a:br>
              <a:rPr lang="pl-PL" sz="1400" dirty="0" smtClean="0">
                <a:latin typeface="Book Antiqua" pitchFamily="18" charset="0"/>
              </a:rPr>
            </a:br>
            <a:r>
              <a:rPr lang="pl-PL" sz="1400" dirty="0" smtClean="0">
                <a:latin typeface="Book Antiqua" pitchFamily="18" charset="0"/>
              </a:rPr>
              <a:t>– </a:t>
            </a:r>
            <a:r>
              <a:rPr lang="pl-PL" sz="1400" dirty="0">
                <a:latin typeface="Book Antiqua" pitchFamily="18" charset="0"/>
              </a:rPr>
              <a:t>pielęgnowanie upraw i </a:t>
            </a:r>
            <a:r>
              <a:rPr lang="pl-PL" sz="1400" dirty="0" smtClean="0">
                <a:latin typeface="Book Antiqua" pitchFamily="18" charset="0"/>
              </a:rPr>
              <a:t>młodników</a:t>
            </a:r>
            <a:br>
              <a:rPr lang="pl-PL" sz="1400" dirty="0" smtClean="0">
                <a:latin typeface="Book Antiqua" pitchFamily="18" charset="0"/>
              </a:rPr>
            </a:br>
            <a:r>
              <a:rPr lang="pl-PL" sz="1400" dirty="0" smtClean="0">
                <a:latin typeface="Book Antiqua" pitchFamily="18" charset="0"/>
              </a:rPr>
              <a:t>– trzebieże </a:t>
            </a:r>
            <a:r>
              <a:rPr lang="pl-PL" sz="1400" dirty="0">
                <a:latin typeface="Book Antiqua" pitchFamily="18" charset="0"/>
              </a:rPr>
              <a:t>drzewostanów młodszych i starszych klas wieku. </a:t>
            </a:r>
            <a:r>
              <a:rPr lang="pl-PL" sz="1400" dirty="0" smtClean="0"/>
              <a:t/>
            </a:r>
            <a:br>
              <a:rPr lang="pl-PL" sz="1400" dirty="0" smtClean="0"/>
            </a:br>
            <a:endParaRPr lang="pl-PL" sz="1400" dirty="0" smtClean="0"/>
          </a:p>
          <a:p>
            <a:pPr marL="514350" indent="-514350"/>
            <a:endParaRPr lang="pl-PL" sz="1200" dirty="0"/>
          </a:p>
        </p:txBody>
      </p:sp>
      <p:pic>
        <p:nvPicPr>
          <p:cNvPr id="17412" name="Picture 4" descr="http://www.pulawy.lublin.lasy.gov.pl/image/journal/article?img_id=24070963&amp;t=1393486552469"/>
          <p:cNvPicPr>
            <a:picLocks noChangeAspect="1" noChangeArrowheads="1"/>
          </p:cNvPicPr>
          <p:nvPr/>
        </p:nvPicPr>
        <p:blipFill>
          <a:blip r:embed="rId2" cstate="print"/>
          <a:srcRect l="2002" t="38557" b="21816"/>
          <a:stretch>
            <a:fillRect/>
          </a:stretch>
        </p:blipFill>
        <p:spPr bwMode="auto">
          <a:xfrm>
            <a:off x="179512" y="3573016"/>
            <a:ext cx="8784976" cy="2664296"/>
          </a:xfrm>
          <a:prstGeom prst="rect">
            <a:avLst/>
          </a:prstGeom>
          <a:noFill/>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188640"/>
            <a:ext cx="8229600" cy="1143000"/>
          </a:xfrm>
        </p:spPr>
        <p:txBody>
          <a:bodyPr>
            <a:normAutofit/>
          </a:bodyPr>
          <a:lstStyle/>
          <a:p>
            <a:r>
              <a:rPr lang="pl-PL" b="1" cap="all" dirty="0" smtClean="0">
                <a:latin typeface="Book Antiqua" pitchFamily="18" charset="0"/>
              </a:rPr>
              <a:t>URZĄDZANIE</a:t>
            </a:r>
            <a:endParaRPr lang="pl-PL" dirty="0">
              <a:latin typeface="Book Antiqua" pitchFamily="18" charset="0"/>
            </a:endParaRPr>
          </a:p>
        </p:txBody>
      </p:sp>
      <p:sp>
        <p:nvSpPr>
          <p:cNvPr id="3" name="Symbol zastępczy zawartości 2"/>
          <p:cNvSpPr>
            <a:spLocks noGrp="1"/>
          </p:cNvSpPr>
          <p:nvPr>
            <p:ph idx="1"/>
          </p:nvPr>
        </p:nvSpPr>
        <p:spPr>
          <a:xfrm>
            <a:off x="5580112" y="1340769"/>
            <a:ext cx="3106688" cy="4857403"/>
          </a:xfrm>
        </p:spPr>
        <p:txBody>
          <a:bodyPr>
            <a:normAutofit fontScale="40000" lnSpcReduction="20000"/>
          </a:bodyPr>
          <a:lstStyle/>
          <a:p>
            <a:r>
              <a:rPr lang="pl-PL" dirty="0">
                <a:latin typeface="Book Antiqua" pitchFamily="18" charset="0"/>
              </a:rPr>
              <a:t>Plan Urządzenia Lasu jest podstawowym dokumentem gospodarki leśnej opracowywanym dla określonego obiektu (nadleśnictwa), zawierającym opis i ocenę stanu lasu oraz cele, zadania i sposoby prowadzenia gospodarki leśnej ‑ </a:t>
            </a:r>
            <a:r>
              <a:rPr lang="pl-PL" i="1" dirty="0">
                <a:latin typeface="Book Antiqua" pitchFamily="18" charset="0"/>
              </a:rPr>
              <a:t>art. 6 ust.1 </a:t>
            </a:r>
            <a:r>
              <a:rPr lang="pl-PL" i="1" dirty="0" err="1">
                <a:latin typeface="Book Antiqua" pitchFamily="18" charset="0"/>
              </a:rPr>
              <a:t>pkt</a:t>
            </a:r>
            <a:r>
              <a:rPr lang="pl-PL" i="1" dirty="0">
                <a:latin typeface="Book Antiqua" pitchFamily="18" charset="0"/>
              </a:rPr>
              <a:t> 6 ustawy z dnia 28 września 1991 r. o lasach ( Dz. U. z 2005 r., Nr 45, poz. 435 z </a:t>
            </a:r>
            <a:r>
              <a:rPr lang="pl-PL" i="1" dirty="0" err="1">
                <a:latin typeface="Book Antiqua" pitchFamily="18" charset="0"/>
              </a:rPr>
              <a:t>późn</a:t>
            </a:r>
            <a:r>
              <a:rPr lang="pl-PL" i="1" dirty="0">
                <a:latin typeface="Book Antiqua" pitchFamily="18" charset="0"/>
              </a:rPr>
              <a:t>. zm.). </a:t>
            </a:r>
            <a:r>
              <a:rPr lang="pl-PL" dirty="0">
                <a:latin typeface="Book Antiqua" pitchFamily="18" charset="0"/>
              </a:rPr>
              <a:t>W oparciu o Plan Urządzenia Lasu możliwe jest prowadzenie trwale zrównoważonej, wielofunkcyjnej gospodarki leśnej.</a:t>
            </a:r>
          </a:p>
          <a:p>
            <a:r>
              <a:rPr lang="pl-PL" dirty="0">
                <a:latin typeface="Book Antiqua" pitchFamily="18" charset="0"/>
              </a:rPr>
              <a:t>Minister właściwy do spraw środowiska zatwierdza Plan Urządzenia Lasu dla lasów stanowiących własność Skarbu Państwa decyzją administracyjną na podstawie </a:t>
            </a:r>
            <a:r>
              <a:rPr lang="pl-PL" i="1" dirty="0">
                <a:latin typeface="Book Antiqua" pitchFamily="18" charset="0"/>
              </a:rPr>
              <a:t>art.22 ust 1 ustawy</a:t>
            </a:r>
            <a:r>
              <a:rPr lang="pl-PL" dirty="0">
                <a:latin typeface="Book Antiqua" pitchFamily="18" charset="0"/>
              </a:rPr>
              <a:t> </a:t>
            </a:r>
            <a:r>
              <a:rPr lang="pl-PL" i="1" dirty="0">
                <a:latin typeface="Book Antiqua" pitchFamily="18" charset="0"/>
              </a:rPr>
              <a:t>o lasach</a:t>
            </a:r>
            <a:r>
              <a:rPr lang="pl-PL" dirty="0">
                <a:latin typeface="Book Antiqua" pitchFamily="18" charset="0"/>
              </a:rPr>
              <a:t> na wniosek Dyrektora Generalnego Lasów Państwowych. Zgodnie z ustawą o lasach Minister Środowiska nadzoruje wykonanie Planu Urządzenia Lasu.</a:t>
            </a:r>
          </a:p>
          <a:p>
            <a:endParaRPr lang="pl-PL" dirty="0"/>
          </a:p>
        </p:txBody>
      </p:sp>
      <p:pic>
        <p:nvPicPr>
          <p:cNvPr id="21506" name="Picture 2" descr="http://www.pulawy.lublin.lasy.gov.pl/image/journal/article?img_id=24072769&amp;t=1393487809976&amp;width=716"/>
          <p:cNvPicPr>
            <a:picLocks noChangeAspect="1" noChangeArrowheads="1"/>
          </p:cNvPicPr>
          <p:nvPr/>
        </p:nvPicPr>
        <p:blipFill>
          <a:blip r:embed="rId2" cstate="print"/>
          <a:srcRect/>
          <a:stretch>
            <a:fillRect/>
          </a:stretch>
        </p:blipFill>
        <p:spPr bwMode="auto">
          <a:xfrm>
            <a:off x="395536" y="1412777"/>
            <a:ext cx="5105400" cy="4695825"/>
          </a:xfrm>
          <a:prstGeom prst="rect">
            <a:avLst/>
          </a:prstGeom>
          <a:noFill/>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116633"/>
            <a:ext cx="8229600" cy="792088"/>
          </a:xfrm>
        </p:spPr>
        <p:txBody>
          <a:bodyPr>
            <a:normAutofit/>
          </a:bodyPr>
          <a:lstStyle/>
          <a:p>
            <a:r>
              <a:rPr lang="pl-PL" sz="4000" b="1" cap="all" dirty="0">
                <a:latin typeface="Book Antiqua" pitchFamily="18" charset="0"/>
              </a:rPr>
              <a:t>UŻYTKOWANIE </a:t>
            </a:r>
            <a:r>
              <a:rPr lang="pl-PL" sz="4000" b="1" cap="all" dirty="0" smtClean="0">
                <a:latin typeface="Book Antiqua" pitchFamily="18" charset="0"/>
              </a:rPr>
              <a:t>LASU</a:t>
            </a:r>
            <a:endParaRPr lang="pl-PL" sz="4000" dirty="0">
              <a:latin typeface="Book Antiqua" pitchFamily="18" charset="0"/>
            </a:endParaRPr>
          </a:p>
        </p:txBody>
      </p:sp>
      <p:sp>
        <p:nvSpPr>
          <p:cNvPr id="3" name="Symbol zastępczy zawartości 2"/>
          <p:cNvSpPr>
            <a:spLocks noGrp="1"/>
          </p:cNvSpPr>
          <p:nvPr>
            <p:ph idx="1"/>
          </p:nvPr>
        </p:nvSpPr>
        <p:spPr>
          <a:xfrm>
            <a:off x="467544" y="1124744"/>
            <a:ext cx="8229600" cy="4968552"/>
          </a:xfrm>
        </p:spPr>
        <p:txBody>
          <a:bodyPr>
            <a:normAutofit fontScale="55000" lnSpcReduction="20000"/>
          </a:bodyPr>
          <a:lstStyle/>
          <a:p>
            <a:r>
              <a:rPr lang="pl-PL" dirty="0">
                <a:latin typeface="Book Antiqua" pitchFamily="18" charset="0"/>
              </a:rPr>
              <a:t>Użytkowanie główne związane z pozyskiwaniem drewna traktowane jest jako czynność hodowlana, realizowana poprzez zastosowanie odpowiednich rębni, służąca przemianie pokoleń lasu</a:t>
            </a:r>
            <a:r>
              <a:rPr lang="pl-PL" dirty="0" smtClean="0">
                <a:latin typeface="Book Antiqua" pitchFamily="18" charset="0"/>
              </a:rPr>
              <a:t>.</a:t>
            </a:r>
            <a:br>
              <a:rPr lang="pl-PL" dirty="0" smtClean="0">
                <a:latin typeface="Book Antiqua" pitchFamily="18" charset="0"/>
              </a:rPr>
            </a:br>
            <a:r>
              <a:rPr lang="pl-PL" dirty="0">
                <a:latin typeface="Book Antiqua" pitchFamily="18" charset="0"/>
              </a:rPr>
              <a:t> </a:t>
            </a:r>
          </a:p>
          <a:p>
            <a:r>
              <a:rPr lang="pl-PL" dirty="0">
                <a:latin typeface="Book Antiqua" pitchFamily="18" charset="0"/>
              </a:rPr>
              <a:t>Godzenie tych potrzeb przez leśników polega na:</a:t>
            </a:r>
          </a:p>
          <a:p>
            <a:r>
              <a:rPr lang="pl-PL" dirty="0">
                <a:latin typeface="Book Antiqua" pitchFamily="18" charset="0"/>
              </a:rPr>
              <a:t>wyborze właściwych rębni dostosowanych do cech taksacyjnych drzewostanów, na etapie planowania urządzeniowego oraz stosowania tych rębni w praktyce gospodarczej</a:t>
            </a:r>
            <a:br>
              <a:rPr lang="pl-PL" dirty="0">
                <a:latin typeface="Book Antiqua" pitchFamily="18" charset="0"/>
              </a:rPr>
            </a:br>
            <a:r>
              <a:rPr lang="pl-PL" dirty="0">
                <a:latin typeface="Book Antiqua" pitchFamily="18" charset="0"/>
              </a:rPr>
              <a:t>planowaniu i wykonywaniu cięć rębnych zgodnie ze sztuką leśną, zapewniającą osiągnięcie celów hodowlanych na etapie użytkowania lasu</a:t>
            </a:r>
            <a:br>
              <a:rPr lang="pl-PL" dirty="0">
                <a:latin typeface="Book Antiqua" pitchFamily="18" charset="0"/>
              </a:rPr>
            </a:br>
            <a:r>
              <a:rPr lang="pl-PL" dirty="0">
                <a:latin typeface="Book Antiqua" pitchFamily="18" charset="0"/>
              </a:rPr>
              <a:t>wykonaniu prac z zakresu pozyskania i transportu drewna z użyciem właściwych technologii, technik i organizacji pracy</a:t>
            </a:r>
            <a:br>
              <a:rPr lang="pl-PL" dirty="0">
                <a:latin typeface="Book Antiqua" pitchFamily="18" charset="0"/>
              </a:rPr>
            </a:br>
            <a:r>
              <a:rPr lang="pl-PL" dirty="0">
                <a:latin typeface="Book Antiqua" pitchFamily="18" charset="0"/>
              </a:rPr>
              <a:t>umiejętnym postępowaniu w sytuacjach klęskowych: huragany, opady śniegu, pożary, które wymagają jednoczesnego łączenia działań w zakresie pozyskania drewna, ochrony i hodowli lasu.</a:t>
            </a:r>
          </a:p>
          <a:p>
            <a:pPr>
              <a:buNone/>
            </a:pPr>
            <a:r>
              <a:rPr lang="pl-PL" dirty="0">
                <a:latin typeface="Book Antiqua" pitchFamily="18" charset="0"/>
              </a:rPr>
              <a:t> </a:t>
            </a:r>
          </a:p>
          <a:p>
            <a:r>
              <a:rPr lang="pl-PL" dirty="0">
                <a:latin typeface="Book Antiqua" pitchFamily="18" charset="0"/>
              </a:rPr>
              <a:t>Użytkowanie uboczne określa możliwości pobierania z lasu innych niż drewno pożytków: choinki, stroisz, igliwie drzew leśnych, jadalne owoce runa leśnego, leśne rośliny zielarskie, grzyby itp. w zakresie wynikającym z zasobności ekosystemów leśnych i uwzględnieniu ograniczeń przyrodniczych, gospodarczych i prawnych.</a:t>
            </a:r>
          </a:p>
          <a:p>
            <a:endParaRPr lang="pl-PL"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635896" y="274639"/>
            <a:ext cx="5050904" cy="634082"/>
          </a:xfrm>
        </p:spPr>
        <p:txBody>
          <a:bodyPr>
            <a:normAutofit fontScale="90000"/>
          </a:bodyPr>
          <a:lstStyle/>
          <a:p>
            <a:r>
              <a:rPr lang="pl-PL" sz="4000" b="1" cap="all" dirty="0">
                <a:latin typeface="Book Antiqua" pitchFamily="18" charset="0"/>
              </a:rPr>
              <a:t>OCHRONA </a:t>
            </a:r>
            <a:r>
              <a:rPr lang="pl-PL" sz="4000" b="1" cap="all" dirty="0" smtClean="0">
                <a:latin typeface="Book Antiqua" pitchFamily="18" charset="0"/>
              </a:rPr>
              <a:t>LASU</a:t>
            </a:r>
            <a:endParaRPr lang="pl-PL" sz="4000" dirty="0">
              <a:latin typeface="Book Antiqua" pitchFamily="18" charset="0"/>
            </a:endParaRPr>
          </a:p>
        </p:txBody>
      </p:sp>
      <p:sp>
        <p:nvSpPr>
          <p:cNvPr id="3" name="Symbol zastępczy zawartości 2"/>
          <p:cNvSpPr>
            <a:spLocks noGrp="1"/>
          </p:cNvSpPr>
          <p:nvPr>
            <p:ph idx="1"/>
          </p:nvPr>
        </p:nvSpPr>
        <p:spPr>
          <a:xfrm>
            <a:off x="3347864" y="1052736"/>
            <a:ext cx="5616624" cy="5184576"/>
          </a:xfrm>
        </p:spPr>
        <p:txBody>
          <a:bodyPr>
            <a:noAutofit/>
          </a:bodyPr>
          <a:lstStyle/>
          <a:p>
            <a:r>
              <a:rPr lang="pl-PL" sz="1200" dirty="0">
                <a:latin typeface="Book Antiqua" pitchFamily="18" charset="0"/>
              </a:rPr>
              <a:t>Ochrona lasu jako jedna z podstawowych dziedzin działalności gospodarczej w leśnictwie, ma na celu zabezpieczenie lasu przed szkodami wyrządzanymi przez</a:t>
            </a:r>
            <a:r>
              <a:rPr lang="pl-PL" sz="1200" dirty="0" smtClean="0">
                <a:latin typeface="Book Antiqua" pitchFamily="18" charset="0"/>
              </a:rPr>
              <a:t>:</a:t>
            </a:r>
            <a:br>
              <a:rPr lang="pl-PL" sz="1200" dirty="0" smtClean="0">
                <a:latin typeface="Book Antiqua" pitchFamily="18" charset="0"/>
              </a:rPr>
            </a:br>
            <a:r>
              <a:rPr lang="pl-PL" sz="1200" dirty="0" smtClean="0">
                <a:latin typeface="Book Antiqua" pitchFamily="18" charset="0"/>
              </a:rPr>
              <a:t>– </a:t>
            </a:r>
            <a:r>
              <a:rPr lang="pl-PL" sz="1200" dirty="0">
                <a:latin typeface="Book Antiqua" pitchFamily="18" charset="0"/>
              </a:rPr>
              <a:t>czynniki abiotyczne (np. huragany, okiść, mróz, susze</a:t>
            </a:r>
            <a:r>
              <a:rPr lang="pl-PL" sz="1200" dirty="0" smtClean="0">
                <a:latin typeface="Book Antiqua" pitchFamily="18" charset="0"/>
              </a:rPr>
              <a:t>)</a:t>
            </a:r>
            <a:br>
              <a:rPr lang="pl-PL" sz="1200" dirty="0" smtClean="0">
                <a:latin typeface="Book Antiqua" pitchFamily="18" charset="0"/>
              </a:rPr>
            </a:br>
            <a:r>
              <a:rPr lang="pl-PL" sz="1200" dirty="0" smtClean="0">
                <a:latin typeface="Book Antiqua" pitchFamily="18" charset="0"/>
              </a:rPr>
              <a:t>–</a:t>
            </a:r>
            <a:r>
              <a:rPr lang="pl-PL" sz="1200" dirty="0">
                <a:latin typeface="Book Antiqua" pitchFamily="18" charset="0"/>
              </a:rPr>
              <a:t>czynniki biotyczne (np. owady </a:t>
            </a:r>
            <a:r>
              <a:rPr lang="pl-PL" sz="1200" dirty="0" err="1">
                <a:latin typeface="Book Antiqua" pitchFamily="18" charset="0"/>
              </a:rPr>
              <a:t>foliofagiczne</a:t>
            </a:r>
            <a:r>
              <a:rPr lang="pl-PL" sz="1200" dirty="0">
                <a:latin typeface="Book Antiqua" pitchFamily="18" charset="0"/>
              </a:rPr>
              <a:t>, grzyby pasożytnicze, zwierzynę</a:t>
            </a:r>
            <a:r>
              <a:rPr lang="pl-PL" sz="1200" dirty="0" smtClean="0">
                <a:latin typeface="Book Antiqua" pitchFamily="18" charset="0"/>
              </a:rPr>
              <a:t>)</a:t>
            </a:r>
            <a:br>
              <a:rPr lang="pl-PL" sz="1200" dirty="0" smtClean="0">
                <a:latin typeface="Book Antiqua" pitchFamily="18" charset="0"/>
              </a:rPr>
            </a:br>
            <a:r>
              <a:rPr lang="pl-PL" sz="1200" dirty="0" smtClean="0">
                <a:latin typeface="Book Antiqua" pitchFamily="18" charset="0"/>
              </a:rPr>
              <a:t>- </a:t>
            </a:r>
            <a:r>
              <a:rPr lang="pl-PL" sz="1200" dirty="0">
                <a:latin typeface="Book Antiqua" pitchFamily="18" charset="0"/>
              </a:rPr>
              <a:t>czynniki antropogeniczne (np. pożary, skażenie powietrza, szkody górnicze)</a:t>
            </a:r>
          </a:p>
          <a:p>
            <a:r>
              <a:rPr lang="pl-PL" sz="1200" dirty="0">
                <a:latin typeface="Book Antiqua" pitchFamily="18" charset="0"/>
              </a:rPr>
              <a:t>W ochronie lasu obowiązuje zasada profilaktycznego, zapobiegawczego działania. Jest to całokształt działań i środków mających na celu zapobieganie procesom chorobowym oraz zwiększanie zdolności obronnej drzew w stosunku do szkodników i czynników chorobotwórczych.</a:t>
            </a:r>
          </a:p>
          <a:p>
            <a:r>
              <a:rPr lang="pl-PL" sz="1200" dirty="0">
                <a:latin typeface="Book Antiqua" pitchFamily="18" charset="0"/>
              </a:rPr>
              <a:t>W roku 2008 poprawił się stan zdrowotny dębów. Nie było żerów miernikowców. Mączniak występował na niewielkich powierzchniach. Opadów było więcej jak w latach poprzednich i układały się korzystniej w okresie wegetacyjnym. W dąbrowach wydzielało się posuszu.</a:t>
            </a:r>
          </a:p>
          <a:p>
            <a:r>
              <a:rPr lang="pl-PL" sz="1200" dirty="0">
                <a:latin typeface="Book Antiqua" pitchFamily="18" charset="0"/>
              </a:rPr>
              <a:t>Generalnie stan zdrowotny wszystkich drzewostanów poprawił się.</a:t>
            </a:r>
          </a:p>
          <a:p>
            <a:r>
              <a:rPr lang="pl-PL" sz="1200" dirty="0">
                <a:latin typeface="Book Antiqua" pitchFamily="18" charset="0"/>
              </a:rPr>
              <a:t>Na terenie Nadleśnictwa Puławy obserwuje się także szkody powodowane przez zwierzęta leśne. Są to głównie sarna, jeleń, łoś oraz zając. Szczególnie duże szkody wyrządzają łosie licznie bytujące w lasach puławskich. Szkody występują przede wszystkim w uprawach oraz młodych drzewostanach. Polegają głównie na zgryzaniu pączków, spałowaniu, czemchaniu, łamaniu młodych drzewek.</a:t>
            </a:r>
          </a:p>
          <a:p>
            <a:r>
              <a:rPr lang="pl-PL" sz="1200" dirty="0">
                <a:latin typeface="Book Antiqua" pitchFamily="18" charset="0"/>
              </a:rPr>
              <a:t>W celu ochrony przed tego typu szkodami stosuje się różne zabezpieczenia. Są to między innymi grodzenia upraw siatką, stosowanie ochrony indywidualnej drzewek poprzez zakładanie osłonek perforowanych na pędy główne, tuby, palikowanie drzewek.</a:t>
            </a:r>
          </a:p>
          <a:p>
            <a:endParaRPr lang="pl-PL" sz="1100" dirty="0"/>
          </a:p>
        </p:txBody>
      </p:sp>
      <p:pic>
        <p:nvPicPr>
          <p:cNvPr id="18434" name="Picture 2" descr="http://www.pulawy.lublin.lasy.gov.pl/image/journal/article?img_id=24070217&amp;t=1393485749912"/>
          <p:cNvPicPr>
            <a:picLocks noChangeAspect="1" noChangeArrowheads="1"/>
          </p:cNvPicPr>
          <p:nvPr/>
        </p:nvPicPr>
        <p:blipFill>
          <a:blip r:embed="rId2" cstate="print"/>
          <a:srcRect l="24127" t="-1406" r="23147" b="169"/>
          <a:stretch>
            <a:fillRect/>
          </a:stretch>
        </p:blipFill>
        <p:spPr bwMode="auto">
          <a:xfrm>
            <a:off x="107504" y="1052736"/>
            <a:ext cx="3600400" cy="5184576"/>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pulawy.lublin.lasy.gov.pl/image/journal/article?img_id=24076046&amp;t=1393489447536"/>
          <p:cNvPicPr>
            <a:picLocks noChangeAspect="1" noChangeArrowheads="1"/>
          </p:cNvPicPr>
          <p:nvPr/>
        </p:nvPicPr>
        <p:blipFill>
          <a:blip r:embed="rId2" cstate="print"/>
          <a:srcRect l="16901" r="22887"/>
          <a:stretch>
            <a:fillRect/>
          </a:stretch>
        </p:blipFill>
        <p:spPr bwMode="auto">
          <a:xfrm>
            <a:off x="5148065" y="1340769"/>
            <a:ext cx="3873219" cy="4824536"/>
          </a:xfrm>
          <a:prstGeom prst="rect">
            <a:avLst/>
          </a:prstGeom>
          <a:noFill/>
        </p:spPr>
      </p:pic>
      <p:sp>
        <p:nvSpPr>
          <p:cNvPr id="2" name="Tytuł 1"/>
          <p:cNvSpPr>
            <a:spLocks noGrp="1"/>
          </p:cNvSpPr>
          <p:nvPr>
            <p:ph type="title"/>
          </p:nvPr>
        </p:nvSpPr>
        <p:spPr>
          <a:xfrm>
            <a:off x="755576" y="188640"/>
            <a:ext cx="7931224" cy="562074"/>
          </a:xfrm>
        </p:spPr>
        <p:txBody>
          <a:bodyPr>
            <a:normAutofit fontScale="90000"/>
          </a:bodyPr>
          <a:lstStyle/>
          <a:p>
            <a:r>
              <a:rPr lang="pl-PL" b="1" cap="all" dirty="0" smtClean="0">
                <a:latin typeface="Book Antiqua" pitchFamily="18" charset="0"/>
              </a:rPr>
              <a:t>ŁOWIECTWO</a:t>
            </a:r>
            <a:endParaRPr lang="pl-PL" dirty="0">
              <a:latin typeface="Book Antiqua" pitchFamily="18" charset="0"/>
            </a:endParaRPr>
          </a:p>
        </p:txBody>
      </p:sp>
      <p:sp>
        <p:nvSpPr>
          <p:cNvPr id="3" name="Symbol zastępczy zawartości 2"/>
          <p:cNvSpPr>
            <a:spLocks noGrp="1"/>
          </p:cNvSpPr>
          <p:nvPr>
            <p:ph idx="1"/>
          </p:nvPr>
        </p:nvSpPr>
        <p:spPr>
          <a:xfrm>
            <a:off x="179512" y="764704"/>
            <a:ext cx="5040560" cy="5141168"/>
          </a:xfrm>
        </p:spPr>
        <p:txBody>
          <a:bodyPr>
            <a:noAutofit/>
          </a:bodyPr>
          <a:lstStyle/>
          <a:p>
            <a:r>
              <a:rPr lang="pl-PL" sz="1200" dirty="0">
                <a:latin typeface="Book Antiqua" pitchFamily="18" charset="0"/>
              </a:rPr>
              <a:t>Gospodarka łowiecka na terenie Nadleśnictwa Puławy prowadzona jest w 24 obwodach łowieckich dzierżawionych przez 14 kół łowieckich. Są to obwody polno-leśne. W poszczególnych kołach gospodarka łowiecka prowadzona jest na podstawie rocznych planów łowieckich zatwierdzanych przez Nadleśniczego.</a:t>
            </a:r>
            <a:br>
              <a:rPr lang="pl-PL" sz="1200" dirty="0">
                <a:latin typeface="Book Antiqua" pitchFamily="18" charset="0"/>
              </a:rPr>
            </a:br>
            <a:r>
              <a:rPr lang="pl-PL" sz="1200" dirty="0">
                <a:latin typeface="Book Antiqua" pitchFamily="18" charset="0"/>
              </a:rPr>
              <a:t>W ostatnich latach zauważalny jest szczególnie duży wzrost populacji łosia, która osiągnęła już poziom dwukrotnie większy od przyjętego w WŁPH. Stany liczebne pozostałych gatunków zbliżone są do przyjętych w WŁPH.</a:t>
            </a:r>
            <a:br>
              <a:rPr lang="pl-PL" sz="1200" dirty="0">
                <a:latin typeface="Book Antiqua" pitchFamily="18" charset="0"/>
              </a:rPr>
            </a:br>
            <a:r>
              <a:rPr lang="pl-PL" sz="1200" dirty="0">
                <a:latin typeface="Book Antiqua" pitchFamily="18" charset="0"/>
              </a:rPr>
              <a:t> </a:t>
            </a:r>
            <a:endParaRPr lang="pl-PL" sz="1200" dirty="0" smtClean="0">
              <a:latin typeface="Book Antiqua" pitchFamily="18" charset="0"/>
            </a:endParaRPr>
          </a:p>
          <a:p>
            <a:r>
              <a:rPr lang="pl-PL" sz="1200" dirty="0">
                <a:latin typeface="Book Antiqua" pitchFamily="18" charset="0"/>
              </a:rPr>
              <a:t>Celem gospodarki łowieckiej jest utrzymanie możliwe najliczniejszego stanu zwierzyny w odpowiedniej strukturze wiekowej i płciowej, przy znośnych gospodarczo szkodach w drzewostanach, których wielkość powinna być jedynym racjonalnym kryterium regulacji stanu zwierzyny.</a:t>
            </a:r>
            <a:br>
              <a:rPr lang="pl-PL" sz="1200" dirty="0">
                <a:latin typeface="Book Antiqua" pitchFamily="18" charset="0"/>
              </a:rPr>
            </a:br>
            <a:r>
              <a:rPr lang="pl-PL" sz="1200" dirty="0">
                <a:latin typeface="Book Antiqua" pitchFamily="18" charset="0"/>
              </a:rPr>
              <a:t>Jak wynika z przeprowadzonej inwentaryzacji na terenie nadleśnictwa znajduje się 25 poletek łowieckich, na gruntach leśnych i nie leśnych, zajmujących łączną powierzchnię 10,30 ha.</a:t>
            </a:r>
            <a:br>
              <a:rPr lang="pl-PL" sz="1200" dirty="0">
                <a:latin typeface="Book Antiqua" pitchFamily="18" charset="0"/>
              </a:rPr>
            </a:br>
            <a:r>
              <a:rPr lang="pl-PL" sz="1200" dirty="0">
                <a:latin typeface="Book Antiqua" pitchFamily="18" charset="0"/>
              </a:rPr>
              <a:t>Do zadań nadleśnictwa w ramach gospodarki łowieckiej będzie należała współpraca z kołami łowieckimi w zakresie:</a:t>
            </a:r>
            <a:br>
              <a:rPr lang="pl-PL" sz="1200" dirty="0">
                <a:latin typeface="Book Antiqua" pitchFamily="18" charset="0"/>
              </a:rPr>
            </a:br>
            <a:r>
              <a:rPr lang="pl-PL" sz="1200" dirty="0">
                <a:latin typeface="Book Antiqua" pitchFamily="18" charset="0"/>
              </a:rPr>
              <a:t>- dokonywania ścisłej inwentaryzacji zwierzyny łownej,</a:t>
            </a:r>
            <a:br>
              <a:rPr lang="pl-PL" sz="1200" dirty="0">
                <a:latin typeface="Book Antiqua" pitchFamily="18" charset="0"/>
              </a:rPr>
            </a:br>
            <a:r>
              <a:rPr lang="pl-PL" sz="1200" dirty="0">
                <a:latin typeface="Book Antiqua" pitchFamily="18" charset="0"/>
              </a:rPr>
              <a:t>- opiniowania i zatwierdzania rocznych planów zagospodarowania kół łowieckich,</a:t>
            </a:r>
            <a:br>
              <a:rPr lang="pl-PL" sz="1200" dirty="0">
                <a:latin typeface="Book Antiqua" pitchFamily="18" charset="0"/>
              </a:rPr>
            </a:br>
            <a:r>
              <a:rPr lang="pl-PL" sz="1200" dirty="0">
                <a:latin typeface="Book Antiqua" pitchFamily="18" charset="0"/>
              </a:rPr>
              <a:t>- poprawiania warunków bytowania zwierzyny poprzez: ograniczanie niepokoju w biotopie, ochrona ostoi oraz zapewnienie bazy pokarmowej poprzez zapewnienie odpowiedniej ilości poletek łowieckich, wprowadzanie do drzewostanów gatunków drzew i krzewów takich jak: kasztanowiec, buk, wierzby oraz dzikie drzewa i krzewy owocowe.</a:t>
            </a:r>
          </a:p>
          <a:p>
            <a:endParaRPr lang="pl-PL" sz="1200"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158</TotalTime>
  <Words>888</Words>
  <Application>Microsoft Office PowerPoint</Application>
  <PresentationFormat>Pokaz na ekranie (4:3)</PresentationFormat>
  <Paragraphs>57</Paragraphs>
  <Slides>10</Slides>
  <Notes>0</Notes>
  <HiddenSlides>0</HiddenSlides>
  <MMClips>0</MMClips>
  <ScaleCrop>false</ScaleCrop>
  <HeadingPairs>
    <vt:vector size="4" baseType="variant">
      <vt:variant>
        <vt:lpstr>Motyw</vt:lpstr>
      </vt:variant>
      <vt:variant>
        <vt:i4>1</vt:i4>
      </vt:variant>
      <vt:variant>
        <vt:lpstr>Tytuły slajdów</vt:lpstr>
      </vt:variant>
      <vt:variant>
        <vt:i4>10</vt:i4>
      </vt:variant>
    </vt:vector>
  </HeadingPairs>
  <TitlesOfParts>
    <vt:vector size="11" baseType="lpstr">
      <vt:lpstr>Motyw pakietu Office</vt:lpstr>
      <vt:lpstr>Nadleśnictwo Puławy</vt:lpstr>
      <vt:lpstr>Historia Nadleśnictwa i miejscowych lasów</vt:lpstr>
      <vt:lpstr>Slajd 3</vt:lpstr>
      <vt:lpstr>Obiekty Historyczne Położone Na Terenach Leśnych  (będących w zarządzie nadleśnictwa)</vt:lpstr>
      <vt:lpstr>Slajd 5</vt:lpstr>
      <vt:lpstr>URZĄDZANIE</vt:lpstr>
      <vt:lpstr>UŻYTKOWANIE LASU</vt:lpstr>
      <vt:lpstr>OCHRONA LASU</vt:lpstr>
      <vt:lpstr>ŁOWIECTWO</vt:lpstr>
      <vt:lpstr>Karolina Filipek Kornelia Pawlak  Martyna Piszcz  klasa VI Szkoła Podstawowa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Nadleśnictwo Puławy</dc:title>
  <dc:creator>Mela</dc:creator>
  <cp:lastModifiedBy>Mela</cp:lastModifiedBy>
  <cp:revision>17</cp:revision>
  <dcterms:created xsi:type="dcterms:W3CDTF">2016-04-29T12:44:16Z</dcterms:created>
  <dcterms:modified xsi:type="dcterms:W3CDTF">2016-04-29T15:22:58Z</dcterms:modified>
</cp:coreProperties>
</file>