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60" r:id="rId6"/>
    <p:sldId id="263" r:id="rId7"/>
    <p:sldId id="262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3A3C38C2-8D43-44BF-A418-D64FB15E0034}">
          <p14:sldIdLst>
            <p14:sldId id="256"/>
            <p14:sldId id="257"/>
            <p14:sldId id="267"/>
            <p14:sldId id="268"/>
            <p14:sldId id="260"/>
            <p14:sldId id="263"/>
            <p14:sldId id="262"/>
            <p14:sldId id="269"/>
            <p14:sldId id="270"/>
            <p14:sldId id="271"/>
          </p14:sldIdLst>
        </p14:section>
        <p14:section name="Sekcja bez tytułu" id="{097C4FEF-1D9C-4ACF-8276-61B208704C0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5" d="100"/>
          <a:sy n="75" d="100"/>
        </p:scale>
        <p:origin x="-6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9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2FB38-A257-4FEB-AA56-0109F9247965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FA94-04CE-4DD8-B15A-367D1FC175F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FA94-04CE-4DD8-B15A-367D1FC175F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FA94-04CE-4DD8-B15A-367D1FC175F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82F7C-18E1-46FA-9343-216DEC986264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443504-FE92-4371-A6E1-F026EBFE35C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nadle&#347;nictwo\nadle&#347;nictwo\Odg&#322;osy%20natury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2000264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</a:rPr>
              <a:t>Historia Nadleśnictwa </a:t>
            </a:r>
          </a:p>
          <a:p>
            <a:pPr algn="ctr"/>
            <a:r>
              <a:rPr lang="pl-PL" sz="5400" b="1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</a:rPr>
              <a:t>i miejscowych lasów</a:t>
            </a:r>
            <a:endParaRPr lang="pl-PL" sz="5400" b="1" dirty="0">
              <a:solidFill>
                <a:schemeClr val="bg2">
                  <a:lumMod val="50000"/>
                </a:schemeClr>
              </a:solidFill>
              <a:latin typeface="Consolas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442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onsolas" pitchFamily="49" charset="0"/>
              </a:rPr>
              <a:t>Nadleśnictwo Płock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az 6" descr="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142984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dgłosy natu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3945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424936" cy="2428892"/>
          </a:xfrm>
        </p:spPr>
        <p:txBody>
          <a:bodyPr>
            <a:normAutofit/>
          </a:bodyPr>
          <a:lstStyle/>
          <a:p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Literatura:</a:t>
            </a:r>
          </a:p>
          <a:p>
            <a:pP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R. Olczak, Rezerwaty. Ochrona przyrody w lasach Regionalnej Dyrekcji Lasów Państwowych w Łodzi</a:t>
            </a:r>
            <a:b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   i województwa łódzkiego, Oficyna Wydawnicza FOREST, 2013.</a:t>
            </a:r>
          </a:p>
          <a:p>
            <a:pP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Szlakiem Nadleśnictw. Regionalna Dyrekcja Lasów Państwowych w Łodzi, Łódź 2008.</a:t>
            </a:r>
          </a:p>
          <a:p>
            <a:pPr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60lat RDLP w Łodzi. Informator o obiektach edukacyjnych, RDLP w Łodzi.</a:t>
            </a:r>
            <a:endParaRPr lang="pl-PL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</a:rPr>
              <a:t>Strony internetowe:</a:t>
            </a:r>
          </a:p>
          <a:p>
            <a:pPr lvl="0">
              <a:buFont typeface="Wingdings" pitchFamily="2" charset="2"/>
              <a:buChar char="ü"/>
            </a:pPr>
            <a:r>
              <a:rPr lang="pl-PL" sz="1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</a:t>
            </a:r>
            <a:r>
              <a:rPr lang="pl-PL" sz="1200" i="1" dirty="0" err="1" smtClean="0">
                <a:solidFill>
                  <a:schemeClr val="tx1"/>
                </a:solidFill>
              </a:rPr>
              <a:t>www.plock.lodz.lasy.gov.pl</a:t>
            </a:r>
            <a:r>
              <a:rPr lang="pl-PL" sz="1200" i="1" dirty="0" smtClean="0">
                <a:solidFill>
                  <a:schemeClr val="tx1"/>
                </a:solidFill>
              </a:rPr>
              <a:t> </a:t>
            </a:r>
            <a:endParaRPr lang="pl-PL" sz="12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pl-PL" sz="1200" i="1" dirty="0" smtClean="0">
                <a:solidFill>
                  <a:schemeClr val="tx1"/>
                </a:solidFill>
              </a:rPr>
              <a:t>https://pl.wikipedia.org/wiki/Brudzeński_Park_Krajobrazowy </a:t>
            </a:r>
            <a:endParaRPr lang="pl-PL" sz="12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pl-PL" sz="1200" i="1" dirty="0" smtClean="0">
                <a:solidFill>
                  <a:schemeClr val="tx1"/>
                </a:solidFill>
              </a:rPr>
              <a:t> http://brudzen.pl/strona/brudzenski-park-krajobrazowy?parent=brudzenski-park-krajobrazowy</a:t>
            </a:r>
          </a:p>
          <a:p>
            <a:pPr lvl="0"/>
            <a:endParaRPr lang="pl-PL" sz="1200" i="1" u="sng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ü"/>
            </a:pPr>
            <a:endParaRPr lang="pl-PL" sz="1500" dirty="0" smtClean="0">
              <a:solidFill>
                <a:schemeClr val="tx1"/>
              </a:solidFill>
              <a:latin typeface="Comic Sans MS" pitchFamily="66" charset="0"/>
              <a:sym typeface="Wingdings"/>
            </a:endParaRPr>
          </a:p>
          <a:p>
            <a:pPr>
              <a:buFont typeface="Wingdings" pitchFamily="2" charset="2"/>
              <a:buChar char="ü"/>
            </a:pPr>
            <a:endParaRPr lang="pl-PL" sz="15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15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4400" dirty="0" smtClean="0">
                <a:solidFill>
                  <a:srgbClr val="7030A0"/>
                </a:solidFill>
              </a:rPr>
              <a:t>Bibliografia</a:t>
            </a:r>
            <a:br>
              <a:rPr lang="pl-PL" sz="4400" dirty="0" smtClean="0">
                <a:solidFill>
                  <a:srgbClr val="7030A0"/>
                </a:solidFill>
              </a:rPr>
            </a:br>
            <a:endParaRPr lang="pl-PL" sz="4400" dirty="0">
              <a:solidFill>
                <a:srgbClr val="7030A0"/>
              </a:solidFill>
            </a:endParaRPr>
          </a:p>
        </p:txBody>
      </p:sp>
      <p:sp>
        <p:nvSpPr>
          <p:cNvPr id="4" name="Podtytuł 1"/>
          <p:cNvSpPr txBox="1">
            <a:spLocks/>
          </p:cNvSpPr>
          <p:nvPr/>
        </p:nvSpPr>
        <p:spPr>
          <a:xfrm>
            <a:off x="4286248" y="3500438"/>
            <a:ext cx="4572032" cy="285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1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Autorzy: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Patrycja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Barucha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kl. IV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Wiktoria </a:t>
            </a:r>
            <a:r>
              <a:rPr kumimoji="0" lang="pl-PL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Drążewska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kl. IV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Natalia Winnicka kl. IV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pl-PL" dirty="0" smtClean="0">
                <a:latin typeface="Comic Sans MS" pitchFamily="66" charset="0"/>
              </a:rPr>
              <a:t>Szkoła Podstawowa im. M. Konopnickiej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Leszczyn Szlachecki 34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pl-PL" baseline="0" dirty="0" smtClean="0">
                <a:latin typeface="Comic Sans MS" pitchFamily="66" charset="0"/>
              </a:rPr>
              <a:t>09-230 Bielsk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pl-PL" dirty="0" smtClean="0">
                <a:latin typeface="Comic Sans MS" pitchFamily="66" charset="0"/>
              </a:rPr>
              <a:t>t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el.:242615119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pl-PL" dirty="0" smtClean="0">
                <a:latin typeface="Comic Sans MS" pitchFamily="66" charset="0"/>
              </a:rPr>
              <a:t>e</a:t>
            </a:r>
            <a:r>
              <a:rPr lang="pl-PL" baseline="0" dirty="0" smtClean="0">
                <a:latin typeface="Comic Sans MS" pitchFamily="66" charset="0"/>
              </a:rPr>
              <a:t>-mail: szkola.leszczyn@wp.pl</a:t>
            </a:r>
            <a:endParaRPr kumimoji="0" lang="pl-PL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ytuł 2"/>
          <p:cNvSpPr txBox="1">
            <a:spLocks/>
          </p:cNvSpPr>
          <p:nvPr/>
        </p:nvSpPr>
        <p:spPr>
          <a:xfrm>
            <a:off x="4429091" y="3214686"/>
            <a:ext cx="4714909" cy="9286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DSC08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14907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611560" y="602128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 smtClean="0">
                <a:solidFill>
                  <a:schemeClr val="bg2"/>
                </a:solidFill>
                <a:latin typeface="Comic Sans MS" pitchFamily="66" charset="0"/>
              </a:rPr>
              <a:t>Nasz wspólny sukces – I miejsce w konkursie</a:t>
            </a:r>
            <a:br>
              <a:rPr lang="pl-PL" sz="1400" b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1400" b="1" dirty="0" smtClean="0">
                <a:solidFill>
                  <a:schemeClr val="bg2"/>
                </a:solidFill>
                <a:latin typeface="Comic Sans MS" pitchFamily="66" charset="0"/>
              </a:rPr>
              <a:t>„Ożywić pola – Rok Zająca”  2010r. </a:t>
            </a:r>
          </a:p>
        </p:txBody>
      </p:sp>
    </p:spTree>
    <p:extLst>
      <p:ext uri="{BB962C8B-B14F-4D97-AF65-F5344CB8AC3E}">
        <p14:creationId xmlns="" xmlns:p14="http://schemas.microsoft.com/office/powerpoint/2010/main" val="122397392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7030A0"/>
                </a:solidFill>
              </a:rPr>
              <a:t>Historia Nadleśnictwa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267620"/>
            <a:ext cx="8678768" cy="5018900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 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Dokumentacja historyczna Nadleśnictwa Płock datowana jest od 1945 roku.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</a:t>
            </a: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</a:rPr>
              <a:t>W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skład Nadleśnictwa przed wojną wchodziło uroczysko Brwilno, Słupno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i Niesłuchowo (obecny obręb Płock) o powierzchni ok. 2,5 tys. ha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oraz uroczysko Żarówka, Studzieniec, Szczutowo (obecny obręb Sierpc)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o powierzchni ok. 1,5 tys. ha.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Nadleśnictwo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po wojnie podlegało Okręgowemu Zarządowi Lasów Państwowych w Siedlcach, a od stycznia 1977r. zostało włączone do OZLP Łódź.</a:t>
            </a:r>
            <a:endParaRPr lang="pl-PL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</a:t>
            </a: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</a:rPr>
              <a:t>Obecne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granice zostały utworzone 01.01.1979r. 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Graniczy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z Nadleśnictwami należącymi do czterech RDLP: Olsztyn, Toruń, Warszawa, Łódź</a:t>
            </a:r>
            <a:endParaRPr lang="pl-PL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None/>
            </a:pPr>
            <a:endParaRPr lang="pl-PL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pl-PL" sz="2800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4049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9307"/>
            <a:ext cx="3672408" cy="270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7030A0"/>
                </a:solidFill>
              </a:rPr>
              <a:t>Lasy Nadleśnictwa Płock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4000" cy="417646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800" dirty="0" smtClean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8596" y="92867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just">
              <a:lnSpc>
                <a:spcPct val="150000"/>
              </a:lnSpc>
              <a:buClr>
                <a:srgbClr val="0E594D"/>
              </a:buClr>
              <a:buSzPct val="45000"/>
            </a:pPr>
            <a:r>
              <a:rPr lang="pl-PL" dirty="0" smtClean="0">
                <a:latin typeface="Comic Sans MS" pitchFamily="66" charset="0"/>
                <a:ea typeface="Andale Sans UI"/>
                <a:cs typeface="Andale Sans UI"/>
                <a:sym typeface="Wingdings"/>
              </a:rPr>
              <a:t> </a:t>
            </a:r>
            <a:r>
              <a:rPr lang="pl-PL" dirty="0" smtClean="0">
                <a:latin typeface="Comic Sans MS" pitchFamily="66" charset="0"/>
                <a:ea typeface="Andale Sans UI"/>
                <a:cs typeface="Andale Sans UI"/>
              </a:rPr>
              <a:t>Lasy Nadleśnictwa tworzy 9 dużych kompleksów o powierzchni od 200 do 2000 ha (7059,92 ha) i 560 kompleksów o powierzchni ok. 200 ha, rozproszonych na obszarze </a:t>
            </a:r>
            <a:r>
              <a:rPr lang="pl-PL" dirty="0" smtClean="0">
                <a:latin typeface="Comic Sans MS" pitchFamily="66" charset="0"/>
              </a:rPr>
              <a:t>2384,29 km</a:t>
            </a:r>
            <a:r>
              <a:rPr lang="pl-PL" baseline="30000" dirty="0" smtClean="0">
                <a:latin typeface="Comic Sans MS" pitchFamily="66" charset="0"/>
              </a:rPr>
              <a:t>2</a:t>
            </a:r>
            <a:r>
              <a:rPr lang="pl-PL" dirty="0" smtClean="0">
                <a:latin typeface="Comic Sans MS" pitchFamily="66" charset="0"/>
              </a:rPr>
              <a:t>.</a:t>
            </a:r>
            <a:endParaRPr lang="pl-PL" dirty="0" smtClean="0">
              <a:latin typeface="Comic Sans MS" pitchFamily="66" charset="0"/>
              <a:ea typeface="Andale Sans UI"/>
              <a:cs typeface="Andale Sans UI"/>
            </a:endParaRPr>
          </a:p>
          <a:p>
            <a:pPr marL="431800" indent="-323850" algn="just">
              <a:lnSpc>
                <a:spcPct val="150000"/>
              </a:lnSpc>
              <a:buClr>
                <a:srgbClr val="0E594D"/>
              </a:buClr>
              <a:buSzPct val="45000"/>
            </a:pPr>
            <a:r>
              <a:rPr lang="pl-PL" dirty="0" smtClean="0">
                <a:latin typeface="Comic Sans MS" pitchFamily="66" charset="0"/>
                <a:ea typeface="Andale Sans UI"/>
                <a:cs typeface="Andale Sans UI"/>
                <a:sym typeface="Wingdings"/>
              </a:rPr>
              <a:t> </a:t>
            </a:r>
            <a:r>
              <a:rPr lang="pl-PL" dirty="0" smtClean="0">
                <a:latin typeface="Comic Sans MS" pitchFamily="66" charset="0"/>
                <a:ea typeface="Andale Sans UI"/>
                <a:cs typeface="Andale Sans UI"/>
              </a:rPr>
              <a:t>Zasięgiem terytorialnym obejmuje 238389,30 ha w 18 gminach powiatów płockiego, płońskiego i sierpeckiego województwa mazowieckiego.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2844" y="3857628"/>
            <a:ext cx="50006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just" hangingPunct="0">
              <a:lnSpc>
                <a:spcPct val="150000"/>
              </a:lnSpc>
              <a:buClr>
                <a:srgbClr val="0E594D"/>
              </a:buClr>
              <a:buSzPct val="45000"/>
            </a:pPr>
            <a:r>
              <a:rPr lang="pl-PL" dirty="0" smtClean="0">
                <a:latin typeface="Comic Sans MS" pitchFamily="66" charset="0"/>
                <a:ea typeface="Andale Sans UI"/>
                <a:cs typeface="Tahoma" pitchFamily="34" charset="0"/>
                <a:sym typeface="Wingdings"/>
              </a:rPr>
              <a:t> </a:t>
            </a:r>
            <a:r>
              <a:rPr lang="pl-PL" dirty="0" smtClean="0">
                <a:latin typeface="Comic Sans MS" pitchFamily="66" charset="0"/>
                <a:ea typeface="Andale Sans UI"/>
                <a:cs typeface="Tahoma" pitchFamily="34" charset="0"/>
              </a:rPr>
              <a:t>W zasięgu administracyjnym znajdują się:</a:t>
            </a:r>
          </a:p>
          <a:p>
            <a:pPr marL="431800" indent="-323850" algn="just" hangingPunct="0">
              <a:lnSpc>
                <a:spcPct val="150000"/>
              </a:lnSpc>
              <a:buSzPct val="102000"/>
              <a:buFont typeface="Comic Sans MS" pitchFamily="66" charset="0"/>
              <a:buChar char="•"/>
            </a:pPr>
            <a:r>
              <a:rPr lang="pl-PL" dirty="0" smtClean="0">
                <a:latin typeface="Comic Sans MS" pitchFamily="66" charset="0"/>
                <a:ea typeface="Andale Sans UI"/>
                <a:cs typeface="Tahoma" pitchFamily="34" charset="0"/>
              </a:rPr>
              <a:t>3 rezerwaty przyrody: Rezerwat Brwilno, Rezerwat Sikórz i Rezerwat </a:t>
            </a:r>
            <a:r>
              <a:rPr lang="pl-PL" dirty="0" err="1" smtClean="0">
                <a:latin typeface="Comic Sans MS" pitchFamily="66" charset="0"/>
                <a:ea typeface="Andale Sans UI"/>
                <a:cs typeface="Tahoma" pitchFamily="34" charset="0"/>
              </a:rPr>
              <a:t>Brudzeńskie</a:t>
            </a:r>
            <a:r>
              <a:rPr lang="pl-PL" dirty="0" smtClean="0">
                <a:latin typeface="Comic Sans MS" pitchFamily="66" charset="0"/>
                <a:ea typeface="Andale Sans UI"/>
                <a:cs typeface="Tahoma" pitchFamily="34" charset="0"/>
              </a:rPr>
              <a:t> Jary,</a:t>
            </a:r>
          </a:p>
          <a:p>
            <a:pPr marL="431800" indent="-323850" algn="just" hangingPunct="0">
              <a:lnSpc>
                <a:spcPct val="150000"/>
              </a:lnSpc>
              <a:buSzPct val="102000"/>
              <a:buFont typeface="Comic Sans MS" pitchFamily="66" charset="0"/>
              <a:buChar char="•"/>
            </a:pPr>
            <a:r>
              <a:rPr lang="pl-PL" dirty="0" err="1" smtClean="0">
                <a:latin typeface="Comic Sans MS" pitchFamily="66" charset="0"/>
                <a:ea typeface="Andale Sans UI"/>
                <a:cs typeface="Tahoma" pitchFamily="34" charset="0"/>
              </a:rPr>
              <a:t>Brudzeński</a:t>
            </a:r>
            <a:r>
              <a:rPr lang="pl-PL" dirty="0" smtClean="0">
                <a:latin typeface="Comic Sans MS" pitchFamily="66" charset="0"/>
                <a:ea typeface="Andale Sans UI"/>
                <a:cs typeface="Tahoma" pitchFamily="34" charset="0"/>
              </a:rPr>
              <a:t> Park Krajobrazowy,</a:t>
            </a:r>
          </a:p>
          <a:p>
            <a:pPr marL="431800" indent="-323850" algn="just" hangingPunct="0">
              <a:lnSpc>
                <a:spcPct val="150000"/>
              </a:lnSpc>
              <a:buSzPct val="102000"/>
              <a:buFont typeface="Comic Sans MS" pitchFamily="66" charset="0"/>
              <a:buChar char="•"/>
            </a:pPr>
            <a:r>
              <a:rPr lang="pl-PL" dirty="0" smtClean="0">
                <a:latin typeface="Comic Sans MS" pitchFamily="66" charset="0"/>
                <a:ea typeface="Andale Sans UI"/>
                <a:cs typeface="Tahoma" pitchFamily="34" charset="0"/>
              </a:rPr>
              <a:t>obszary Natura 2000.</a:t>
            </a:r>
          </a:p>
        </p:txBody>
      </p:sp>
    </p:spTree>
    <p:extLst>
      <p:ext uri="{BB962C8B-B14F-4D97-AF65-F5344CB8AC3E}">
        <p14:creationId xmlns="" xmlns:p14="http://schemas.microsoft.com/office/powerpoint/2010/main" val="267712249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solidFill>
                  <a:srgbClr val="7030A0"/>
                </a:solidFill>
              </a:rPr>
              <a:t>       Rezerwaty</a:t>
            </a:r>
            <a:br>
              <a:rPr lang="pl-PL" dirty="0" smtClean="0">
                <a:solidFill>
                  <a:srgbClr val="7030A0"/>
                </a:solidFill>
              </a:rPr>
            </a:b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928670"/>
            <a:ext cx="5652120" cy="5786478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70000"/>
              </a:lnSpc>
              <a:buNone/>
            </a:pP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Rezerwat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Brwilno – najstarszy rezerwat o pow. 65,68ha, istnieje od 1977r. Celem ochrony jest zachowanie skarpy pradoliny rzeki Wisły wraz </a:t>
            </a:r>
            <a:b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z ujściowym fragmentem rzeki Skrwy Prawej.</a:t>
            </a:r>
          </a:p>
          <a:p>
            <a:pPr marL="45720" indent="0" algn="just">
              <a:lnSpc>
                <a:spcPct val="170000"/>
              </a:lnSpc>
              <a:buNone/>
            </a:pP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Rezerwat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Sikórz – pow. 215,87ha, istnieje </a:t>
            </a:r>
            <a:b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od 1980r. Powołany został dla zachowania walorów przyrodniczo-krajobrazowych dolnego odcinka doliny rzeki Skrwy Prawej.</a:t>
            </a:r>
          </a:p>
          <a:p>
            <a:pPr marL="45720" indent="0" algn="just">
              <a:lnSpc>
                <a:spcPct val="170000"/>
              </a:lnSpc>
              <a:buNone/>
            </a:pP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Rezerwat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Brudzeński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Jar – pow. 39,10ha, istnieje od 2002r. Celem jego ochrony jest zachowanie walorów przyrodniczo-krajobrazowych skarpy rzeki Skrwy Prawej, jej dopływów oraz zbiorowisk grądowych.</a:t>
            </a:r>
          </a:p>
          <a:p>
            <a:pPr marL="45720" indent="0" algn="just">
              <a:buNone/>
            </a:pPr>
            <a:endParaRPr lang="pl-PL" sz="2800" dirty="0" smtClean="0">
              <a:sym typeface="Wingdings"/>
            </a:endParaRPr>
          </a:p>
          <a:p>
            <a:pPr marL="45720" indent="0" algn="just">
              <a:buNone/>
            </a:pPr>
            <a:endParaRPr lang="pl-PL" sz="2800" dirty="0" smtClean="0"/>
          </a:p>
        </p:txBody>
      </p:sp>
      <p:pic>
        <p:nvPicPr>
          <p:cNvPr id="6" name="Picture 9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87086" y="0"/>
            <a:ext cx="3356914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Siko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36055" y="4653136"/>
            <a:ext cx="330794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72200" y="1988840"/>
            <a:ext cx="2363370" cy="272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825670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solidFill>
                  <a:srgbClr val="7030A0"/>
                </a:solidFill>
              </a:rPr>
              <a:t>Brudzeński</a:t>
            </a:r>
            <a:r>
              <a:rPr lang="pl-PL" dirty="0" smtClean="0">
                <a:solidFill>
                  <a:srgbClr val="7030A0"/>
                </a:solidFill>
              </a:rPr>
              <a:t> Park Krajobrazowy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836712"/>
            <a:ext cx="4748538" cy="55212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/>
              <a:t> </a:t>
            </a: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</a:t>
            </a: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</a:rPr>
              <a:t>Utworzony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w 1988 roku na mocy Uchwały Wojewódzkiej Rady Narodowej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w Płocku.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</a:t>
            </a: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</a:rPr>
              <a:t>Powierzchnia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parku wynosi 3452ha, otulina wynosi 4062ha.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Park zasięgiem obejmuje dolinę biegu  rzeki Skrwy Prawej na jej odcinku dolnym, powyżej ujścia do Wisły, wraz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z przyległymi kompleksami leśnymi Brwilno, Brudzeń, Sikórz oraz w północnej części Parku polodowcową rynnę </a:t>
            </a: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</a:rPr>
              <a:t>Karwosiecko-Cholewicką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</a:rPr>
              <a:t> z jeziorami Józefowskimi.</a:t>
            </a:r>
            <a:endParaRPr lang="pl-PL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Obraz 5" descr="pa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500438"/>
            <a:ext cx="378948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130px-Brudzeński_Park_Krajobrazowy_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214422"/>
            <a:ext cx="2000264" cy="2000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97376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2" cstate="print"/>
          <a:srcRect l="17391" r="14883"/>
          <a:stretch>
            <a:fillRect/>
          </a:stretch>
        </p:blipFill>
        <p:spPr>
          <a:xfrm>
            <a:off x="7236296" y="0"/>
            <a:ext cx="170291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3648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7030A0"/>
                </a:solidFill>
              </a:rPr>
              <a:t>Natura 2000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7" y="908720"/>
            <a:ext cx="8424937" cy="5592114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endParaRPr lang="pl-PL" sz="1800" dirty="0" smtClean="0">
              <a:solidFill>
                <a:schemeClr val="tx1"/>
              </a:solidFill>
              <a:latin typeface="Comic Sans MS" pitchFamily="66" charset="0"/>
              <a:sym typeface="Wingdings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Obszar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Doliny Środkowej Wisły (PLB 140004) należy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do Obszarów Specjalnej Ochrony Ptaków o pow. 30777,9ha. Występują tu 22 gatunki ptaków z załącznika I Dyrektywy Ptasiej i 4 gatunki z Polskiej Czerwonej Księgi.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Obszar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Sikórz (PLH 140012) to Specjalny Obszar Ochrony Siedlisk zajmujący 187,56ha. Teren ten to 12 kilometrowy, malowniczy odcinek rzeki Skrwy Prawej z otaczającymi koryto łęgami i grądami.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Kampinowska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Dolina Wisły (PLH 140029) obejmuje środkowy odcinek rzeki Wisły pomiędzy Warszawą a Płockiem. Jest to jeden z najlepiej zachowanych w Europie obszarów chroniących naturalnie zachowany strefowy układ roślinności wielkiej doliny rzecznej. Całkowita pow. obszaru 20659,1ha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w granicach Nadleśnictwa 89,22ha. </a:t>
            </a:r>
            <a:endParaRPr lang="pl-PL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407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5178306" cy="60007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W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granicach Nadleśnictwa jest 27 egzemplarzy starych drzew. Najcenniejsze okazy to: orzech czarny w miejscowości Podgórze Parcele i dwa zrośnięte buki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w miejscowości Kobierniki.</a:t>
            </a:r>
          </a:p>
          <a:p>
            <a:pPr algn="just">
              <a:lnSpc>
                <a:spcPct val="150000"/>
              </a:lnSpc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W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2011r. Szkoła Podstawowa im. Marii Konopnickiej w Leszczynie Szlacheckim wspólnie z Nadleśnictwem Płock zgłosiła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do ogólnopolskiego konkursu „Drzewo Roku” organizowanego przez Klub Gaja pomnik przyrody „Dąb Chrobry” znajdujący się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w miejscowości Białobrzegi. W głosowaniu internetowym uzyskał 348 głosów i znalazł się w gronie Laureatów.</a:t>
            </a:r>
            <a:endParaRPr lang="pl-PL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57231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4400" dirty="0" smtClean="0">
                <a:solidFill>
                  <a:srgbClr val="7030A0"/>
                </a:solidFill>
              </a:rPr>
              <a:t>Pomniki przyrody</a:t>
            </a:r>
            <a:endParaRPr lang="pl-PL" sz="4400" dirty="0">
              <a:solidFill>
                <a:srgbClr val="7030A0"/>
              </a:solidFill>
            </a:endParaRPr>
          </a:p>
        </p:txBody>
      </p:sp>
      <p:pic>
        <p:nvPicPr>
          <p:cNvPr id="6" name="Picture 2" descr="C:\Documents and Settings\Iwona Grabowska\Pulpit\dąb chrob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504" y="981593"/>
            <a:ext cx="3449736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255456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7030A0"/>
                </a:solidFill>
              </a:rPr>
              <a:t>Miejsca pamięci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85720" y="785794"/>
            <a:ext cx="4718328" cy="19951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  Pomnik św. Huberta powstał w 1938r.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w 40. rocznicę Płockiego Towarzystwa Racjonalnego Polowania. Znajduje się </a:t>
            </a:r>
            <a:b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</a:b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w leśnictwie Słupno.</a:t>
            </a:r>
          </a:p>
          <a:p>
            <a:pPr>
              <a:lnSpc>
                <a:spcPct val="150000"/>
              </a:lnSpc>
              <a:buNone/>
            </a:pPr>
            <a:endParaRPr lang="pl-PL" sz="1800" dirty="0" smtClean="0"/>
          </a:p>
          <a:p>
            <a:pPr algn="just">
              <a:lnSpc>
                <a:spcPct val="150000"/>
              </a:lnSpc>
              <a:buNone/>
            </a:pPr>
            <a:endParaRPr lang="pl-PL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Iwona Grabowska\Pulpit\Nadleśnictwo\ŚW. HUBERT\Hubert -pom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86600" y="-12115800"/>
            <a:ext cx="3942000" cy="5256000"/>
          </a:xfrm>
          <a:prstGeom prst="rect">
            <a:avLst/>
          </a:prstGeom>
          <a:noFill/>
        </p:spPr>
      </p:pic>
      <p:pic>
        <p:nvPicPr>
          <p:cNvPr id="5" name="Obraz 4" descr="C:\Documents and Settings\Iwona Grabowska\Pulpit\Nadleśnictwo\ŚW. HUBERT\Hubert -pom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92696"/>
            <a:ext cx="26642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Obraz 2" descr="http://www.plock.lodz.lasy.gov.pl/image/journal/article?img_id=24640965&amp;t=1394633191704&amp;width=71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4" y="263691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4139952" y="3789040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>
                <a:latin typeface="Comic Sans MS" pitchFamily="66" charset="0"/>
              </a:rPr>
              <a:t>Mogiła w lesie brwileńskim. Miejsce egzekucji ponad 300 mieszkańców Płocka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i okolic zamordowanych przez hitlerowców w okresie od 1940r. do 1945r, w tym sędziego Mieczysława </a:t>
            </a:r>
            <a:r>
              <a:rPr lang="pl-PL" dirty="0" err="1" smtClean="0">
                <a:latin typeface="Comic Sans MS" pitchFamily="66" charset="0"/>
              </a:rPr>
              <a:t>Orzeszkowskiego</a:t>
            </a:r>
            <a:r>
              <a:rPr lang="pl-PL" dirty="0" smtClean="0">
                <a:latin typeface="Comic Sans MS" pitchFamily="66" charset="0"/>
              </a:rPr>
              <a:t>, brata przedwojennego dziedzica Leszczyna Szlacheckiego.</a:t>
            </a:r>
          </a:p>
          <a:p>
            <a:pPr algn="just">
              <a:lnSpc>
                <a:spcPct val="150000"/>
              </a:lnSpc>
            </a:pPr>
            <a:r>
              <a:rPr lang="pl-PL" dirty="0" smtClean="0">
                <a:latin typeface="Comic Sans MS" pitchFamily="66" charset="0"/>
              </a:rPr>
              <a:t>  </a:t>
            </a:r>
            <a:endParaRPr lang="pl-P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50047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3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347"/>
            <a:ext cx="9144000" cy="83588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7030A0"/>
                </a:solidFill>
              </a:rPr>
              <a:t>Nasza szkoła i Nadleśnictwo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928670"/>
            <a:ext cx="5072066" cy="321471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Porządkowanie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terenów leśnych - Leśnictwo Słupno.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Tworzenie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ekotonu  - Leśnictwo Sikórz.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Wieszanie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budek lęgowych dla ptaków – Leśnictwo Gozdowo.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800" dirty="0" err="1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Wsiedlanie</a:t>
            </a:r>
            <a:r>
              <a:rPr lang="pl-PL" sz="1800" dirty="0" smtClean="0">
                <a:solidFill>
                  <a:schemeClr val="tx1"/>
                </a:solidFill>
                <a:latin typeface="Comic Sans MS" pitchFamily="66" charset="0"/>
                <a:sym typeface="Wingdings"/>
              </a:rPr>
              <a:t> kuropatw – Leśnictwo Gozdowo.</a:t>
            </a:r>
            <a:endParaRPr lang="pl-PL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sz="2800" dirty="0" smtClean="0"/>
          </a:p>
          <a:p>
            <a:pPr marL="45720" indent="0">
              <a:buNone/>
            </a:pPr>
            <a:endParaRPr lang="pl-PL" sz="2800" dirty="0" smtClean="0"/>
          </a:p>
        </p:txBody>
      </p:sp>
      <p:pic>
        <p:nvPicPr>
          <p:cNvPr id="8" name="Obraz 7" descr="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92867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100_3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643314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71942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100_34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78619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0299186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6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6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Aerodynamiczn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1148</TotalTime>
  <Words>317</Words>
  <Application>Microsoft Office PowerPoint</Application>
  <PresentationFormat>Pokaz na ekranie (4:3)</PresentationFormat>
  <Paragraphs>70</Paragraphs>
  <Slides>10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Aerodynamiczny</vt:lpstr>
      <vt:lpstr>Nadleśnictwo Płock  </vt:lpstr>
      <vt:lpstr>Historia Nadleśnictwa</vt:lpstr>
      <vt:lpstr>Lasy Nadleśnictwa Płock</vt:lpstr>
      <vt:lpstr>       Rezerwaty </vt:lpstr>
      <vt:lpstr>Brudzeński Park Krajobrazowy</vt:lpstr>
      <vt:lpstr>Natura 2000</vt:lpstr>
      <vt:lpstr>Pomniki przyrody</vt:lpstr>
      <vt:lpstr>Miejsca pamięci</vt:lpstr>
      <vt:lpstr>Nasza szkoła i Nadleśnictwo</vt:lpstr>
      <vt:lpstr>Bibliografia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</dc:creator>
  <cp:lastModifiedBy>ASUS</cp:lastModifiedBy>
  <cp:revision>142</cp:revision>
  <dcterms:created xsi:type="dcterms:W3CDTF">2016-03-05T12:50:19Z</dcterms:created>
  <dcterms:modified xsi:type="dcterms:W3CDTF">2016-04-28T10:03:36Z</dcterms:modified>
</cp:coreProperties>
</file>