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58A93-95C1-48FE-8DF2-18341D4611BD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2432F6-0D82-4FA7-8A15-9C62B87E0A4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-171400"/>
            <a:ext cx="7117180" cy="1470025"/>
          </a:xfrm>
        </p:spPr>
        <p:txBody>
          <a:bodyPr/>
          <a:lstStyle/>
          <a:p>
            <a:r>
              <a:rPr lang="pl-PL" dirty="0" smtClean="0"/>
              <a:t>Nadleśnictwo Międzylesie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344816" cy="1095230"/>
          </a:xfrm>
        </p:spPr>
        <p:txBody>
          <a:bodyPr>
            <a:noAutofit/>
          </a:bodyPr>
          <a:lstStyle/>
          <a:p>
            <a:r>
              <a:rPr lang="pl-PL" sz="1800" dirty="0" smtClean="0"/>
              <a:t>Nadleśnictwo Międzylesie gospodarzy na pow.10466 ha lasów Masywu Śnieżnika oraz Gór Bystrzyckich oddzielonych od siebie doliną Nysy Kłodzkiej. Tereny należą do VII </a:t>
            </a:r>
            <a:r>
              <a:rPr lang="pl-PL" sz="1800" dirty="0" smtClean="0"/>
              <a:t>Sudeckiej Krainy </a:t>
            </a:r>
            <a:r>
              <a:rPr lang="pl-PL" sz="1800" dirty="0" smtClean="0"/>
              <a:t>Przyrodniczo -</a:t>
            </a:r>
            <a:r>
              <a:rPr lang="pl-PL" sz="1800" dirty="0" smtClean="0"/>
              <a:t>Leśnej.</a:t>
            </a:r>
            <a:endParaRPr lang="pl-PL" sz="1800" dirty="0"/>
          </a:p>
        </p:txBody>
      </p:sp>
      <p:pic>
        <p:nvPicPr>
          <p:cNvPr id="4" name="Obraz 3" descr="http://www.miedzylesie.wroclaw.lasy.gov.pl/image/image_gallery?uuid=0487def3-0cf3-4eeb-a41c-297d485fd18a&amp;groupId=21700483&amp;t=1392050944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816424" cy="274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s://scontent.fwaw3-1.fna.fbcdn.net/hphotos-xap1/v/t1.0-9/11737848_108350079511307_3041735541077056957_n.jpg?oh=9ebef4dc37dce4f66fa554df2dbe2414&amp;oe=5751D3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68" y="1815480"/>
            <a:ext cx="2808312" cy="277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427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195" y="404664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Zapraszamy do naszego nadleśnictwa-Międzylesie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1452" y="1340768"/>
            <a:ext cx="7125112" cy="4051437"/>
          </a:xfrm>
        </p:spPr>
        <p:txBody>
          <a:bodyPr/>
          <a:lstStyle/>
          <a:p>
            <a:r>
              <a:rPr lang="pl-PL" dirty="0" smtClean="0"/>
              <a:t>Maria Pokora</a:t>
            </a:r>
          </a:p>
          <a:p>
            <a:r>
              <a:rPr lang="pl-PL" dirty="0" smtClean="0"/>
              <a:t>Aleksander </a:t>
            </a:r>
            <a:r>
              <a:rPr lang="pl-PL" dirty="0" err="1" smtClean="0"/>
              <a:t>Pichnar</a:t>
            </a:r>
            <a:endParaRPr lang="pl-PL" dirty="0" smtClean="0"/>
          </a:p>
          <a:p>
            <a:r>
              <a:rPr lang="pl-PL" dirty="0" smtClean="0"/>
              <a:t>Mateusz </a:t>
            </a:r>
            <a:r>
              <a:rPr lang="pl-PL" dirty="0" err="1" smtClean="0"/>
              <a:t>Włoszczyński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Publiczne Technikum Leśne  </a:t>
            </a:r>
          </a:p>
          <a:p>
            <a:pPr marL="0" indent="0">
              <a:buNone/>
            </a:pPr>
            <a:r>
              <a:rPr lang="pl-PL" dirty="0" smtClean="0"/>
              <a:t>w Tułowicach, klasa II a</a:t>
            </a:r>
          </a:p>
          <a:p>
            <a:endParaRPr lang="pl-PL" dirty="0"/>
          </a:p>
        </p:txBody>
      </p:sp>
      <p:pic>
        <p:nvPicPr>
          <p:cNvPr id="3074" name="Picture 2" descr="https://scontent.fwaw3-1.fna.fbcdn.net/hphotos-xlf1/v/t34.0-12/12788283_778594298940320_718544171_n.jpg?oh=12ae87e1b623590024b646b9f37e4569&amp;oe=570CC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49" y="1772816"/>
            <a:ext cx="3648404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pl-PL" dirty="0" smtClean="0"/>
              <a:t>Zasięg terytorialny nadleśnictwa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4" descr="C:\Users\Małgorzata\Downloads\12443333_803129096488532_1972371435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7"/>
            <a:ext cx="4392488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łgorzata\Desktop\zdj z lasu\20160416_143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467974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3059832" y="3068960"/>
            <a:ext cx="864096" cy="10801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ałgorzata\Desktop\zdj z lasu\20160416_142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" y="4509120"/>
            <a:ext cx="3675900" cy="2067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y ze strzałką 8"/>
          <p:cNvCxnSpPr/>
          <p:nvPr/>
        </p:nvCxnSpPr>
        <p:spPr>
          <a:xfrm flipV="1">
            <a:off x="3770835" y="4869160"/>
            <a:ext cx="328574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ałgorzata\Desktop\zdj z lasu\20160416_150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523884" cy="1982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Łącznik prosty ze strzałką 13"/>
          <p:cNvCxnSpPr>
            <a:stCxn id="1028" idx="1"/>
          </p:cNvCxnSpPr>
          <p:nvPr/>
        </p:nvCxnSpPr>
        <p:spPr>
          <a:xfrm flipH="1" flipV="1">
            <a:off x="5868144" y="4509120"/>
            <a:ext cx="156021" cy="5063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Małgorzata\Desktop\zdj z lasu\20160416_160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5" y="1196752"/>
            <a:ext cx="3119835" cy="17549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Łącznik prosty ze strzałką 15"/>
          <p:cNvCxnSpPr/>
          <p:nvPr/>
        </p:nvCxnSpPr>
        <p:spPr>
          <a:xfrm flipH="1">
            <a:off x="5148064" y="2420888"/>
            <a:ext cx="1224136" cy="720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Małgorzata\Desktop\zdj z lasu\20160416_1604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26" y="3225495"/>
            <a:ext cx="2281999" cy="128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Łącznik prosty ze strzałką 17"/>
          <p:cNvCxnSpPr>
            <a:stCxn id="4" idx="6"/>
          </p:cNvCxnSpPr>
          <p:nvPr/>
        </p:nvCxnSpPr>
        <p:spPr>
          <a:xfrm flipH="1" flipV="1">
            <a:off x="5148064" y="2564905"/>
            <a:ext cx="1728192" cy="1188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3272" y="404664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Stan lasów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7349" y="151981"/>
            <a:ext cx="7053104" cy="4041847"/>
          </a:xfrm>
        </p:spPr>
        <p:txBody>
          <a:bodyPr>
            <a:normAutofit/>
          </a:bodyPr>
          <a:lstStyle/>
          <a:p>
            <a:r>
              <a:rPr lang="pl-PL" dirty="0" smtClean="0"/>
              <a:t>Jest to nadleśnictwo górskie z przewagą lasów regla dolnego. Las jest trudno dostępny, wszelkie prace wykonywane są na stromych zboczach. Różnorodny gatunkowo las został w XIX w. przeobrażony na monokultury świerkowe, które łatwo ulegają szkodnikom (korniki), chorobom grzybowym oraz innym klęskom. </a:t>
            </a:r>
            <a:endParaRPr lang="pl-PL" dirty="0"/>
          </a:p>
        </p:txBody>
      </p:sp>
      <p:pic>
        <p:nvPicPr>
          <p:cNvPr id="2050" name="Picture 2" descr="http://www.miedzygorze.com.pl/img/zdjecia/widok_skalki_du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98" y="3501008"/>
            <a:ext cx="4316851" cy="285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upload.wikimedia.org/wikipedia/commons/d/d1/Picea_abies_fo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2" y="3501008"/>
            <a:ext cx="4251969" cy="283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Małgorzata\Desktop\zdj z lasu\20160416_150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26233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ttps://scontent.fwaw3-1.fna.fbcdn.net/hphotos-xfl1/v/t1.0-9/11817246_1698918240342614_5765781513511750760_n.jpg?oh=6dbcd088e796324d332592bad2d7d08e&amp;oe=578F08F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0" y="4930210"/>
            <a:ext cx="2880320" cy="180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5447" y="188640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Klęska ,,</a:t>
            </a:r>
            <a:r>
              <a:rPr lang="pl-PL" dirty="0" err="1"/>
              <a:t>D</a:t>
            </a:r>
            <a:r>
              <a:rPr lang="pl-PL" dirty="0" err="1" smtClean="0"/>
              <a:t>ownburst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5448" y="-315416"/>
            <a:ext cx="7125112" cy="4051437"/>
          </a:xfrm>
        </p:spPr>
        <p:txBody>
          <a:bodyPr>
            <a:normAutofit/>
          </a:bodyPr>
          <a:lstStyle/>
          <a:p>
            <a:r>
              <a:rPr lang="pl-PL" dirty="0" smtClean="0"/>
              <a:t>8 lipca 2015r. nad ranem silne porywy wiatru o charakterze szkwału zniszczyły ogromne połacie lasów nadleśnictwa. Na terenach leśnych znajdowało się ok. 100 000m3 złomów i wywrotów. </a:t>
            </a:r>
            <a:endParaRPr lang="pl-PL" dirty="0"/>
          </a:p>
        </p:txBody>
      </p:sp>
      <p:pic>
        <p:nvPicPr>
          <p:cNvPr id="3074" name="Picture 2" descr="C:\Users\Małgorzata\Desktop\zdj z lasu\20160416_145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87" y="4843701"/>
            <a:ext cx="3294888" cy="185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Obraz 3" descr="http://www.wroclaw.lasy.gov.pl/image/journal/article?img_id=27640272&amp;t=1437375502588&amp;width=56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4" y="2356198"/>
            <a:ext cx="2646294" cy="222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https://scontent.fwaw3-1.fna.fbcdn.net/hphotos-xaf1/v/t1.0-9/11737884_1698918790342559_2756512681950683945_n.jpg?oh=dc69ddebe16779a1d635cf0721c17566&amp;oe=5798B09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80" y="2451848"/>
            <a:ext cx="3578957" cy="202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90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6253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Odbudowa i przebudowa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916832"/>
            <a:ext cx="7125112" cy="4051437"/>
          </a:xfrm>
        </p:spPr>
        <p:txBody>
          <a:bodyPr>
            <a:normAutofit/>
          </a:bodyPr>
          <a:lstStyle/>
          <a:p>
            <a:r>
              <a:rPr lang="pl-PL" dirty="0" smtClean="0"/>
              <a:t>Po klęsce w lasach trwa usuwanie szkód i wywóz drewna.</a:t>
            </a:r>
          </a:p>
          <a:p>
            <a:r>
              <a:rPr lang="pl-PL" dirty="0" smtClean="0"/>
              <a:t>Jednocześnie trwa, rozpoczęta przed laty, przebudowa 80% drzewostanu- jednolitych świerczyn, poprzez przywrócenie jodły oraz buka.</a:t>
            </a:r>
            <a:endParaRPr lang="pl-PL" dirty="0"/>
          </a:p>
        </p:txBody>
      </p:sp>
      <p:pic>
        <p:nvPicPr>
          <p:cNvPr id="4" name="Obraz 3" descr="http://www.miedzylesie.wroclaw.lasy.gov.pl/image/image_gallery?uuid=199f6651-196d-4a3d-86d7-b4b057aa9f51&amp;groupId=21700483&amp;t=1392049925009&amp;width=5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88032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https://scontent.fwaw3-1.fna.fbcdn.net/hphotos-xaf1/v/t1.0-9/11800591_1698918357009269_9049956669794263678_n.jpg?oh=db21bf42b7886d077a5cb172674e8cd3&amp;oe=574FA68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38437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choinki.entro.pl/images/gal_01/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2962">
            <a:off x="537278" y="4790490"/>
            <a:ext cx="1310237" cy="174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swiatkwiatow.pl/userfiles/image/buk_pospolity_03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237">
            <a:off x="7181190" y="4632157"/>
            <a:ext cx="1516412" cy="202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C:\Users\Małgorzata\Desktop\zdj z lasu\20160416_1456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6" y="4966465"/>
            <a:ext cx="3035829" cy="170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860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Edukatorzy…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-239949"/>
            <a:ext cx="7125112" cy="4051437"/>
          </a:xfrm>
        </p:spPr>
        <p:txBody>
          <a:bodyPr>
            <a:normAutofit/>
          </a:bodyPr>
          <a:lstStyle/>
          <a:p>
            <a:r>
              <a:rPr lang="pl-PL" dirty="0" smtClean="0"/>
              <a:t>Pracownicy nadleśnictwa prowadzą szeroką działalność edukacyjną wśród dzieci i młodzieży z dwóch Zespołów Szkół : Międzylesia i Domaszkowa. Stale współpracują również ze Specjalnym Ośrodkiem </a:t>
            </a:r>
            <a:r>
              <a:rPr lang="pl-PL" dirty="0" smtClean="0"/>
              <a:t>Szkolno-Wychowawczym </a:t>
            </a:r>
            <a:r>
              <a:rPr lang="pl-PL" dirty="0" smtClean="0"/>
              <a:t>w </a:t>
            </a:r>
            <a:r>
              <a:rPr lang="pl-PL" dirty="0" err="1" smtClean="0"/>
              <a:t>Długopolu</a:t>
            </a:r>
            <a:r>
              <a:rPr lang="pl-PL" dirty="0" smtClean="0"/>
              <a:t> Zdroju. </a:t>
            </a:r>
            <a:endParaRPr lang="pl-PL" dirty="0"/>
          </a:p>
        </p:txBody>
      </p:sp>
      <p:pic>
        <p:nvPicPr>
          <p:cNvPr id="4" name="Obraz 3" descr="http://www.miedzylesie.wroclaw.lasy.gov.pl/image/image_gallery?uuid=1d8af820-2bca-4525-a192-514b52517213&amp;groupId=2170048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8" y="2756490"/>
            <a:ext cx="3214676" cy="208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http://www.miedzylesie.wroclaw.lasy.gov.pl/image/image_gallery?uuid=ce845f7a-70a5-4b5a-8393-3b6bd220c4ac&amp;groupId=2170048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82" y="2770894"/>
            <a:ext cx="279789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http://www.mieszkola.republika.pl/2015_16/festiwal_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16" y="4149080"/>
            <a:ext cx="3168392" cy="236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/>
          <p:cNvSpPr txBox="1"/>
          <p:nvPr/>
        </p:nvSpPr>
        <p:spPr>
          <a:xfrm>
            <a:off x="4060166" y="316515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Leśna ścieżka edukacyjna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535549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Edukacja leśna podczas Festiwalu Nauki  w Międzylesiu 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2195736" y="6101863"/>
            <a:ext cx="921537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5593041" y="3645024"/>
            <a:ext cx="33719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3749292" y="3645025"/>
            <a:ext cx="3108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4105" y="33551"/>
            <a:ext cx="7125113" cy="924475"/>
          </a:xfrm>
        </p:spPr>
        <p:txBody>
          <a:bodyPr/>
          <a:lstStyle/>
          <a:p>
            <a:r>
              <a:rPr lang="pl-PL" dirty="0" smtClean="0"/>
              <a:t>…i pasjonaci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859119"/>
            <a:ext cx="7125112" cy="405143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https://scontent.fwaw3-1.fna.fbcdn.net/hphotos-xfa1/v/t1.0-9/12552693_1759174574316980_8023550670663145842_n.jpg?oh=5e4e58c5dffc414549fa4a90ba8db053&amp;oe=57BC47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0" y="4346092"/>
            <a:ext cx="3458198" cy="229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ole tekstowe 3"/>
          <p:cNvSpPr txBox="1"/>
          <p:nvPr/>
        </p:nvSpPr>
        <p:spPr>
          <a:xfrm>
            <a:off x="3676212" y="4745852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Edukatorzy z nadleśnictwa organizują wiele konkursów o tematyce  leśnej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37574" y="149843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Wystawa motyli autorstwa pracownicy nadleśnictwa </a:t>
            </a:r>
          </a:p>
          <a:p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Magdaleny Mol 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7574" y="35010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Prace uczniów na konkurs  ,,Karmnik dla ptaka na lata”</a:t>
            </a:r>
            <a:endParaRPr lang="pl-PL" sz="1600" dirty="0"/>
          </a:p>
        </p:txBody>
      </p:sp>
      <p:pic>
        <p:nvPicPr>
          <p:cNvPr id="5122" name="Picture 2" descr="G:\DSCN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2278"/>
            <a:ext cx="2716055" cy="2037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G:\DSCN1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09" y="2071110"/>
            <a:ext cx="2977627" cy="223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8" name="Łącznik prosty ze strzałką 7"/>
          <p:cNvCxnSpPr/>
          <p:nvPr/>
        </p:nvCxnSpPr>
        <p:spPr>
          <a:xfrm>
            <a:off x="1927980" y="2276872"/>
            <a:ext cx="6277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393191" y="620688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Uczniowie zapraszani są na  ciekawe zajęcia do siedziby nadleśnictwa</a:t>
            </a:r>
            <a:endParaRPr lang="pl-PL" sz="1600" dirty="0"/>
          </a:p>
        </p:txBody>
      </p:sp>
      <p:pic>
        <p:nvPicPr>
          <p:cNvPr id="5124" name="Picture 4" descr="G:\DSCN1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16" y="4619883"/>
            <a:ext cx="2583945" cy="193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86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Ciekawe okazy fauny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597289"/>
            <a:ext cx="7125112" cy="4051437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Jelenie, sarny i dziki preferują niższe części gór.</a:t>
            </a:r>
          </a:p>
          <a:p>
            <a:endParaRPr lang="pl-PL" dirty="0"/>
          </a:p>
        </p:txBody>
      </p:sp>
      <p:pic>
        <p:nvPicPr>
          <p:cNvPr id="1028" name="Picture 4" descr="http://www.clanga.com/gallery/Ptaki%20rzadkie%20i%20nieliczne/__714b1beb94e73acdc63a25faae5f12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9423"/>
            <a:ext cx="259228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s://encrypted-tbn0.gstatic.com/images?q=tbn:ANd9GcSmiPaszhUVXkVKiZo66_HKqiUCOG_QG8yfaIBGOBpXAW7zAj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0682"/>
            <a:ext cx="1507679" cy="226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www.drapiezniki.pl/Photos/ryjowka-w-les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0221"/>
            <a:ext cx="2788691" cy="1859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ole tekstowe 3"/>
          <p:cNvSpPr txBox="1"/>
          <p:nvPr/>
        </p:nvSpPr>
        <p:spPr>
          <a:xfrm>
            <a:off x="1116685" y="3316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Jarząbek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51920" y="3500986"/>
            <a:ext cx="202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Bocian czarny 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87928" y="3312106"/>
            <a:ext cx="18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Ryjówka malutka</a:t>
            </a:r>
            <a:endParaRPr lang="pl-PL" sz="1600" dirty="0"/>
          </a:p>
        </p:txBody>
      </p:sp>
      <p:pic>
        <p:nvPicPr>
          <p:cNvPr id="1034" name="Picture 10" descr="https://scontent.fwaw3-1.fna.fbcdn.net/hphotos-xpf1/v/t34.0-12/12804115_778593282273755_341859403_n.jpg?oh=e1256f0398efbe40d5b4fa2c1d2f9a0a&amp;oe=570C4D7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565696"/>
            <a:ext cx="2566643" cy="1924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://cdn8.se.smcloud.net/t/photos/t/108913/sennik-jelen-znaczenie-snu-jelen_22983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93615"/>
            <a:ext cx="2884810" cy="192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http://s8.flog.pl/media/foto/7061799_dziki-skladan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64" y="4622274"/>
            <a:ext cx="2821416" cy="186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15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pl-PL" dirty="0" smtClean="0"/>
              <a:t>Atrakcje turystyczne</a:t>
            </a:r>
            <a:endParaRPr lang="pl-PL" dirty="0"/>
          </a:p>
        </p:txBody>
      </p:sp>
      <p:pic>
        <p:nvPicPr>
          <p:cNvPr id="4" name="Obraz 3" descr="http://www.miedzygorze.com.pl/img/atrakcje/wodospad_wilczki_04_du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8660"/>
            <a:ext cx="313158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ymbol zastępczy zawartości 4" descr="http://malewypady.pl/wp-content/uploads/2015/11/maxresdefault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418334" cy="224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http://czasatrakcji.pl/uploads/pictures/c7fcf5f382a7610666ef768df7502d8de04124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15" y="3887271"/>
            <a:ext cx="2196465" cy="292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40023" y="429497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Rezerwat przyrody Wodospad Wilczki  </a:t>
            </a:r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1404119" y="3707997"/>
            <a:ext cx="157577" cy="5741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563888" y="2019448"/>
            <a:ext cx="183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Międzygórze</a:t>
            </a:r>
            <a:endParaRPr lang="pl-PL" dirty="0"/>
          </a:p>
        </p:txBody>
      </p:sp>
      <p:cxnSp>
        <p:nvCxnSpPr>
          <p:cNvPr id="16" name="Łącznik łamany 15"/>
          <p:cNvCxnSpPr/>
          <p:nvPr/>
        </p:nvCxnSpPr>
        <p:spPr>
          <a:xfrm>
            <a:off x="4139952" y="2414317"/>
            <a:ext cx="864096" cy="288032"/>
          </a:xfrm>
          <a:prstGeom prst="bentConnector3">
            <a:avLst>
              <a:gd name="adj1" fmla="val 29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788024" y="427930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Wieża widokowa na </a:t>
            </a:r>
            <a:r>
              <a:rPr lang="pl-PL" dirty="0" err="1" smtClean="0"/>
              <a:t>Trójmorskim</a:t>
            </a:r>
            <a:r>
              <a:rPr lang="pl-PL" dirty="0" smtClean="0"/>
              <a:t> Wierchu</a:t>
            </a:r>
            <a:endParaRPr lang="pl-PL" dirty="0"/>
          </a:p>
        </p:txBody>
      </p:sp>
      <p:cxnSp>
        <p:nvCxnSpPr>
          <p:cNvPr id="25" name="Łącznik łamany 24"/>
          <p:cNvCxnSpPr/>
          <p:nvPr/>
        </p:nvCxnSpPr>
        <p:spPr>
          <a:xfrm rot="5400000">
            <a:off x="4938028" y="5329628"/>
            <a:ext cx="527863" cy="827871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ages.photo.bikestats.eu/zdjecie,pelne,81838,snieznicki-park-krajobrazowy-na-jego-terenie-znajduje-sie-moj-cel-sniezni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6" t="13758" r="30336" b="35958"/>
          <a:stretch/>
        </p:blipFill>
        <p:spPr bwMode="auto">
          <a:xfrm>
            <a:off x="6899803" y="4344316"/>
            <a:ext cx="1930671" cy="185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433</TotalTime>
  <Words>284</Words>
  <Application>Microsoft Office PowerPoint</Application>
  <PresentationFormat>Pokaz na ekranie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Spring</vt:lpstr>
      <vt:lpstr>Nadleśnictwo Międzylesie</vt:lpstr>
      <vt:lpstr>Zasięg terytorialny nadleśnictwa</vt:lpstr>
      <vt:lpstr>Stan lasów</vt:lpstr>
      <vt:lpstr>Klęska ,,Downburst”</vt:lpstr>
      <vt:lpstr>Odbudowa i przebudowa</vt:lpstr>
      <vt:lpstr>Edukatorzy…</vt:lpstr>
      <vt:lpstr>…i pasjonaci</vt:lpstr>
      <vt:lpstr>Ciekawe okazy fauny</vt:lpstr>
      <vt:lpstr>Atrakcje turystyczne</vt:lpstr>
      <vt:lpstr>Zapraszamy do naszego nadleśnictwa-Międzylesie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Międzylesie</dc:title>
  <dc:creator>Małgorzata</dc:creator>
  <cp:lastModifiedBy>ZS w Tułowicach</cp:lastModifiedBy>
  <cp:revision>34</cp:revision>
  <dcterms:created xsi:type="dcterms:W3CDTF">2016-03-20T16:01:16Z</dcterms:created>
  <dcterms:modified xsi:type="dcterms:W3CDTF">2016-04-29T11:09:10Z</dcterms:modified>
</cp:coreProperties>
</file>