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4" r:id="rId4"/>
    <p:sldId id="257" r:id="rId5"/>
    <p:sldId id="262" r:id="rId6"/>
    <p:sldId id="258" r:id="rId7"/>
    <p:sldId id="259" r:id="rId8"/>
    <p:sldId id="260" r:id="rId9"/>
    <p:sldId id="266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4" autoAdjust="0"/>
    <p:restoredTop sz="86374" autoAdjust="0"/>
  </p:normalViewPr>
  <p:slideViewPr>
    <p:cSldViewPr>
      <p:cViewPr>
        <p:scale>
          <a:sx n="80" d="100"/>
          <a:sy n="80" d="100"/>
        </p:scale>
        <p:origin x="-88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14"/>
    </p:cViewPr>
  </p:outlin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74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630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105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682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905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2521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2476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68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102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894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7722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53A3-2696-4D5C-9A25-473097C15956}" type="datetimeFigureOut">
              <a:rPr lang="pl-PL" smtClean="0"/>
              <a:pPr/>
              <a:t>2016-04-30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A2DE-64C3-47A9-A13E-3181356CD4A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847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zik_euroazjatyck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pala.lodz.lasy.gov.pl/nadlesnictw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konastawieni.pl/index.php?option=com_content&amp;view=article&amp;id=225:rezerwat-gac-spalska&amp;catid=129:rezerwaty-powiatu-tomaszowskiego&amp;Itemid=536" TargetMode="External"/><Relationship Id="rId3" Type="http://schemas.openxmlformats.org/officeDocument/2006/relationships/hyperlink" Target="http://ekonastawieni.pl/index.php?option=com_content&amp;view=article&amp;id=219:rezerwat-konewka&amp;catid=129:rezerwaty-powiatu-tomaszowskiego&amp;Itemid=536" TargetMode="External"/><Relationship Id="rId7" Type="http://schemas.openxmlformats.org/officeDocument/2006/relationships/hyperlink" Target=":%20http:/ekonastawieni.pl/index.php?option=com_content&amp;view=article&amp;id=223:rezerwat-jelen&amp;catid=129&amp;Itemid=53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konastawieni.pl/index.php?option=com_content&amp;view=article&amp;id=224:rezerwat-slugocice&amp;catid=129&amp;Itemid=536" TargetMode="External"/><Relationship Id="rId5" Type="http://schemas.openxmlformats.org/officeDocument/2006/relationships/hyperlink" Target="http://ekonastawieni.pl/index.php?option=com_content&amp;view=article&amp;id=221:rezerwat-spala&amp;catid=129:rezerwaty-powiatu-tomaszowskiego&amp;Itemid=536" TargetMode="External"/><Relationship Id="rId4" Type="http://schemas.openxmlformats.org/officeDocument/2006/relationships/hyperlink" Target="http://ekonastawieni.pl/index.php?option=com_content&amp;view=article&amp;id=222:rezerwat-zadlowice&amp;catid=129&amp;Itemid=536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9130819" cy="14037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pl-PL" sz="3600" dirty="0" smtClean="0">
                <a:latin typeface="Calibri Light" panose="020F0302020204030204" pitchFamily="34" charset="0"/>
              </a:rPr>
              <a:t>Nadleśnictwo</a:t>
            </a:r>
            <a:br>
              <a:rPr lang="pl-PL" sz="3600" dirty="0" smtClean="0">
                <a:latin typeface="Calibri Light" panose="020F0302020204030204" pitchFamily="34" charset="0"/>
              </a:rPr>
            </a:br>
            <a:r>
              <a:rPr lang="pl-PL" sz="3600" dirty="0" smtClean="0">
                <a:latin typeface="Calibri Light" panose="020F0302020204030204" pitchFamily="34" charset="0"/>
              </a:rPr>
              <a:t>Spała</a:t>
            </a:r>
            <a:endParaRPr lang="pl-PL" sz="3600" dirty="0">
              <a:latin typeface="Calibri Light" panose="020F03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463958" y="162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dirty="0" smtClean="0">
                <a:latin typeface="Arial Narrow" panose="020B0606020202030204" pitchFamily="34" charset="0"/>
              </a:rPr>
              <a:t>      Położone jest </a:t>
            </a:r>
            <a:r>
              <a:rPr lang="pl-PL" sz="1200" b="1" dirty="0">
                <a:latin typeface="Arial Narrow" panose="020B0606020202030204" pitchFamily="34" charset="0"/>
              </a:rPr>
              <a:t>w województwie łódzkim, w powiecie tomaszowskim, </a:t>
            </a:r>
            <a:r>
              <a:rPr lang="pl-PL" sz="1200" b="1" dirty="0" smtClean="0">
                <a:latin typeface="Arial Narrow" panose="020B0606020202030204" pitchFamily="34" charset="0"/>
              </a:rPr>
              <a:t/>
            </a:r>
            <a:br>
              <a:rPr lang="pl-PL" sz="1200" b="1" dirty="0" smtClean="0">
                <a:latin typeface="Arial Narrow" panose="020B0606020202030204" pitchFamily="34" charset="0"/>
              </a:rPr>
            </a:br>
            <a:r>
              <a:rPr lang="pl-PL" sz="1200" b="1" dirty="0" smtClean="0">
                <a:latin typeface="Arial Narrow" panose="020B0606020202030204" pitchFamily="34" charset="0"/>
              </a:rPr>
              <a:t>na </a:t>
            </a:r>
            <a:r>
              <a:rPr lang="pl-PL" sz="1200" b="1" dirty="0">
                <a:latin typeface="Arial Narrow" panose="020B0606020202030204" pitchFamily="34" charset="0"/>
              </a:rPr>
              <a:t>terenie ośmiu gmin: </a:t>
            </a:r>
            <a:r>
              <a:rPr lang="pl-PL" sz="1200" b="1" dirty="0" smtClean="0">
                <a:latin typeface="Arial Narrow" panose="020B0606020202030204" pitchFamily="34" charset="0"/>
              </a:rPr>
              <a:t>Budziszewice</a:t>
            </a:r>
            <a:r>
              <a:rPr lang="pl-PL" sz="1200" b="1" dirty="0">
                <a:latin typeface="Arial Narrow" panose="020B0606020202030204" pitchFamily="34" charset="0"/>
              </a:rPr>
              <a:t>, </a:t>
            </a:r>
            <a:r>
              <a:rPr lang="pl-PL" sz="1200" b="1" dirty="0" smtClean="0">
                <a:latin typeface="Arial Narrow" panose="020B0606020202030204" pitchFamily="34" charset="0"/>
              </a:rPr>
              <a:t>Czerniewice</a:t>
            </a:r>
            <a:r>
              <a:rPr lang="pl-PL" sz="1200" b="1" dirty="0">
                <a:latin typeface="Arial Narrow" panose="020B0606020202030204" pitchFamily="34" charset="0"/>
              </a:rPr>
              <a:t>, Inowłódz, Lubochnia, </a:t>
            </a:r>
            <a:r>
              <a:rPr lang="pl-PL" sz="1200" b="1" dirty="0" smtClean="0">
                <a:latin typeface="Arial Narrow" panose="020B0606020202030204" pitchFamily="34" charset="0"/>
              </a:rPr>
              <a:t>Rzeczyca</a:t>
            </a:r>
            <a:r>
              <a:rPr lang="pl-PL" sz="1200" b="1" dirty="0">
                <a:latin typeface="Arial Narrow" panose="020B0606020202030204" pitchFamily="34" charset="0"/>
              </a:rPr>
              <a:t>, Tomaszów Mazowiecki, Ujazd i Żelechlinek</a:t>
            </a:r>
            <a:r>
              <a:rPr lang="pl-PL" sz="1200" b="1" dirty="0" smtClean="0">
                <a:latin typeface="Arial Narrow" panose="020B0606020202030204" pitchFamily="34" charset="0"/>
              </a:rPr>
              <a:t>.</a:t>
            </a:r>
          </a:p>
          <a:p>
            <a:endParaRPr lang="pl-PL" sz="1200" b="1" dirty="0">
              <a:latin typeface="Arial Narrow" panose="020B0606020202030204" pitchFamily="34" charset="0"/>
            </a:endParaRPr>
          </a:p>
          <a:p>
            <a:r>
              <a:rPr lang="pl-PL" sz="1200" b="1" dirty="0">
                <a:latin typeface="Arial Narrow" panose="020B0606020202030204" pitchFamily="34" charset="0"/>
              </a:rPr>
              <a:t>Obszar zasięgu terytorialnego Nadleśnictwa Spała wynosi  454,40 km</a:t>
            </a:r>
            <a:r>
              <a:rPr lang="pl-PL" sz="1200" b="1" baseline="30000" dirty="0">
                <a:latin typeface="Arial Narrow" panose="020B0606020202030204" pitchFamily="34" charset="0"/>
              </a:rPr>
              <a:t>2</a:t>
            </a:r>
            <a:endParaRPr lang="pl-PL" sz="1200" b="1" dirty="0"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19" y="1"/>
            <a:ext cx="4551079" cy="405907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4442560" y="3073313"/>
            <a:ext cx="457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 smtClean="0">
                <a:latin typeface="Arial Narrow" panose="020B0606020202030204" pitchFamily="34" charset="0"/>
              </a:rPr>
              <a:t>Trochę historii…</a:t>
            </a:r>
            <a:br>
              <a:rPr lang="pl-PL" sz="1200" b="1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Bogactwo </a:t>
            </a:r>
            <a:r>
              <a:rPr lang="pl-PL" sz="1200" dirty="0">
                <a:latin typeface="Arial Narrow" panose="020B0606020202030204" pitchFamily="34" charset="0"/>
              </a:rPr>
              <a:t>Puszczy Nadpilickiej doceniali już władcy Polski od czasów piastowskich - toteż bory te do dóbr królewskich należały. Ziemie polskie leżące na zachód linii Pilicy w wyniku II rozbioru Polski znalazły się pod panowaniem pruskim. Władze pruskie odebrały królewszczyzny dotychczasowym dzierżawcą tworząc Urzędy Leśne, które działały w oparciu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o </a:t>
            </a:r>
            <a:r>
              <a:rPr lang="pl-PL" sz="1200" dirty="0">
                <a:latin typeface="Arial Narrow" panose="020B0606020202030204" pitchFamily="34" charset="0"/>
              </a:rPr>
              <a:t>ustawodawstwo obowiązujące w państwie pruskim.</a:t>
            </a:r>
            <a:br>
              <a:rPr lang="pl-PL" sz="1200" dirty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W </a:t>
            </a:r>
            <a:r>
              <a:rPr lang="pl-PL" sz="1200" dirty="0">
                <a:latin typeface="Arial Narrow" panose="020B0606020202030204" pitchFamily="34" charset="0"/>
              </a:rPr>
              <a:t>końcu XIX wieku Spała stała się rezydencja myśliwską cara Aleksandra III. Po pierwszej wojnie światowej w niepodległej II Rzeczypospolitej w 1918 roku podzielono lasy podległe Urzędowi Leśnemu Lubochnia na N-ctwo Regny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i </a:t>
            </a:r>
            <a:r>
              <a:rPr lang="pl-PL" sz="1200" dirty="0">
                <a:latin typeface="Arial Narrow" panose="020B0606020202030204" pitchFamily="34" charset="0"/>
              </a:rPr>
              <a:t>N-ctwo Spała. </a:t>
            </a:r>
            <a:br>
              <a:rPr lang="pl-PL" sz="1200" dirty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W </a:t>
            </a:r>
            <a:r>
              <a:rPr lang="pl-PL" sz="1200" dirty="0">
                <a:latin typeface="Arial Narrow" panose="020B0606020202030204" pitchFamily="34" charset="0"/>
              </a:rPr>
              <a:t>1922 r. środkową część lasów N-ctwa Spała przydzielono do rezydencji Prezydenta Rzeczypospolitej w Spale. </a:t>
            </a:r>
            <a:r>
              <a:rPr lang="pl-PL" sz="1200" dirty="0" smtClean="0">
                <a:latin typeface="Arial Narrow" panose="020B0606020202030204" pitchFamily="34" charset="0"/>
              </a:rPr>
              <a:t>W </a:t>
            </a:r>
            <a:r>
              <a:rPr lang="pl-PL" sz="1200" dirty="0">
                <a:latin typeface="Arial Narrow" panose="020B0606020202030204" pitchFamily="34" charset="0"/>
              </a:rPr>
              <a:t>1976 r. do N-ctwa Spała dołączono również obszar leśny zlikwidowanego N-ctwa Rawa Maz. Ten ostatni został jednak odłączony od Spała w 1991 r.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Po </a:t>
            </a:r>
            <a:r>
              <a:rPr lang="pl-PL" sz="1200" dirty="0">
                <a:latin typeface="Arial Narrow" panose="020B0606020202030204" pitchFamily="34" charset="0"/>
              </a:rPr>
              <a:t>dokonanych zmianach N-ctwo obejmuje powierzchnię 15.579 </a:t>
            </a:r>
            <a:r>
              <a:rPr lang="pl-PL" sz="1200" dirty="0" smtClean="0">
                <a:latin typeface="Arial Narrow" panose="020B0606020202030204" pitchFamily="34" charset="0"/>
              </a:rPr>
              <a:t>ha.</a:t>
            </a:r>
            <a:endParaRPr lang="pl-PL" sz="1200" dirty="0"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061610" y="2316652"/>
            <a:ext cx="1485165" cy="1922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50" y="4149080"/>
            <a:ext cx="3195355" cy="239651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83. zięb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75636" y="278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4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97025" y="2663915"/>
            <a:ext cx="4095455" cy="36454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i="1" u="sng" dirty="0" smtClean="0"/>
              <a:t>Autorzy prezentacji</a:t>
            </a:r>
          </a:p>
          <a:p>
            <a:pPr algn="ctr"/>
            <a:r>
              <a:rPr lang="pl-PL" b="1" dirty="0" smtClean="0"/>
              <a:t>Szymon </a:t>
            </a:r>
            <a:r>
              <a:rPr lang="pl-PL" b="1" dirty="0" smtClean="0"/>
              <a:t>Rusiecki </a:t>
            </a:r>
            <a:r>
              <a:rPr lang="pl-PL" dirty="0" smtClean="0"/>
              <a:t>kl. 2d</a:t>
            </a:r>
          </a:p>
          <a:p>
            <a:pPr algn="ctr"/>
            <a:r>
              <a:rPr lang="pl-PL" b="1" dirty="0" smtClean="0"/>
              <a:t>Kamil Krzeszewski </a:t>
            </a:r>
            <a:r>
              <a:rPr lang="pl-PL" dirty="0" smtClean="0"/>
              <a:t>kl. 2d</a:t>
            </a:r>
          </a:p>
          <a:p>
            <a:pPr algn="ctr"/>
            <a:r>
              <a:rPr lang="pl-PL" b="1" dirty="0" smtClean="0"/>
              <a:t>Maciej Szwajkowski </a:t>
            </a:r>
            <a:r>
              <a:rPr lang="pl-PL" dirty="0" smtClean="0"/>
              <a:t>kl. 2d</a:t>
            </a:r>
          </a:p>
          <a:p>
            <a:pPr algn="ctr"/>
            <a:r>
              <a:rPr lang="pl-PL" b="1" dirty="0" smtClean="0"/>
              <a:t>Opiekun: mgr Piotr Kaniewski</a:t>
            </a:r>
            <a:endParaRPr lang="pl-PL" b="1" dirty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Gimnazjum </a:t>
            </a:r>
            <a:r>
              <a:rPr lang="pl-PL" dirty="0" smtClean="0"/>
              <a:t>nr 3 w Tomaszowie Mazowieckim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im</a:t>
            </a:r>
            <a:r>
              <a:rPr lang="pl-PL" dirty="0" smtClean="0"/>
              <a:t>. Józefa Piłsudskiego</a:t>
            </a:r>
          </a:p>
          <a:p>
            <a:pPr algn="ctr"/>
            <a:r>
              <a:rPr lang="pl-PL" dirty="0" smtClean="0"/>
              <a:t>Kategoria:  Gimnazjum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Fot.: </a:t>
            </a:r>
            <a:r>
              <a:rPr lang="pl-PL" dirty="0" smtClean="0">
                <a:hlinkClick r:id="rId3"/>
              </a:rPr>
              <a:t>https://pl.wikipedia.org/wiki/Dzik_euroazjatycki</a:t>
            </a:r>
            <a:endParaRPr lang="pl-PL" dirty="0" smtClean="0"/>
          </a:p>
          <a:p>
            <a:pPr algn="ctr"/>
            <a:r>
              <a:rPr lang="pl-PL" dirty="0" smtClean="0">
                <a:hlinkClick r:id="rId4"/>
              </a:rPr>
              <a:t>http://www.spala.lodz.lasy.gov.pl/nadlesnictwo</a:t>
            </a:r>
            <a:endParaRPr lang="pl-PL" dirty="0" smtClean="0"/>
          </a:p>
          <a:p>
            <a:pPr algn="ctr"/>
            <a:r>
              <a:rPr lang="pl-PL" smtClean="0"/>
              <a:t>oraz </a:t>
            </a:r>
            <a:r>
              <a:rPr lang="pl-PL" dirty="0" smtClean="0"/>
              <a:t>archiwum </a:t>
            </a:r>
            <a:r>
              <a:rPr lang="pl-PL" b="1" i="1" dirty="0" smtClean="0"/>
              <a:t>Stowarzyszenia Dolina Pilicy </a:t>
            </a:r>
          </a:p>
          <a:p>
            <a:pPr algn="ctr"/>
            <a:endParaRPr lang="pl-PL" b="1" i="1" dirty="0" smtClean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614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1700" y="-81390"/>
            <a:ext cx="5535614" cy="85509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Calibri Light" panose="020F0302020204030204" pitchFamily="34" charset="0"/>
              </a:rPr>
              <a:t>Nadleśnictwo Spała</a:t>
            </a:r>
            <a:endParaRPr lang="pl-PL" sz="3200" dirty="0">
              <a:latin typeface="Calibri Light" panose="020F03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8930" y="1088740"/>
            <a:ext cx="4095455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smtClean="0">
                <a:latin typeface="Arial Narrow" panose="020B0606020202030204" pitchFamily="34" charset="0"/>
              </a:rPr>
              <a:t>Zasoby leśne </a:t>
            </a:r>
            <a:br>
              <a:rPr lang="pl-PL" sz="1600" b="1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Występuje </a:t>
            </a:r>
            <a:r>
              <a:rPr lang="pl-PL" sz="1200" dirty="0">
                <a:latin typeface="Arial Narrow" panose="020B0606020202030204" pitchFamily="34" charset="0"/>
              </a:rPr>
              <a:t>12 typów siedliskowych lasu. Wśród nich przeważają siedliska borowe z królową spalskich lasów sosną. Średni wiek wszystkich drzewostanów nadleśnictwa to 70 lat.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21550" y="2168860"/>
            <a:ext cx="4164015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200" b="1" dirty="0">
                <a:latin typeface="Arial Narrow" panose="020B0606020202030204" pitchFamily="34" charset="0"/>
              </a:rPr>
              <a:t>Udział siedlisk leśnych: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Bory (14,21%) – dominującym gatunkiem jest tu sosna z niewielką domieszką gatunków liściastych takich jak: brzoza, jarząb, osika.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Bory mieszane (35,91%) – gatunkiem głównym jest sosna, której towarzyszą: dąb, brzoza, modrzew, jodła oraz lipa.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Lasy </a:t>
            </a:r>
            <a:r>
              <a:rPr lang="pl-PL" sz="1200" dirty="0">
                <a:latin typeface="Arial Narrow" panose="020B0606020202030204" pitchFamily="34" charset="0"/>
              </a:rPr>
              <a:t>mieszane (40,48%) – gatunkami głównymi są tu: sosna, dąb, buk oraz jodła z domieszkami różnych gatunków liściastych oraz iglastych.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Lasy </a:t>
            </a:r>
            <a:r>
              <a:rPr lang="pl-PL" sz="1200" dirty="0">
                <a:latin typeface="Arial Narrow" panose="020B0606020202030204" pitchFamily="34" charset="0"/>
              </a:rPr>
              <a:t>liściaste (6,28%) – drzewa dominujące to gatunki liściaste są to głownie: dąb, buk, wraz z licznymi gatunkami domieszkowymi: modrzewiem, lipą, klonem, grabem , czy jaworem.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Olsy </a:t>
            </a:r>
            <a:r>
              <a:rPr lang="pl-PL" sz="1200" dirty="0">
                <a:latin typeface="Arial Narrow" panose="020B0606020202030204" pitchFamily="34" charset="0"/>
              </a:rPr>
              <a:t>(3,53%) – gatunkiem panującym jest tu olsza z niewielką domieszką: jesionu, brzozy, czy świerka. </a:t>
            </a:r>
            <a:endParaRPr lang="pl-PL" sz="12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6505" y="5409220"/>
            <a:ext cx="5199130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smtClean="0">
                <a:latin typeface="Arial Narrow" panose="020B0606020202030204" pitchFamily="34" charset="0"/>
              </a:rPr>
              <a:t>Ochrona przyrody</a:t>
            </a:r>
            <a:endParaRPr lang="pl-PL" sz="1600" dirty="0"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 </a:t>
            </a:r>
            <a:r>
              <a:rPr lang="pl-PL" sz="1200" dirty="0" smtClean="0">
                <a:latin typeface="Arial Narrow" panose="020B0606020202030204" pitchFamily="34" charset="0"/>
              </a:rPr>
              <a:t>    Rezerwaty przyrody - 7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     Park Krajobrazowy - 1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     Obszary </a:t>
            </a:r>
            <a:r>
              <a:rPr lang="pl-PL" sz="1200" dirty="0">
                <a:latin typeface="Arial Narrow" panose="020B0606020202030204" pitchFamily="34" charset="0"/>
              </a:rPr>
              <a:t>chronionego krajobrazu – 1</a:t>
            </a:r>
            <a:br>
              <a:rPr lang="pl-PL" sz="1200" dirty="0">
                <a:latin typeface="Arial Narrow" panose="020B0606020202030204" pitchFamily="34" charset="0"/>
              </a:rPr>
            </a:br>
            <a:r>
              <a:rPr lang="pl-PL" sz="1200" dirty="0">
                <a:latin typeface="Arial Narrow" panose="020B0606020202030204" pitchFamily="34" charset="0"/>
              </a:rPr>
              <a:t> </a:t>
            </a:r>
            <a:r>
              <a:rPr lang="pl-PL" sz="1200" dirty="0" smtClean="0">
                <a:latin typeface="Arial Narrow" panose="020B0606020202030204" pitchFamily="34" charset="0"/>
              </a:rPr>
              <a:t>    Obszarów </a:t>
            </a:r>
            <a:r>
              <a:rPr lang="pl-PL" sz="1200" dirty="0">
                <a:latin typeface="Arial Narrow" panose="020B0606020202030204" pitchFamily="34" charset="0"/>
              </a:rPr>
              <a:t>Natura </a:t>
            </a:r>
            <a:r>
              <a:rPr lang="pl-PL" sz="1200" dirty="0" smtClean="0">
                <a:latin typeface="Arial Narrow" panose="020B0606020202030204" pitchFamily="34" charset="0"/>
              </a:rPr>
              <a:t>2000 – 4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     Pomniki Przyrody - pojedyncze </a:t>
            </a:r>
            <a:r>
              <a:rPr lang="pl-PL" sz="1200" dirty="0">
                <a:latin typeface="Arial Narrow" panose="020B0606020202030204" pitchFamily="34" charset="0"/>
              </a:rPr>
              <a:t>drzewa (31 ) oraz grupy drzew (13 grup i jedna aleja</a:t>
            </a:r>
            <a:r>
              <a:rPr lang="pl-PL" sz="1200" dirty="0" smtClean="0">
                <a:latin typeface="Arial Narrow" panose="020B0606020202030204" pitchFamily="34" charset="0"/>
              </a:rPr>
              <a:t>).</a:t>
            </a:r>
            <a:endParaRPr lang="pl-PL" sz="12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0361"/>
            <a:ext cx="9165039" cy="61100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006" y="256994"/>
            <a:ext cx="1267484" cy="94341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143635"/>
            <a:ext cx="533162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 smtClean="0"/>
              <a:t>Na terenie </a:t>
            </a:r>
            <a:r>
              <a:rPr lang="pl-PL" sz="2400" b="1" dirty="0" smtClean="0"/>
              <a:t>Nadleśnictwa Spała </a:t>
            </a:r>
            <a:br>
              <a:rPr lang="pl-PL" sz="2400" b="1" dirty="0" smtClean="0"/>
            </a:br>
            <a:r>
              <a:rPr lang="pl-PL" sz="2400" dirty="0" smtClean="0"/>
              <a:t>występuje  </a:t>
            </a:r>
            <a:r>
              <a:rPr lang="pl-PL" sz="2400" b="1" dirty="0" smtClean="0"/>
              <a:t>Spalski Park Krajobrazowy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530" y="1419938"/>
            <a:ext cx="4333624" cy="410407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022050" y="1763815"/>
            <a:ext cx="3925896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200" dirty="0" smtClean="0">
                <a:latin typeface="Arial Narrow" panose="020B0606020202030204" pitchFamily="34" charset="0"/>
              </a:rPr>
              <a:t>Spalski </a:t>
            </a:r>
            <a:r>
              <a:rPr lang="pl-PL" sz="1200" dirty="0">
                <a:latin typeface="Arial Narrow" panose="020B0606020202030204" pitchFamily="34" charset="0"/>
              </a:rPr>
              <a:t>Park Krajobrazowy został utworzony w 1995 </a:t>
            </a:r>
            <a:r>
              <a:rPr lang="pl-PL" sz="1200" dirty="0" smtClean="0">
                <a:latin typeface="Arial Narrow" panose="020B0606020202030204" pitchFamily="34" charset="0"/>
              </a:rPr>
              <a:t>roku. 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Jest </a:t>
            </a:r>
            <a:r>
              <a:rPr lang="pl-PL" sz="1200" dirty="0">
                <a:latin typeface="Arial Narrow" panose="020B0606020202030204" pitchFamily="34" charset="0"/>
              </a:rPr>
              <a:t>to największa powierzchniowa forma ochrony przyrody znajdująca się w zasięgu terytorialnym Nadleśnictwa Spała. </a:t>
            </a:r>
            <a:endParaRPr lang="pl-PL" sz="1200" dirty="0" smtClean="0">
              <a:latin typeface="Arial Narrow" panose="020B0606020202030204" pitchFamily="34" charset="0"/>
            </a:endParaRPr>
          </a:p>
          <a:p>
            <a:pPr algn="just"/>
            <a:endParaRPr lang="pl-PL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1200" dirty="0" smtClean="0">
                <a:latin typeface="Arial Narrow" panose="020B0606020202030204" pitchFamily="34" charset="0"/>
              </a:rPr>
              <a:t>Spalski </a:t>
            </a:r>
            <a:r>
              <a:rPr lang="pl-PL" sz="1200" dirty="0">
                <a:latin typeface="Arial Narrow" panose="020B0606020202030204" pitchFamily="34" charset="0"/>
              </a:rPr>
              <a:t>Park Krajobrazowy zajmuje obszar 13.110 ha, a jego otulina 24.134 ha z czego otulina zewnętrzna ma powierzchnię 22.590 ha zaś wewnętrzna 1.544 ha</a:t>
            </a:r>
            <a:r>
              <a:rPr lang="pl-PL" sz="12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pl-PL" sz="1200" dirty="0" smtClean="0">
                <a:latin typeface="Arial Narrow" panose="020B0606020202030204" pitchFamily="34" charset="0"/>
              </a:rPr>
              <a:t>Park </a:t>
            </a:r>
            <a:r>
              <a:rPr lang="pl-PL" sz="1200" dirty="0">
                <a:latin typeface="Arial Narrow" panose="020B0606020202030204" pitchFamily="34" charset="0"/>
              </a:rPr>
              <a:t>wchodzi w skład Zespołu </a:t>
            </a:r>
            <a:r>
              <a:rPr lang="pl-PL" sz="1200" dirty="0" smtClean="0">
                <a:latin typeface="Arial Narrow" panose="020B0606020202030204" pitchFamily="34" charset="0"/>
              </a:rPr>
              <a:t>Nadpilicznych Parków Krajobrazowych</a:t>
            </a:r>
            <a:r>
              <a:rPr lang="pl-PL" sz="1200" dirty="0">
                <a:latin typeface="Arial Narrow" panose="020B0606020202030204" pitchFamily="34" charset="0"/>
              </a:rPr>
              <a:t>. Powierzchnia SPK w zasięgu terytorialnym nadleśnictwa wynosi 7.417 ha, a otulina </a:t>
            </a:r>
            <a:r>
              <a:rPr lang="pl-PL" sz="1200" dirty="0" smtClean="0">
                <a:latin typeface="Arial Narrow" panose="020B0606020202030204" pitchFamily="34" charset="0"/>
              </a:rPr>
              <a:t>7.986.</a:t>
            </a:r>
          </a:p>
          <a:p>
            <a:pPr algn="just"/>
            <a:endParaRPr lang="pl-PL" sz="1200" dirty="0">
              <a:latin typeface="Arial Narrow" panose="020B0606020202030204" pitchFamily="34" charset="0"/>
            </a:endParaRPr>
          </a:p>
          <a:p>
            <a:pPr algn="just"/>
            <a:r>
              <a:rPr lang="pl-PL" sz="1200" dirty="0" smtClean="0">
                <a:latin typeface="Arial Narrow" panose="020B0606020202030204" pitchFamily="34" charset="0"/>
              </a:rPr>
              <a:t>Park </a:t>
            </a:r>
            <a:r>
              <a:rPr lang="pl-PL" sz="1200" dirty="0">
                <a:latin typeface="Arial Narrow" panose="020B0606020202030204" pitchFamily="34" charset="0"/>
              </a:rPr>
              <a:t>obejmuje centralną i południową część obrębu Spała, oraz południowo – wschodni, niewielki fragment obrębu Lubochnia. Głównymi walorami Spalskiego Parku Krajobrazowego są wartościowe zasoby krajobrazowe, przyrodnicze i kulturowe dawnej Puszczy </a:t>
            </a:r>
            <a:r>
              <a:rPr lang="pl-PL" sz="1200" dirty="0" smtClean="0">
                <a:latin typeface="Arial Narrow" panose="020B0606020202030204" pitchFamily="34" charset="0"/>
              </a:rPr>
              <a:t>Pilickiej.</a:t>
            </a:r>
          </a:p>
          <a:p>
            <a:pPr algn="just"/>
            <a:endParaRPr lang="pl-PL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3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96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00" y="0"/>
            <a:ext cx="9144000" cy="1575266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3896925" y="1854606"/>
            <a:ext cx="4940000" cy="4905546"/>
            <a:chOff x="2801140" y="495055"/>
            <a:chExt cx="4568874" cy="931298"/>
          </a:xfrm>
        </p:grpSpPr>
        <p:sp>
          <p:nvSpPr>
            <p:cNvPr id="14" name="Prostokąt zaokrąglony 13"/>
            <p:cNvSpPr/>
            <p:nvPr/>
          </p:nvSpPr>
          <p:spPr>
            <a:xfrm>
              <a:off x="2801140" y="495055"/>
              <a:ext cx="4568874" cy="93129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3163390" y="583791"/>
              <a:ext cx="4038467" cy="826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latin typeface="Arial Narrow" panose="020B0606020202030204" pitchFamily="34" charset="0"/>
                </a:rPr>
                <a:t>Najwyższe wzniesienia Parku dochodzą do 210 m n.p.m., a wiele z nich </a:t>
              </a:r>
              <a:br>
                <a:rPr lang="pl-PL" sz="1200" kern="1200" dirty="0" smtClean="0">
                  <a:latin typeface="Arial Narrow" panose="020B0606020202030204" pitchFamily="34" charset="0"/>
                </a:rPr>
              </a:br>
              <a:r>
                <a:rPr lang="pl-PL" sz="1200" kern="1200" dirty="0" smtClean="0">
                  <a:latin typeface="Arial Narrow" panose="020B0606020202030204" pitchFamily="34" charset="0"/>
                </a:rPr>
                <a:t>to wspaniałe punkty widokowe. Przeważają tereny leśne (57,4% powierzchni) </a:t>
              </a:r>
              <a:br>
                <a:rPr lang="pl-PL" sz="1200" kern="1200" dirty="0" smtClean="0">
                  <a:latin typeface="Arial Narrow" panose="020B0606020202030204" pitchFamily="34" charset="0"/>
                </a:rPr>
              </a:br>
              <a:r>
                <a:rPr lang="pl-PL" sz="1200" kern="1200" dirty="0" smtClean="0">
                  <a:latin typeface="Arial Narrow" panose="020B0606020202030204" pitchFamily="34" charset="0"/>
                </a:rPr>
                <a:t>a znaczny jest udział użytków rolnych (35,6% powierzchni). </a:t>
              </a:r>
            </a:p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kern="1200" dirty="0" smtClean="0">
                  <a:latin typeface="Arial Narrow" panose="020B0606020202030204" pitchFamily="34" charset="0"/>
                </a:rPr>
                <a:t>Najciekawsze przyrodniczo lasy (okazałe dęby, sosny i świerki) występują </a:t>
              </a:r>
              <a:br>
                <a:rPr lang="pl-PL" sz="1200" kern="1200" dirty="0" smtClean="0">
                  <a:latin typeface="Arial Narrow" panose="020B0606020202030204" pitchFamily="34" charset="0"/>
                </a:rPr>
              </a:br>
              <a:r>
                <a:rPr lang="pl-PL" sz="1200" kern="1200" dirty="0" smtClean="0">
                  <a:latin typeface="Arial Narrow" panose="020B0606020202030204" pitchFamily="34" charset="0"/>
                </a:rPr>
                <a:t>w okolicach Spały, Konewki, Liciążnej, Żądłowic i Smardzewic. </a:t>
              </a:r>
            </a:p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b="1" dirty="0">
                <a:latin typeface="Arial Narrow" panose="020B0606020202030204" pitchFamily="34" charset="0"/>
              </a:endParaRPr>
            </a:p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dirty="0">
                  <a:latin typeface="Arial Narrow" panose="020B0606020202030204" pitchFamily="34" charset="0"/>
                </a:rPr>
                <a:t>W Pilicy oraz jej starorzeczach stwierdzono występowanie 28 gatunków ryb </a:t>
              </a:r>
              <a:br>
                <a:rPr lang="pl-PL" sz="1200" dirty="0">
                  <a:latin typeface="Arial Narrow" panose="020B0606020202030204" pitchFamily="34" charset="0"/>
                </a:rPr>
              </a:br>
              <a:r>
                <a:rPr lang="pl-PL" sz="1200" dirty="0">
                  <a:latin typeface="Arial Narrow" panose="020B0606020202030204" pitchFamily="34" charset="0"/>
                </a:rPr>
                <a:t>i smoczkoustych, w tym rzadkiego minoga strumieniowego. </a:t>
              </a:r>
              <a:r>
                <a:rPr lang="pl-PL" sz="1200" dirty="0" smtClean="0">
                  <a:latin typeface="Arial Narrow" panose="020B0606020202030204" pitchFamily="34" charset="0"/>
                </a:rPr>
                <a:t/>
              </a:r>
              <a:br>
                <a:rPr lang="pl-PL" sz="1200" dirty="0" smtClean="0">
                  <a:latin typeface="Arial Narrow" panose="020B0606020202030204" pitchFamily="34" charset="0"/>
                </a:rPr>
              </a:br>
              <a:r>
                <a:rPr lang="pl-PL" sz="1200" dirty="0" smtClean="0">
                  <a:latin typeface="Arial Narrow" panose="020B0606020202030204" pitchFamily="34" charset="0"/>
                </a:rPr>
                <a:t>Ponadto </a:t>
              </a:r>
              <a:r>
                <a:rPr lang="pl-PL" sz="1200" dirty="0">
                  <a:latin typeface="Arial Narrow" panose="020B0606020202030204" pitchFamily="34" charset="0"/>
                </a:rPr>
                <a:t>odnotowano 9 gatunków płazów i 5 gatunków gadów. </a:t>
              </a:r>
              <a:r>
                <a:rPr lang="pl-PL" sz="1200" dirty="0" smtClean="0">
                  <a:latin typeface="Arial Narrow" panose="020B0606020202030204" pitchFamily="34" charset="0"/>
                </a:rPr>
                <a:t/>
              </a:r>
              <a:br>
                <a:rPr lang="pl-PL" sz="1200" dirty="0" smtClean="0">
                  <a:latin typeface="Arial Narrow" panose="020B0606020202030204" pitchFamily="34" charset="0"/>
                </a:rPr>
              </a:br>
              <a:r>
                <a:rPr lang="pl-PL" sz="1200" dirty="0" smtClean="0">
                  <a:latin typeface="Arial Narrow" panose="020B0606020202030204" pitchFamily="34" charset="0"/>
                </a:rPr>
                <a:t>Rejon </a:t>
              </a:r>
              <a:r>
                <a:rPr lang="pl-PL" sz="1200" dirty="0">
                  <a:latin typeface="Arial Narrow" panose="020B0606020202030204" pitchFamily="34" charset="0"/>
                </a:rPr>
                <a:t>Konewki i Inowłodza jest ostoją wielu rzadkich w skali kraju gatunków owadów. </a:t>
              </a:r>
              <a:endParaRPr lang="pl-PL" sz="1200" dirty="0" smtClean="0">
                <a:latin typeface="Arial Narrow" panose="020B0606020202030204" pitchFamily="34" charset="0"/>
              </a:endParaRPr>
            </a:p>
            <a:p>
              <a:pPr lvl="0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dirty="0">
                  <a:latin typeface="Arial Narrow" panose="020B0606020202030204" pitchFamily="34" charset="0"/>
                </a:rPr>
                <a:t>Spośród 31 gatunków ssaków 7 objętych jest ochroną prawną (w tym na uwagę zasługuje stanowisko łosia). Interesującą grupą ssaków są nietoperze. W starych bunkrach w Konewce znajduje się jedno z największych zimowisk nietoperzy w Polsce. Spośród 200 gatunków ptaków spotkać tu można bociana czarnego, zimorodka, derkacza, tracza oraz bardzo rzadkiego cietrzewia. </a:t>
              </a: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dirty="0">
                  <a:latin typeface="Arial Narrow" panose="020B0606020202030204" pitchFamily="34" charset="0"/>
                </a:rPr>
                <a:t>Największą powierzchnię zajmują zbiorowiska borowe, wśród których dominują świeże bory sosnowe z drzewostanami pochodzącymi z sadzenia. Ochroną gatunkową objęte są tu m.in.: bluszcz pospolity, wawrzynek wilczełyko, widłaki, pluskwica europejska, rosiczka okrągłolistna. </a:t>
              </a:r>
              <a:r>
                <a:rPr lang="pl-PL" sz="1200" dirty="0" smtClean="0">
                  <a:latin typeface="Arial Narrow" panose="020B0606020202030204" pitchFamily="34" charset="0"/>
                </a:rPr>
                <a:t/>
              </a:r>
              <a:br>
                <a:rPr lang="pl-PL" sz="1200" dirty="0" smtClean="0">
                  <a:latin typeface="Arial Narrow" panose="020B0606020202030204" pitchFamily="34" charset="0"/>
                </a:rPr>
              </a:br>
              <a:endParaRPr lang="pl-PL" sz="1200" dirty="0">
                <a:latin typeface="Arial Narrow" panose="020B0606020202030204" pitchFamily="34" charset="0"/>
              </a:endParaRP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200" dirty="0">
                  <a:latin typeface="Arial Narrow" panose="020B0606020202030204" pitchFamily="34" charset="0"/>
                </a:rPr>
                <a:t>Wśród rzadkich roślin na szczególną uwagę zasługują gatunki górskie: żywiec dziesięciolistny, wroniec widlasty, trzcinnik owłosiony oraz jodła pospolita, występująca tu na granicy zasięgu. </a:t>
              </a:r>
              <a:endParaRPr lang="pl-PL" sz="1200" dirty="0"/>
            </a:p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dirty="0"/>
            </a:p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8183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35"/>
          <p:cNvSpPr txBox="1"/>
          <p:nvPr/>
        </p:nvSpPr>
        <p:spPr>
          <a:xfrm>
            <a:off x="0" y="458670"/>
            <a:ext cx="9144000" cy="516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396" y="5688542"/>
            <a:ext cx="8596413" cy="72008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l-PL" sz="1400" dirty="0" smtClean="0">
                <a:latin typeface="Arial Narrow" panose="020B0606020202030204" pitchFamily="34" charset="0"/>
              </a:rPr>
              <a:t>Na ternie Spalskiego Parku Krajobrazowego i jego otuliny istnieje 6 rezerwatów przyrody:  (dowiedz się więcej - kliknij hiperłącze)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80" y="184614"/>
            <a:ext cx="7177245" cy="54341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0080" y="6101272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3"/>
              </a:rPr>
              <a:t>Konewka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11660" y="6101272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4"/>
              </a:rPr>
              <a:t>Żądłowice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833015" y="609174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5"/>
              </a:rPr>
              <a:t>Spała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29050" y="60683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6"/>
              </a:rPr>
              <a:t>Sługocice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157065" y="6061777"/>
            <a:ext cx="6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7" action="ppaction://hlinkfile"/>
              </a:rPr>
              <a:t>Jeleń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147175" y="6072565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hlinkClick r:id="rId8"/>
              </a:rPr>
              <a:t>Gać spalska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79345" y="642789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141730" y="189883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915392" y="64311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303365" y="1988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962057" y="64278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702186" y="302395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79345" y="357664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IV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006369" y="642789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IV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257349" y="643110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79345" y="410407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559146" y="647060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b="1" dirty="0" smtClean="0">
                <a:ln/>
                <a:solidFill>
                  <a:schemeClr val="accent3"/>
                </a:solidFill>
              </a:rPr>
              <a:t>VI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1618001" y="86371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b="1" dirty="0" smtClean="0">
                <a:ln/>
                <a:solidFill>
                  <a:schemeClr val="accent3"/>
                </a:solidFill>
              </a:rPr>
              <a:t>VI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340" y="4824155"/>
            <a:ext cx="1267484" cy="9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5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854597"/>
            <a:ext cx="6012159" cy="400810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25" y="4432029"/>
            <a:ext cx="3652875" cy="243067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-64470" y="2978950"/>
            <a:ext cx="463791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pl-PL" sz="1200" dirty="0">
                <a:latin typeface="Arial Narrow" panose="020B0606020202030204" pitchFamily="34" charset="0"/>
              </a:rPr>
              <a:t>Na tle równinnego, mało lesistego krajobrazu Polski Środkowej dolina rzeki Pilicy wyróżnia się malowniczością i różnorodnością krajobrazu. Pilica płynie tutaj swym naturalnym biegiem. Znajdują się na niej liczne meandry, wysepki, mielizny oraz starorzecza starzające dobre warunki siedliskowe dla wielu gatunków roślin i zwierząt.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endParaRPr lang="pl-PL" sz="1200" dirty="0">
              <a:latin typeface="Arial Narrow" panose="020B0606020202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" y="-126395"/>
            <a:ext cx="9144000" cy="157526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023" y="1448871"/>
            <a:ext cx="8865986" cy="166518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Lasy środkowego biegu Pilicy, nazywane Puszczą Pilicką tak naprawdę nie mają charakteru prawdziwej puszczy, a są one jedynie jej fragmentem</a:t>
            </a:r>
            <a:r>
              <a:rPr lang="pl-PL" sz="1200" dirty="0">
                <a:latin typeface="Arial Narrow" panose="020B0606020202030204" pitchFamily="34" charset="0"/>
              </a:rPr>
              <a:t>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Na </a:t>
            </a:r>
            <a:r>
              <a:rPr lang="pl-PL" sz="1200" dirty="0">
                <a:latin typeface="Arial Narrow" panose="020B0606020202030204" pitchFamily="34" charset="0"/>
              </a:rPr>
              <a:t>terenie parku </a:t>
            </a:r>
            <a:r>
              <a:rPr lang="pl-PL" sz="1200" dirty="0" smtClean="0">
                <a:latin typeface="Arial Narrow" panose="020B0606020202030204" pitchFamily="34" charset="0"/>
              </a:rPr>
              <a:t>przewarzają </a:t>
            </a:r>
            <a:r>
              <a:rPr lang="pl-PL" sz="1200" dirty="0">
                <a:latin typeface="Arial Narrow" panose="020B0606020202030204" pitchFamily="34" charset="0"/>
              </a:rPr>
              <a:t>lasy sosnowe w różnym wieku, ale spotyka się również lasy mieszane i liściaste: olsy, grądy, świetliste dąbrowy oraz łęgi olszowo-jesionowe. Najciekawsze przyrodniczo lasy ze starymi drzewostanami występują w okolicach Spały, Konewki, Luciążnej, Żądłowic i Smardzewic.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Łącznie </a:t>
            </a:r>
            <a:r>
              <a:rPr lang="pl-PL" sz="1200" dirty="0">
                <a:latin typeface="Arial Narrow" panose="020B0606020202030204" pitchFamily="34" charset="0"/>
              </a:rPr>
              <a:t>na terenie parku </a:t>
            </a:r>
            <a:r>
              <a:rPr lang="pl-PL" sz="1200" dirty="0" smtClean="0">
                <a:latin typeface="Arial Narrow" panose="020B0606020202030204" pitchFamily="34" charset="0"/>
              </a:rPr>
              <a:t>występuje: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     - 19 </a:t>
            </a:r>
            <a:r>
              <a:rPr lang="pl-PL" sz="1200" dirty="0">
                <a:latin typeface="Arial Narrow" panose="020B0606020202030204" pitchFamily="34" charset="0"/>
              </a:rPr>
              <a:t>gatunków roślin objętych ochroną całkowitą </a:t>
            </a:r>
            <a:r>
              <a:rPr lang="pl-PL" sz="1200" dirty="0" smtClean="0">
                <a:latin typeface="Arial Narrow" panose="020B0606020202030204" pitchFamily="34" charset="0"/>
              </a:rPr>
              <a:t>takich jak: lilia </a:t>
            </a:r>
            <a:r>
              <a:rPr lang="pl-PL" sz="1200" dirty="0">
                <a:latin typeface="Arial Narrow" panose="020B0606020202030204" pitchFamily="34" charset="0"/>
              </a:rPr>
              <a:t>złotogłów, </a:t>
            </a:r>
            <a:r>
              <a:rPr lang="pl-PL" sz="1200" dirty="0" smtClean="0">
                <a:latin typeface="Arial Narrow" panose="020B0606020202030204" pitchFamily="34" charset="0"/>
              </a:rPr>
              <a:t>orlik </a:t>
            </a:r>
            <a:r>
              <a:rPr lang="pl-PL" sz="1200" dirty="0">
                <a:latin typeface="Arial Narrow" panose="020B0606020202030204" pitchFamily="34" charset="0"/>
              </a:rPr>
              <a:t>pospolitego, </a:t>
            </a:r>
            <a:r>
              <a:rPr lang="pl-PL" sz="1200" dirty="0" smtClean="0">
                <a:latin typeface="Arial Narrow" panose="020B0606020202030204" pitchFamily="34" charset="0"/>
              </a:rPr>
              <a:t>widłak, storczyk, 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     - 11 </a:t>
            </a:r>
            <a:r>
              <a:rPr lang="pl-PL" sz="1200" dirty="0">
                <a:latin typeface="Arial Narrow" panose="020B0606020202030204" pitchFamily="34" charset="0"/>
              </a:rPr>
              <a:t>ochroną częściową </a:t>
            </a:r>
            <a:r>
              <a:rPr lang="pl-PL" sz="1200" dirty="0" smtClean="0">
                <a:latin typeface="Arial Narrow" panose="020B0606020202030204" pitchFamily="34" charset="0"/>
              </a:rPr>
              <a:t>takich jak: paprotka zwyczajna, pierwiosnek wyniosły, kocanek piaskowy)</a:t>
            </a:r>
            <a:endParaRPr lang="pl-PL" sz="1200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pl-PL" sz="12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pl-PL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6525" y="1628801"/>
            <a:ext cx="4770530" cy="337537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pl-PL" sz="1200" dirty="0">
                <a:latin typeface="Arial Narrow" panose="020B0606020202030204" pitchFamily="34" charset="0"/>
              </a:rPr>
              <a:t> </a:t>
            </a:r>
            <a:r>
              <a:rPr lang="pl-PL" sz="1200" dirty="0" smtClean="0">
                <a:latin typeface="Arial Narrow" panose="020B0606020202030204" pitchFamily="34" charset="0"/>
              </a:rPr>
              <a:t>        Na terenie Spalskiego Parku Krajobrazowego występuje również wiele gatunków zwierząt, a </a:t>
            </a:r>
            <a:r>
              <a:rPr lang="pl-PL" sz="1200" dirty="0">
                <a:latin typeface="Arial Narrow" panose="020B0606020202030204" pitchFamily="34" charset="0"/>
              </a:rPr>
              <a:t>n</a:t>
            </a:r>
            <a:r>
              <a:rPr lang="pl-PL" sz="1200" dirty="0" smtClean="0">
                <a:latin typeface="Arial Narrow" panose="020B0606020202030204" pitchFamily="34" charset="0"/>
              </a:rPr>
              <a:t>ajlepiej </a:t>
            </a:r>
            <a:r>
              <a:rPr lang="pl-PL" sz="1200" dirty="0">
                <a:latin typeface="Arial Narrow" panose="020B0606020202030204" pitchFamily="34" charset="0"/>
              </a:rPr>
              <a:t>poznaną grupą kręgowców </a:t>
            </a:r>
            <a:r>
              <a:rPr lang="pl-PL" sz="1200" dirty="0" smtClean="0">
                <a:latin typeface="Arial Narrow" panose="020B0606020202030204" pitchFamily="34" charset="0"/>
              </a:rPr>
              <a:t>występujących w nim są ptaki</a:t>
            </a:r>
            <a:r>
              <a:rPr lang="pl-PL" sz="1200" dirty="0">
                <a:latin typeface="Arial Narrow" panose="020B0606020202030204" pitchFamily="34" charset="0"/>
              </a:rPr>
              <a:t>. Dotychczas na terenie parku stwierdzono 205 gatunków, w tym 140 mających tu swoje lęgowiska. Z wyjątkiem 3 gatunków (wrony siwej, sroki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i </a:t>
            </a:r>
            <a:r>
              <a:rPr lang="pl-PL" sz="1200" dirty="0">
                <a:latin typeface="Arial Narrow" panose="020B0606020202030204" pitchFamily="34" charset="0"/>
              </a:rPr>
              <a:t>gawrona) wszystkie inne ptaki bądź to podlegają ochronie, bądź też są ptakami </a:t>
            </a:r>
            <a:r>
              <a:rPr lang="pl-PL" sz="1200" dirty="0" smtClean="0">
                <a:latin typeface="Arial Narrow" panose="020B0606020202030204" pitchFamily="34" charset="0"/>
              </a:rPr>
              <a:t>łownymi. </a:t>
            </a:r>
          </a:p>
          <a:p>
            <a:pPr marL="68580" indent="0" algn="just">
              <a:buNone/>
            </a:pPr>
            <a:r>
              <a:rPr lang="pl-PL" sz="1200" dirty="0">
                <a:latin typeface="Arial Narrow" panose="020B0606020202030204" pitchFamily="34" charset="0"/>
              </a:rPr>
              <a:t> </a:t>
            </a:r>
            <a:r>
              <a:rPr lang="pl-PL" sz="1200" dirty="0" smtClean="0">
                <a:latin typeface="Arial Narrow" panose="020B0606020202030204" pitchFamily="34" charset="0"/>
              </a:rPr>
              <a:t>        Dobrze </a:t>
            </a:r>
            <a:r>
              <a:rPr lang="pl-PL" sz="1200" dirty="0">
                <a:latin typeface="Arial Narrow" panose="020B0606020202030204" pitchFamily="34" charset="0"/>
              </a:rPr>
              <a:t>zbadane są równierz ssaki tego terenu – występuje tu 31 gatunków, z czego 7 objętych jest całkowitą ochroną, a 12 należy do zwierzyny łownej. Należy podkreślić występowanie zwierzyny grubej, a zwłaszcza dzików, saren, jeleni szlachetnych i danieli. </a:t>
            </a:r>
            <a:r>
              <a:rPr lang="pl-PL" sz="1200" dirty="0" smtClean="0">
                <a:latin typeface="Arial Narrow" panose="020B0606020202030204" pitchFamily="34" charset="0"/>
              </a:rPr>
              <a:t>Interesującym </a:t>
            </a:r>
            <a:r>
              <a:rPr lang="pl-PL" sz="1200" dirty="0">
                <a:latin typeface="Arial Narrow" panose="020B0606020202030204" pitchFamily="34" charset="0"/>
              </a:rPr>
              <a:t>miejscem </a:t>
            </a:r>
            <a:r>
              <a:rPr lang="pl-PL" sz="1200" dirty="0" smtClean="0">
                <a:latin typeface="Arial Narrow" panose="020B0606020202030204" pitchFamily="34" charset="0"/>
              </a:rPr>
              <a:t>jest Ośrodek Hodowli Żubrów w Książu k. Smardzewic, </a:t>
            </a:r>
            <a:r>
              <a:rPr lang="pl-PL" sz="1200" dirty="0">
                <a:latin typeface="Arial Narrow" panose="020B0606020202030204" pitchFamily="34" charset="0"/>
              </a:rPr>
              <a:t>znajdujący się od 1976 r. pod zarządem Kampinoskiego Parku Narodowego</a:t>
            </a:r>
            <a:r>
              <a:rPr lang="pl-PL" sz="1200" dirty="0" smtClean="0">
                <a:latin typeface="Arial Narrow" panose="020B0606020202030204" pitchFamily="34" charset="0"/>
              </a:rPr>
              <a:t>.</a:t>
            </a:r>
          </a:p>
          <a:p>
            <a:pPr marL="68580" indent="0" algn="just">
              <a:buNone/>
            </a:pPr>
            <a:endParaRPr lang="pl-PL" sz="1200" dirty="0" smtClean="0">
              <a:latin typeface="Arial Narrow" panose="020B0606020202030204" pitchFamily="34" charset="0"/>
            </a:endParaRPr>
          </a:p>
          <a:p>
            <a:pPr marL="68580" indent="0" algn="just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        W wodach Pilicy występuje </a:t>
            </a:r>
            <a:r>
              <a:rPr lang="pl-PL" sz="1200" dirty="0">
                <a:latin typeface="Arial Narrow" panose="020B0606020202030204" pitchFamily="34" charset="0"/>
              </a:rPr>
              <a:t>28 gatunków ryb i </a:t>
            </a:r>
            <a:r>
              <a:rPr lang="pl-PL" sz="1200" dirty="0" smtClean="0">
                <a:latin typeface="Arial Narrow" panose="020B0606020202030204" pitchFamily="34" charset="0"/>
              </a:rPr>
              <a:t>jeden </a:t>
            </a:r>
            <a:r>
              <a:rPr lang="pl-PL" sz="1200" dirty="0">
                <a:latin typeface="Arial Narrow" panose="020B0606020202030204" pitchFamily="34" charset="0"/>
              </a:rPr>
              <a:t>przedstawiciela smoczkoustych – minoga strumieniowego. Odnotowano również 9 gatunków płazów, w tym 6 chronionych </a:t>
            </a:r>
            <a:r>
              <a:rPr lang="pl-PL" sz="1200" dirty="0" smtClean="0">
                <a:latin typeface="Arial Narrow" panose="020B0606020202030204" pitchFamily="34" charset="0"/>
              </a:rPr>
              <a:t>oraz </a:t>
            </a:r>
            <a:r>
              <a:rPr lang="pl-PL" sz="1200" dirty="0">
                <a:latin typeface="Arial Narrow" panose="020B0606020202030204" pitchFamily="34" charset="0"/>
              </a:rPr>
              <a:t>5 gatunków gadów, wszystkich podlegających </a:t>
            </a:r>
            <a:r>
              <a:rPr lang="pl-PL" sz="1200" dirty="0" smtClean="0">
                <a:latin typeface="Arial Narrow" panose="020B0606020202030204" pitchFamily="34" charset="0"/>
              </a:rPr>
              <a:t>ochronie.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" y="-126395"/>
            <a:ext cx="9144000" cy="15752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2070" y="4436260"/>
            <a:ext cx="3555395" cy="242174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854" y="1853825"/>
            <a:ext cx="3353825" cy="230837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625" y="4967790"/>
            <a:ext cx="2835315" cy="189021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077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45" y="18855"/>
            <a:ext cx="2655295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</a:rPr>
              <a:t>Atrakcje</a:t>
            </a:r>
            <a:endParaRPr lang="pl-P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945" y="548680"/>
            <a:ext cx="5973225" cy="14401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1200" dirty="0">
                <a:latin typeface="Arial Narrow" panose="020B0606020202030204" pitchFamily="34" charset="0"/>
              </a:rPr>
              <a:t>Spalski Park Krajobrazowy wraz z otuliną jest obszarem o bogatej historii sięgającej średniowiecza.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Duże </a:t>
            </a:r>
            <a:r>
              <a:rPr lang="pl-PL" sz="1200" dirty="0">
                <a:latin typeface="Arial Narrow" panose="020B0606020202030204" pitchFamily="34" charset="0"/>
              </a:rPr>
              <a:t>wartości krajobrazowe, które objawiają się przede wszystkim malowniczością doliny i rzeki Pilicy, obecnością dużych kompleksów leśnych oraz usytuowaniem na skrzyżowaniu szlaków handlowych już od dawna przyciągały na ten teren wielu </a:t>
            </a:r>
            <a:r>
              <a:rPr lang="pl-PL" sz="1200" dirty="0" smtClean="0">
                <a:latin typeface="Arial Narrow" panose="020B0606020202030204" pitchFamily="34" charset="0"/>
              </a:rPr>
              <a:t>ludzi. </a:t>
            </a:r>
          </a:p>
          <a:p>
            <a:pPr marL="68580" indent="0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Na </a:t>
            </a:r>
            <a:r>
              <a:rPr lang="pl-PL" sz="1200" dirty="0">
                <a:latin typeface="Arial Narrow" panose="020B0606020202030204" pitchFamily="34" charset="0"/>
              </a:rPr>
              <a:t>terenie Spalskiego Parku Krajobrazowego występują ponadto liczne zabytki techniki, </a:t>
            </a:r>
            <a:r>
              <a:rPr lang="pl-PL" sz="1200" dirty="0" smtClean="0">
                <a:latin typeface="Arial Narrow" panose="020B0606020202030204" pitchFamily="34" charset="0"/>
              </a:rPr>
              <a:t/>
            </a:r>
            <a:br>
              <a:rPr lang="pl-PL" sz="1200" dirty="0" smtClean="0">
                <a:latin typeface="Arial Narrow" panose="020B0606020202030204" pitchFamily="34" charset="0"/>
              </a:rPr>
            </a:br>
            <a:r>
              <a:rPr lang="pl-PL" sz="1200" dirty="0" smtClean="0">
                <a:latin typeface="Arial Narrow" panose="020B0606020202030204" pitchFamily="34" charset="0"/>
              </a:rPr>
              <a:t>takie </a:t>
            </a:r>
            <a:r>
              <a:rPr lang="pl-PL" sz="1200" dirty="0">
                <a:latin typeface="Arial Narrow" panose="020B0606020202030204" pitchFamily="34" charset="0"/>
              </a:rPr>
              <a:t>jak wiatraki, młyny wodne i </a:t>
            </a:r>
            <a:r>
              <a:rPr lang="pl-PL" sz="1200" dirty="0" smtClean="0">
                <a:latin typeface="Arial Narrow" panose="020B0606020202030204" pitchFamily="34" charset="0"/>
              </a:rPr>
              <a:t>tartaki. </a:t>
            </a:r>
          </a:p>
          <a:p>
            <a:pPr marL="0" indent="0">
              <a:buNone/>
            </a:pPr>
            <a:endParaRPr lang="pl-PL" sz="1200" dirty="0">
              <a:latin typeface="Arial Narrow" panose="020B0606020202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71330" y="2078850"/>
            <a:ext cx="5425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Warto zobaczyć </a:t>
            </a:r>
            <a:br>
              <a:rPr lang="pl-PL" sz="1200" dirty="0" smtClean="0">
                <a:latin typeface="Arial Narrow" panose="020B0606020202030204" pitchFamily="34" charset="0"/>
              </a:rPr>
            </a:br>
            <a:endParaRPr lang="pl-PL" sz="12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pl-PL" sz="1200" dirty="0" smtClean="0">
                <a:latin typeface="Arial Narrow" panose="020B0606020202030204" pitchFamily="34" charset="0"/>
              </a:rPr>
              <a:t>-    Romański </a:t>
            </a:r>
            <a:r>
              <a:rPr lang="pl-PL" sz="1200" dirty="0">
                <a:latin typeface="Arial Narrow" panose="020B0606020202030204" pitchFamily="34" charset="0"/>
              </a:rPr>
              <a:t>kościół pw. św. Idziego z 1086 r. w Inowłodzu, </a:t>
            </a:r>
            <a:endParaRPr lang="pl-PL" sz="1200" dirty="0" smtClean="0">
              <a:latin typeface="Arial Narrow" panose="020B0606020202030204" pitchFamily="34" charset="0"/>
            </a:endParaRPr>
          </a:p>
          <a:p>
            <a:pPr marL="240030" indent="-171450">
              <a:buFontTx/>
              <a:buChar char="-"/>
            </a:pPr>
            <a:r>
              <a:rPr lang="pl-PL" sz="1200" dirty="0" smtClean="0">
                <a:latin typeface="Arial Narrow" panose="020B0606020202030204" pitchFamily="34" charset="0"/>
              </a:rPr>
              <a:t>Zamek </a:t>
            </a:r>
            <a:r>
              <a:rPr lang="pl-PL" sz="1200" dirty="0">
                <a:latin typeface="Arial Narrow" panose="020B0606020202030204" pitchFamily="34" charset="0"/>
              </a:rPr>
              <a:t>króla Kazimierza Wielkiego w Inowłodzu, </a:t>
            </a:r>
          </a:p>
          <a:p>
            <a:pPr marL="240030" indent="-171450">
              <a:buFontTx/>
              <a:buChar char="-"/>
            </a:pPr>
            <a:r>
              <a:rPr lang="pl-PL" sz="1200" dirty="0">
                <a:latin typeface="Arial Narrow" panose="020B0606020202030204" pitchFamily="34" charset="0"/>
              </a:rPr>
              <a:t>K</a:t>
            </a:r>
            <a:r>
              <a:rPr lang="pl-PL" sz="1200" dirty="0" smtClean="0">
                <a:latin typeface="Arial Narrow" panose="020B0606020202030204" pitchFamily="34" charset="0"/>
              </a:rPr>
              <a:t>ościół </a:t>
            </a:r>
            <a:r>
              <a:rPr lang="pl-PL" sz="1200" dirty="0">
                <a:latin typeface="Arial Narrow" panose="020B0606020202030204" pitchFamily="34" charset="0"/>
              </a:rPr>
              <a:t>modrzewiowy w stylu zakopiańskim w Spale z 1926 r</a:t>
            </a:r>
            <a:r>
              <a:rPr lang="pl-PL" sz="1200" dirty="0" smtClean="0">
                <a:latin typeface="Arial Narrow" panose="020B0606020202030204" pitchFamily="34" charset="0"/>
              </a:rPr>
              <a:t>.</a:t>
            </a:r>
          </a:p>
          <a:p>
            <a:pPr marL="240030" indent="-171450">
              <a:buFontTx/>
              <a:buChar char="-"/>
            </a:pPr>
            <a:r>
              <a:rPr lang="pl-PL" sz="1200" dirty="0" smtClean="0">
                <a:latin typeface="Arial Narrow" panose="020B0606020202030204" pitchFamily="34" charset="0"/>
              </a:rPr>
              <a:t>Bunkry w Konewce, 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 smtClean="0">
                <a:latin typeface="Arial Narrow" panose="020B0606020202030204" pitchFamily="34" charset="0"/>
              </a:rPr>
              <a:t>  -    Pomnik majora </a:t>
            </a:r>
            <a:r>
              <a:rPr lang="pl-PL" sz="1200" dirty="0">
                <a:latin typeface="Arial Narrow" panose="020B0606020202030204" pitchFamily="34" charset="0"/>
              </a:rPr>
              <a:t>Henryka Dobrzańskiego „Hubala” w </a:t>
            </a:r>
            <a:r>
              <a:rPr lang="pl-PL" sz="1200" dirty="0" smtClean="0">
                <a:latin typeface="Arial Narrow" panose="020B0606020202030204" pitchFamily="34" charset="0"/>
              </a:rPr>
              <a:t>Anielinie,</a:t>
            </a:r>
          </a:p>
          <a:p>
            <a:r>
              <a:rPr lang="pl-PL" sz="1200" dirty="0">
                <a:latin typeface="Arial Narrow" panose="020B0606020202030204" pitchFamily="34" charset="0"/>
              </a:rPr>
              <a:t>  </a:t>
            </a:r>
            <a:r>
              <a:rPr lang="pl-PL" sz="1200" dirty="0" smtClean="0">
                <a:latin typeface="Arial Narrow" panose="020B0606020202030204" pitchFamily="34" charset="0"/>
              </a:rPr>
              <a:t>-    </a:t>
            </a:r>
            <a:r>
              <a:rPr lang="pl-PL" sz="1200" dirty="0" smtClean="0"/>
              <a:t>Dom </a:t>
            </a:r>
            <a:r>
              <a:rPr lang="pl-PL" sz="1200" dirty="0"/>
              <a:t>Pamięci Walki i Męczeństwa Leśników i </a:t>
            </a:r>
            <a:r>
              <a:rPr lang="pl-PL" sz="1200" dirty="0" smtClean="0"/>
              <a:t>Drzewiarzy im</a:t>
            </a:r>
            <a:r>
              <a:rPr lang="pl-PL" sz="1200" dirty="0"/>
              <a:t>. Adama </a:t>
            </a:r>
            <a:r>
              <a:rPr lang="pl-PL" sz="1200" dirty="0" smtClean="0"/>
              <a:t>Loreta,</a:t>
            </a:r>
            <a:br>
              <a:rPr lang="pl-PL" sz="1200" dirty="0" smtClean="0"/>
            </a:br>
            <a:r>
              <a:rPr lang="pl-PL" sz="1200" dirty="0" smtClean="0"/>
              <a:t>  -    Obelisk św. Huberta.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 smtClean="0">
                <a:latin typeface="Arial Narrow" panose="020B0606020202030204" pitchFamily="34" charset="0"/>
              </a:rPr>
              <a:t> </a:t>
            </a:r>
            <a:endParaRPr lang="pl-PL" sz="1200" dirty="0">
              <a:latin typeface="Arial Narrow" panose="020B0606020202030204" pitchFamily="34" charset="0"/>
            </a:endParaRPr>
          </a:p>
          <a:p>
            <a:endParaRPr lang="pl-PL" sz="1200" dirty="0">
              <a:latin typeface="Arial Narrow" panose="020B0606020202030204" pitchFamily="34" charset="0"/>
            </a:endParaRPr>
          </a:p>
          <a:p>
            <a:pPr marL="240030" indent="-171450">
              <a:buFontTx/>
              <a:buChar char="-"/>
            </a:pPr>
            <a:endParaRPr lang="pl-PL" sz="1200" dirty="0" smtClean="0">
              <a:latin typeface="Arial Narrow" panose="020B0606020202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05" y="4022488"/>
            <a:ext cx="1801175" cy="270176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505" y="4025125"/>
            <a:ext cx="4050450" cy="27003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81" y="4630783"/>
            <a:ext cx="2790309" cy="209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893" y="143635"/>
            <a:ext cx="2025882" cy="270117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140" y="2438890"/>
            <a:ext cx="2757010" cy="204314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865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" y="1344330"/>
            <a:ext cx="9144000" cy="551367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05010" cy="904112"/>
          </a:xfrm>
        </p:spPr>
        <p:txBody>
          <a:bodyPr/>
          <a:lstStyle/>
          <a:p>
            <a:pPr algn="ctr"/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Turystyka aktywna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370" y="593685"/>
            <a:ext cx="707137" cy="6614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610" y="374403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25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6115E-6 C 0.00851 0.00162 0.0165 0.00393 0.02466 0.00694 C 0.03247 0.00624 0.04028 0.00601 0.04809 0.00509 C 0.05625 0.00416 0.06146 -0.00393 0.06893 -0.00694 C 0.07153 -0.00925 0.07483 -0.01041 0.07656 -0.01388 C 0.079 -0.01896 0.07882 -0.02012 0.08316 -0.02267 C 0.09045 -0.02683 0.09896 -0.02983 0.1066 -0.03284 C 0.11771 -0.04279 0.12986 -0.04695 0.14288 -0.05019 C 0.14636 -0.05111 0.15295 -0.05412 0.15591 -0.05551 C 0.15712 -0.05597 0.15972 -0.05712 0.15972 -0.05712 C 0.16233 -0.05944 0.16493 -0.06175 0.16754 -0.06406 C 0.16979 -0.06614 0.17535 -0.06753 0.17535 -0.06753 C 0.18681 -0.07794 0.18993 -0.09343 0.204 -0.0969 C 0.23004 -0.09482 0.25591 -0.0902 0.28177 -0.08488 C 0.28768 -0.07979 0.29323 -0.07956 0.3 -0.07794 C 0.31997 -0.07331 0.33646 -0.07077 0.35712 -0.06938 C 0.37361 -0.0636 0.38959 -0.06175 0.4066 -0.06059 C 0.42518 -0.05597 0.44236 -0.04695 0.46111 -0.04325 C 0.46632 -0.04117 0.46632 -0.03677 0.47153 -0.03469 C 0.47622 -0.02452 0.48663 -0.0229 0.49479 -0.0192 C 0.49722 -0.01804 0.50243 -0.01573 0.50243 -0.01573 C 0.50955 -0.00971 0.51632 -0.00555 0.52344 -1.96115E-6 C 0.52917 0.00462 0.53281 0.00948 0.53906 0.01202 C 0.55156 0.02914 0.54254 0.01688 0.55452 0.0259 C 0.56146 0.03122 0.56754 0.03816 0.57535 0.0414 C 0.58021 0.04579 0.58542 0.04764 0.59097 0.05018 C 0.59236 0.05088 0.59341 0.05273 0.59479 0.05365 C 0.6007 0.05758 0.60799 0.05967 0.61424 0.06221 C 0.61979 0.06707 0.62466 0.06753 0.63125 0.06915 C 0.63906 0.06845 0.64792 0.07123 0.65452 0.06568 C 0.65886 0.06198 0.66216 0.0555 0.66632 0.0518 C 0.66858 0.04972 0.67136 0.04949 0.67396 0.04833 C 0.6757 0.04486 0.67743 0.0414 0.67917 0.03793 C 0.68264 0.03076 0.67361 0.00509 0.67014 -0.00185 C 0.66806 -0.01064 0.6625 -0.02151 0.65591 -0.02428 C 0.64913 -0.0377 0.6467 -0.04834 0.63386 -0.05365 C 0.62986 -0.06175 0.62847 -0.05805 0.62344 -0.06406 C 0.61441 -0.07493 0.60625 -0.08418 0.59618 -0.09343 C 0.58837 -0.10037 0.58195 -0.11032 0.57275 -0.11425 C 0.55504 -0.12997 0.54288 -0.12951 0.52084 -0.13159 C 0.51632 -0.13205 0.51198 -0.13275 0.50781 -0.13321 C 0.49792 -0.1339 0.48768 -0.13437 0.47795 -0.13506 C 0.45868 -0.13807 0.44045 -0.14223 0.42084 -0.14362 C 0.40747 -0.14986 0.41667 -0.16744 0.42466 -0.17484 C 0.42743 -0.18016 0.43438 -0.18663 0.43906 -0.18872 C 0.46823 -0.18686 0.46042 -0.19519 0.46893 -0.18525 " pathEditMode="relative" ptsTypes="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259</Words>
  <Application>Microsoft Office PowerPoint</Application>
  <PresentationFormat>Pokaz na ekranie (4:3)</PresentationFormat>
  <Paragraphs>76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Nadleśnictwo Spała</vt:lpstr>
      <vt:lpstr>Nadleśnictwo Spała</vt:lpstr>
      <vt:lpstr>Slajd 3</vt:lpstr>
      <vt:lpstr>Slajd 4</vt:lpstr>
      <vt:lpstr>Slajd 5</vt:lpstr>
      <vt:lpstr>Slajd 6</vt:lpstr>
      <vt:lpstr>Slajd 7</vt:lpstr>
      <vt:lpstr>Atrakcje</vt:lpstr>
      <vt:lpstr>Turystyka aktywna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Spalskie</dc:title>
  <dc:creator>ruska29@wp.pl</dc:creator>
  <cp:lastModifiedBy>Admin</cp:lastModifiedBy>
  <cp:revision>83</cp:revision>
  <dcterms:created xsi:type="dcterms:W3CDTF">2016-04-28T16:10:49Z</dcterms:created>
  <dcterms:modified xsi:type="dcterms:W3CDTF">2016-04-30T16:18:55Z</dcterms:modified>
</cp:coreProperties>
</file>