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877C4BB0-4EA2-4BA3-8A7E-3C6C20E2C6D7}">
          <p14:sldIdLst>
            <p14:sldId id="257"/>
          </p14:sldIdLst>
        </p14:section>
        <p14:section name="Wiersz" id="{DD7858E5-EF4B-4DAD-9D2A-A4BE19353789}">
          <p14:sldIdLst>
            <p14:sldId id="256"/>
          </p14:sldIdLst>
        </p14:section>
        <p14:section name="Informacje o nadleśnictwie" id="{19695492-24C7-47A6-AA2E-A3AE31219C01}">
          <p14:sldIdLst>
            <p14:sldId id="266"/>
          </p14:sldIdLst>
        </p14:section>
        <p14:section name="Zdjęcia" id="{58D6F1C3-0E30-4F42-A8C8-85BAC43ED5FE}">
          <p14:sldIdLst>
            <p14:sldId id="258"/>
            <p14:sldId id="259"/>
          </p14:sldIdLst>
        </p14:section>
        <p14:section name="Mapa" id="{F0EAB3D3-6928-43DE-9668-CAF576433BDA}">
          <p14:sldIdLst>
            <p14:sldId id="260"/>
          </p14:sldIdLst>
        </p14:section>
        <p14:section name="Informacje" id="{7F193370-5B67-47D6-96F5-D9F8DAEE7873}">
          <p14:sldIdLst>
            <p14:sldId id="261"/>
            <p14:sldId id="262"/>
            <p14:sldId id="263"/>
          </p14:sldIdLst>
        </p14:section>
        <p14:section name="Koniec" id="{F40D4094-C44F-4BF4-AA1D-B95200C0CC10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75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9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0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74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997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6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10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7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89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39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90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5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332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928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90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14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614C-8430-4FA9-AB1F-7CAA438C4798}" type="datetimeFigureOut">
              <a:rPr lang="pl-PL" smtClean="0"/>
              <a:t>2016-04-09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C259B2-A9D1-4224-A775-F6268B5AB9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811657" cy="1930400"/>
          </a:xfrm>
        </p:spPr>
        <p:txBody>
          <a:bodyPr/>
          <a:lstStyle/>
          <a:p>
            <a:pPr algn="ctr"/>
            <a:r>
              <a:rPr lang="pl-PL" dirty="0"/>
              <a:t>       </a:t>
            </a:r>
            <a:r>
              <a:rPr lang="pl-PL" dirty="0">
                <a:solidFill>
                  <a:srgbClr val="00B0F0"/>
                </a:solidFill>
              </a:rPr>
              <a:t>Nadleśnictwo Międzylesie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393371"/>
            <a:ext cx="8069942" cy="546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16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66800"/>
          </a:xfrm>
        </p:spPr>
        <p:txBody>
          <a:bodyPr/>
          <a:lstStyle/>
          <a:p>
            <a:pPr algn="ctr"/>
            <a:r>
              <a:rPr lang="pl-PL" dirty="0"/>
              <a:t>Dziękujemy za uwagę!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41960" y="4470400"/>
            <a:ext cx="8832043" cy="23876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B0F0"/>
                </a:solidFill>
              </a:rPr>
              <a:t>Wykonali:</a:t>
            </a:r>
          </a:p>
          <a:p>
            <a:r>
              <a:rPr lang="pl-PL" sz="2400" dirty="0">
                <a:solidFill>
                  <a:srgbClr val="00B0F0"/>
                </a:solidFill>
              </a:rPr>
              <a:t>Natalia Zin</a:t>
            </a:r>
          </a:p>
          <a:p>
            <a:r>
              <a:rPr lang="pl-PL" sz="2400" dirty="0">
                <a:solidFill>
                  <a:srgbClr val="00B0F0"/>
                </a:solidFill>
              </a:rPr>
              <a:t>Małgorzata Grajnert</a:t>
            </a:r>
          </a:p>
          <a:p>
            <a:r>
              <a:rPr lang="pl-PL" sz="2400" dirty="0">
                <a:solidFill>
                  <a:srgbClr val="00B0F0"/>
                </a:solidFill>
              </a:rPr>
              <a:t>Patryk Gliński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24" y="1066800"/>
            <a:ext cx="5303520" cy="368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68" y="1066800"/>
            <a:ext cx="6110312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7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" y="-2133600"/>
            <a:ext cx="12191999" cy="8665028"/>
          </a:xfrm>
        </p:spPr>
        <p:txBody>
          <a:bodyPr>
            <a:noAutofit/>
          </a:bodyPr>
          <a:lstStyle/>
          <a:p>
            <a:br>
              <a:rPr lang="pl-PL" sz="2800" dirty="0">
                <a:solidFill>
                  <a:srgbClr val="00B0F0"/>
                </a:solidFill>
              </a:rPr>
            </a:br>
            <a:br>
              <a:rPr lang="pl-PL" sz="2800" dirty="0">
                <a:solidFill>
                  <a:srgbClr val="00B0F0"/>
                </a:solidFill>
              </a:rPr>
            </a:br>
            <a:br>
              <a:rPr lang="pl-PL" sz="2800" dirty="0">
                <a:solidFill>
                  <a:srgbClr val="00B0F0"/>
                </a:solidFill>
              </a:rPr>
            </a:br>
            <a:br>
              <a:rPr lang="pl-PL" sz="2800" dirty="0">
                <a:solidFill>
                  <a:srgbClr val="00B0F0"/>
                </a:solidFill>
              </a:rPr>
            </a:br>
            <a:r>
              <a:rPr lang="pl-PL" sz="2800" dirty="0"/>
              <a:t>                                 „Nadleśnictwo Międzylesie</a:t>
            </a:r>
            <a:r>
              <a:rPr lang="pl-PL" sz="2800" dirty="0">
                <a:solidFill>
                  <a:srgbClr val="00B0F0"/>
                </a:solidFill>
              </a:rPr>
              <a:t>”</a:t>
            </a:r>
            <a:br>
              <a:rPr lang="pl-PL" sz="2800" dirty="0">
                <a:solidFill>
                  <a:srgbClr val="00B0F0"/>
                </a:solidFill>
              </a:rPr>
            </a:b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 Znajduje się tu pewien obszar, który łączy nas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to niewątpliwie nasz reglowy las.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A w nim czystego powietrza mamy pod dostatkiem,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nie tylko w Międzygórzu, gdzie spotkasz się z Puchatkiem.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Spójrz więc teraz w nasze bogato porośnięte lasy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to z pewnością wymarzone miejsce na wczasy.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Górskie krajobrazy są tu niesamowite,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a nasze turystyczne atrakcje również wyśmienite.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historyczne zabytki, urozmaicone szlaki rowerowe,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ciekawe obiekty to wszystko odbierze Ci mowę !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Zatem czy zimą czy słonecznym latem,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ruszajmy zdobyć Śnieżnik razem z moim bratem.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 err="1">
                <a:solidFill>
                  <a:srgbClr val="00B0F0"/>
                </a:solidFill>
              </a:rPr>
              <a:t>Trójmorski</a:t>
            </a:r>
            <a:r>
              <a:rPr lang="pl-PL" sz="2000" dirty="0">
                <a:solidFill>
                  <a:srgbClr val="00B0F0"/>
                </a:solidFill>
              </a:rPr>
              <a:t> Wierch to obszar, gdzie trzy morza się zlewały,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zobaczmy więc jak hojnie nas przyrodą obdarowały.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Zapraszamy Cię w nasze górskie szlaki Przyjacielu,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podążając nimi na pewno dotrzesz do celu.  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  </a:t>
            </a:r>
            <a:br>
              <a:rPr lang="pl-PL" sz="2000" dirty="0">
                <a:solidFill>
                  <a:srgbClr val="00B0F0"/>
                </a:solidFill>
              </a:rPr>
            </a:br>
            <a:r>
              <a:rPr lang="pl-PL" sz="2000" dirty="0">
                <a:solidFill>
                  <a:srgbClr val="00B0F0"/>
                </a:solidFill>
              </a:rPr>
              <a:t>                                                Małgorzata Grajnert 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-45718" y="5878285"/>
            <a:ext cx="45719" cy="36285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 flipH="1">
            <a:off x="631616" y="599564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21080"/>
            <a:ext cx="4572000" cy="583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8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62743"/>
          </a:xfrm>
        </p:spPr>
        <p:txBody>
          <a:bodyPr/>
          <a:lstStyle/>
          <a:p>
            <a:r>
              <a:rPr lang="pl-PL" dirty="0"/>
              <a:t>Najważniejsze informacje 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436914"/>
            <a:ext cx="8336280" cy="5421086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rgbClr val="00B0F0"/>
                </a:solidFill>
              </a:rPr>
              <a:t>Nadleśnictwo Międzylesie wchodzi w skład Regionalnej Dyrekcji Lasów Państwowych we Wrocławiu. Zostało utworzone w 1945 r. w oparciu o dekret PKWN. Gospodarzy na powierzchni 10466 ha lasów Masywu Śnieżnika oraz Gór Bystrzyckich oddzielonych od siebie doliną Nysy Kłodzkiej, a zakończonych Przełęczą Międzyleską. Zasięg nadleśnictwa to 293,91 km^2. Obejmuje ono 11 leśnictw oraz gospodarstwo szkółkarskie w Międzygórzu i składnicę drewna.</a:t>
            </a:r>
          </a:p>
          <a:p>
            <a:r>
              <a:rPr lang="pl-PL" sz="2200" dirty="0">
                <a:solidFill>
                  <a:srgbClr val="00B0F0"/>
                </a:solidFill>
              </a:rPr>
              <a:t>Część tutejszych drzewostanów nie jest tylko jednolitymi świerczynami, lecz zawiera różne ilości domieszek, które stanowią buki, jawory, jesiony, modrzewie, jodły. Jest to typowe nadleśnictwo górskie z przewagą lasów regla dolnego, fragmentu boru wysokogórskiego oraz niewielkimi kompleksami lasów wyżynnych w Kotlinie Kłodzkiej.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1050036"/>
            <a:ext cx="3855720" cy="551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26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974955" y="0"/>
            <a:ext cx="4169044" cy="6857999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Śnieżyce w okolicy Jodłowa.</a:t>
            </a: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74955" cy="750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52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4974956" y="0"/>
            <a:ext cx="4169044" cy="5361518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Budka lęgowa w okolicy Goworowa.</a:t>
            </a: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45"/>
            <a:ext cx="4531862" cy="683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654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515"/>
            <a:ext cx="5455403" cy="681925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6132737" y="201515"/>
            <a:ext cx="4204631" cy="5160003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Teren Nadleśnictwa Międzyleskiego</a:t>
            </a:r>
          </a:p>
        </p:txBody>
      </p:sp>
    </p:spTree>
    <p:extLst>
      <p:ext uri="{BB962C8B-B14F-4D97-AF65-F5344CB8AC3E}">
        <p14:creationId xmlns:p14="http://schemas.microsoft.com/office/powerpoint/2010/main" val="14891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21920"/>
            <a:ext cx="8596668" cy="1325880"/>
          </a:xfrm>
        </p:spPr>
        <p:txBody>
          <a:bodyPr/>
          <a:lstStyle/>
          <a:p>
            <a:r>
              <a:rPr lang="pl-PL" b="1" dirty="0"/>
              <a:t>        Walory lasów międzyleskich</a:t>
            </a:r>
            <a:r>
              <a:rPr lang="pl-PL" dirty="0"/>
              <a:t>.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990601"/>
            <a:ext cx="8596668" cy="586739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Jednymi z najważniejszych atutów międzyleskich lasów jest udostępnianie ich społeczeństwu, które ma na celu zapewnienie odwiedzającym nie tylko możliwości czynnego odpoczynku, obcowania z przyrodą i relaksu, ale również cennej lekcji przyrody. Urokliwym atutem turystycznym jest tutejszy górski krajobraz, szczególnie na trasie śnieżnickiej .Nasi odwiedzający są zakochani  w tutejszych lasach, gdyż oprócz dostarczania czystego powietrza pochłaniają hałas, a w ten sposób nadają przyjemny charakter miejscom, w którym obcują. Jednocześnie mają możliwość wyciszenia się. Występująca flora na naszych terenach jest nie tylko aspektem nadającym różnorodności nadleśnictwu, ale również wykorzystywana jest w zielarstwie bądź lecznictwie. Kuszącym elementem biocenozy są tutaj także owoce leśne, które wabią nie jednego odwiedzającego. Oprócz tego w miejscowościach wczasowych urlopy spędzają tysiące ludzi chętnych do uprawiania wszelakich sportów rekreacyjnych jak i wyczynowych. Specjalnie do tych celów wyznaczono szlaki narciarstwa biegowego, trasy rowerowe dla wymagających oraz szlaki konne. Również amatorzy sportów lotniczych i paralotniarze znajdą tutaj idealne warunki do uprawiania swoich dyscyplin sportowych. Po okresie wakacyjnym drugi szczyt turystyczny przypada na zimę, umożliwiającą uprawianie narciarstwa.</a:t>
            </a:r>
          </a:p>
        </p:txBody>
      </p:sp>
    </p:spTree>
    <p:extLst>
      <p:ext uri="{BB962C8B-B14F-4D97-AF65-F5344CB8AC3E}">
        <p14:creationId xmlns:p14="http://schemas.microsoft.com/office/powerpoint/2010/main" val="346406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930400"/>
          </a:xfrm>
        </p:spPr>
        <p:txBody>
          <a:bodyPr/>
          <a:lstStyle/>
          <a:p>
            <a:r>
              <a:rPr lang="pl-PL" dirty="0"/>
              <a:t>                 </a:t>
            </a:r>
            <a:r>
              <a:rPr lang="pl-PL" b="1" dirty="0" err="1"/>
              <a:t>Atrakacje</a:t>
            </a:r>
            <a:r>
              <a:rPr lang="pl-PL" b="1" dirty="0"/>
              <a:t> turystyczne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" y="746760"/>
            <a:ext cx="9494520" cy="611123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B0F0"/>
                </a:solidFill>
              </a:rPr>
              <a:t>Lasy nadleśnictwa Międzylesie oprócz tego, iż dzięki swoim walorom krajobrazowym urozmaicają rzeźbę terenu, to dodatkowo pozwalają dotrzeć do najbardziej ciekawych miejsc takich jak: </a:t>
            </a:r>
          </a:p>
          <a:p>
            <a:r>
              <a:rPr lang="pl-PL" sz="2000" dirty="0">
                <a:solidFill>
                  <a:srgbClr val="00B0F0"/>
                </a:solidFill>
              </a:rPr>
              <a:t>-Śnieżnik(1425 m </a:t>
            </a:r>
            <a:r>
              <a:rPr lang="pl-PL" sz="2000" dirty="0" err="1">
                <a:solidFill>
                  <a:srgbClr val="00B0F0"/>
                </a:solidFill>
              </a:rPr>
              <a:t>n.p.m</a:t>
            </a:r>
            <a:r>
              <a:rPr lang="pl-PL" sz="2000" dirty="0">
                <a:solidFill>
                  <a:srgbClr val="00B0F0"/>
                </a:solidFill>
              </a:rPr>
              <a:t>)- najwyższy szczyt Sudetów Wschodnich; </a:t>
            </a:r>
          </a:p>
          <a:p>
            <a:r>
              <a:rPr lang="pl-PL" sz="2000" dirty="0">
                <a:solidFill>
                  <a:srgbClr val="00B0F0"/>
                </a:solidFill>
              </a:rPr>
              <a:t>-</a:t>
            </a:r>
            <a:r>
              <a:rPr lang="pl-PL" sz="2000" dirty="0" err="1">
                <a:solidFill>
                  <a:srgbClr val="00B0F0"/>
                </a:solidFill>
              </a:rPr>
              <a:t>Trójmorski</a:t>
            </a:r>
            <a:r>
              <a:rPr lang="pl-PL" sz="2000" dirty="0">
                <a:solidFill>
                  <a:srgbClr val="00B0F0"/>
                </a:solidFill>
              </a:rPr>
              <a:t> Wierch-(1145 m </a:t>
            </a:r>
            <a:r>
              <a:rPr lang="pl-PL" sz="2000" dirty="0" err="1">
                <a:solidFill>
                  <a:srgbClr val="00B0F0"/>
                </a:solidFill>
              </a:rPr>
              <a:t>n.p.m</a:t>
            </a:r>
            <a:r>
              <a:rPr lang="pl-PL" sz="2000" dirty="0">
                <a:solidFill>
                  <a:srgbClr val="00B0F0"/>
                </a:solidFill>
              </a:rPr>
              <a:t>) źródło wód uchodzących do trzech mórz: Czarnego, Północnego i Bałtyckiego. </a:t>
            </a:r>
          </a:p>
          <a:p>
            <a:r>
              <a:rPr lang="pl-PL" sz="2000" dirty="0">
                <a:solidFill>
                  <a:srgbClr val="00B0F0"/>
                </a:solidFill>
              </a:rPr>
              <a:t>-Czarna Góra (1205 m n.p.m.)- punkt widokowy na Kotlinę Kłodzką, przekaźnik telewizyjny, sieć wyciągów turystycznych i tras narciarskich.</a:t>
            </a:r>
          </a:p>
          <a:p>
            <a:endParaRPr lang="pl-PL" sz="2000" dirty="0">
              <a:solidFill>
                <a:srgbClr val="00B0F0"/>
              </a:solidFill>
            </a:endParaRPr>
          </a:p>
          <a:p>
            <a:r>
              <a:rPr lang="pl-PL" sz="2000" dirty="0">
                <a:solidFill>
                  <a:srgbClr val="00B0F0"/>
                </a:solidFill>
              </a:rPr>
              <a:t> -Rezerwaty Przyrody: „Śnieżnik Kłodzki” , „Wodospad Wilczki” </a:t>
            </a:r>
          </a:p>
          <a:p>
            <a:endParaRPr lang="pl-PL" sz="2000" dirty="0">
              <a:solidFill>
                <a:srgbClr val="00B0F0"/>
              </a:solidFill>
            </a:endParaRPr>
          </a:p>
          <a:p>
            <a:r>
              <a:rPr lang="pl-PL" sz="2000" dirty="0">
                <a:solidFill>
                  <a:srgbClr val="00B0F0"/>
                </a:solidFill>
              </a:rPr>
              <a:t>-Gniewoszów grupa skał </a:t>
            </a:r>
            <a:r>
              <a:rPr lang="pl-PL" sz="2000" dirty="0" err="1">
                <a:solidFill>
                  <a:srgbClr val="00B0F0"/>
                </a:solidFill>
              </a:rPr>
              <a:t>ostańcowych</a:t>
            </a:r>
            <a:r>
              <a:rPr lang="pl-PL" sz="2000" dirty="0">
                <a:solidFill>
                  <a:srgbClr val="00B0F0"/>
                </a:solidFill>
              </a:rPr>
              <a:t> „Diabelskie Skały”</a:t>
            </a:r>
          </a:p>
          <a:p>
            <a:endParaRPr lang="pl-PL" sz="2000" dirty="0">
              <a:solidFill>
                <a:srgbClr val="00B0F0"/>
              </a:solidFill>
            </a:endParaRPr>
          </a:p>
          <a:p>
            <a:r>
              <a:rPr lang="pl-PL" sz="2000" dirty="0">
                <a:solidFill>
                  <a:srgbClr val="00B0F0"/>
                </a:solidFill>
              </a:rPr>
              <a:t> -„Solna Jama”- Jaskinia wapienna -„Pasterskie Skałki”- (Pięć Sióstr), grupa 5 skałek </a:t>
            </a:r>
            <a:r>
              <a:rPr lang="pl-PL" sz="2000" dirty="0" err="1">
                <a:solidFill>
                  <a:srgbClr val="00B0F0"/>
                </a:solidFill>
              </a:rPr>
              <a:t>ostańcowych</a:t>
            </a:r>
            <a:r>
              <a:rPr lang="pl-PL" sz="2000" dirty="0">
                <a:solidFill>
                  <a:srgbClr val="00B0F0"/>
                </a:solidFill>
              </a:rPr>
              <a:t> o wysokości od 5-10 m</a:t>
            </a:r>
          </a:p>
          <a:p>
            <a:endParaRPr lang="pl-PL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1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</a:t>
            </a:r>
            <a:r>
              <a:rPr lang="pl-PL" b="1" dirty="0"/>
              <a:t>Atrakcje turystyczne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463040"/>
            <a:ext cx="7467600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Osobliwością Nadleśnictwa Międzylesie są także zabytki. Do najważniejszych należą: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-Sanktuarium Matki Boskiej Śnieżnej na górze Igliczna.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 -Zespół Zamkowo-Pałacowy w Międzylesiu.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 -Ruiny Zamku Szczerba w Gniewoszowie.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-Drewniany Kościół w Kamieńczyku i w Międzylesiu.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-Kościół w Nowej Wsi.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 -Domy Tkaczy w Międzylesiu.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B0F0"/>
                </a:solidFill>
              </a:rPr>
              <a:t>-Krzyż pokutny w leśnictwie Smreczyna i wiele innych ciekawych obiektów</a:t>
            </a:r>
            <a:endParaRPr lang="pl-PL" sz="20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090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541</Words>
  <Application>Microsoft Office PowerPoint</Application>
  <PresentationFormat>Panoramiczny</PresentationFormat>
  <Paragraphs>35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       Nadleśnictwo Międzylesie</vt:lpstr>
      <vt:lpstr>                                     „Nadleśnictwo Międzylesie”    Znajduje się tu pewien obszar, który łączy nas  to niewątpliwie nasz reglowy las.  A w nim czystego powietrza mamy pod dostatkiem,  nie tylko w Międzygórzu, gdzie spotkasz się z Puchatkiem.  Spójrz więc teraz w nasze bogato porośnięte lasy to z pewnością wymarzone miejsce na wczasy.  Górskie krajobrazy są tu niesamowite,  a nasze turystyczne atrakcje również wyśmienite.  historyczne zabytki, urozmaicone szlaki rowerowe,  ciekawe obiekty to wszystko odbierze Ci mowę !  Zatem czy zimą czy słonecznym latem,  ruszajmy zdobyć Śnieżnik razem z moim bratem.  Trójmorski Wierch to obszar, gdzie trzy morza się zlewały,  zobaczmy więc jak hojnie nas przyrodą obdarowały.  Zapraszamy Cię w nasze górskie szlaki Przyjacielu,  podążając nimi na pewno dotrzesz do celu.                                                        Małgorzata Grajnert </vt:lpstr>
      <vt:lpstr>Najważniejsze informacje :</vt:lpstr>
      <vt:lpstr>Prezentacja programu PowerPoint</vt:lpstr>
      <vt:lpstr>Prezentacja programu PowerPoint</vt:lpstr>
      <vt:lpstr>Prezentacja programu PowerPoint</vt:lpstr>
      <vt:lpstr>        Walory lasów międzyleskich.  </vt:lpstr>
      <vt:lpstr>                 Atrakacje turystyczne </vt:lpstr>
      <vt:lpstr>                Atrakcje turystyczne 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Gliński</dc:creator>
  <cp:lastModifiedBy>Patryk Gliński</cp:lastModifiedBy>
  <cp:revision>33</cp:revision>
  <dcterms:created xsi:type="dcterms:W3CDTF">2016-04-08T17:19:19Z</dcterms:created>
  <dcterms:modified xsi:type="dcterms:W3CDTF">2016-04-09T11:45:06Z</dcterms:modified>
</cp:coreProperties>
</file>