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4660"/>
  </p:normalViewPr>
  <p:slideViewPr>
    <p:cSldViewPr>
      <p:cViewPr varScale="1">
        <p:scale>
          <a:sx n="69" d="100"/>
          <a:sy n="69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czno.pila.lasy.gov.pl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Nadleśnictwo Tuczno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	Źródła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Informacje – Opis </a:t>
            </a:r>
            <a:r>
              <a:rPr lang="pl-PL" dirty="0" err="1" smtClean="0"/>
              <a:t>N-ctwo</a:t>
            </a:r>
            <a:r>
              <a:rPr lang="pl-PL" dirty="0" smtClean="0"/>
              <a:t> Tuczno 2015, </a:t>
            </a:r>
            <a:r>
              <a:rPr lang="pl-PL" dirty="0" err="1" smtClean="0">
                <a:hlinkClick r:id="rId3"/>
              </a:rPr>
              <a:t>www.tuczno.pila.lasy.gov.pl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Zdjęcia – </a:t>
            </a:r>
          </a:p>
          <a:p>
            <a:pPr>
              <a:buNone/>
            </a:pPr>
            <a:r>
              <a:rPr lang="pl-PL" dirty="0" smtClean="0"/>
              <a:t>	slajd 3, 5, 9, 10 – Mateusz Urbanowski,</a:t>
            </a:r>
          </a:p>
          <a:p>
            <a:pPr>
              <a:buNone/>
            </a:pPr>
            <a:r>
              <a:rPr lang="pl-PL" dirty="0" smtClean="0"/>
              <a:t>	slajd 1, 4, 6 – </a:t>
            </a:r>
            <a:r>
              <a:rPr lang="pl-PL" dirty="0" err="1" smtClean="0">
                <a:hlinkClick r:id="rId3"/>
              </a:rPr>
              <a:t>www.tuczno.pila.lasy.gov.pl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slajd 2, 7, 8 – Google Grafika.</a:t>
            </a:r>
          </a:p>
          <a:p>
            <a:pPr>
              <a:buNone/>
            </a:pPr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3600" i="1" dirty="0" smtClean="0">
                <a:latin typeface="Times New Roman" pitchFamily="18" charset="0"/>
                <a:cs typeface="Times New Roman" pitchFamily="18" charset="0"/>
              </a:rPr>
              <a:t>	Autorzy</a:t>
            </a:r>
            <a:endParaRPr lang="pl-PL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Hanna Szewczyk (kl. IIIB),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Justyna Krzysztoń (</a:t>
            </a:r>
            <a:r>
              <a:rPr lang="pl-PL" dirty="0" err="1" smtClean="0"/>
              <a:t>kl.IIIB</a:t>
            </a:r>
            <a:r>
              <a:rPr lang="pl-PL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Natalia Senator (</a:t>
            </a:r>
            <a:r>
              <a:rPr lang="pl-PL" dirty="0" err="1" smtClean="0"/>
              <a:t>kl.IIIB</a:t>
            </a:r>
            <a:r>
              <a:rPr lang="pl-PL" dirty="0" smtClean="0"/>
              <a:t>).</a:t>
            </a:r>
          </a:p>
          <a:p>
            <a:pPr>
              <a:buNone/>
            </a:pPr>
            <a:r>
              <a:rPr lang="pl-PL" dirty="0" smtClean="0"/>
              <a:t>	Zespół Szkół im. </a:t>
            </a:r>
            <a:br>
              <a:rPr lang="pl-PL" dirty="0" smtClean="0"/>
            </a:br>
            <a:r>
              <a:rPr lang="pl-PL" dirty="0" err="1" smtClean="0"/>
              <a:t>Wedlów-Tuczyńskich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Tucznie.</a:t>
            </a:r>
          </a:p>
          <a:p>
            <a:pPr>
              <a:buNone/>
            </a:pPr>
            <a:r>
              <a:rPr lang="pl-PL" smtClean="0"/>
              <a:t>	Kategoria </a:t>
            </a:r>
            <a:r>
              <a:rPr lang="pl-PL" dirty="0" smtClean="0"/>
              <a:t>– gimnazja.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smtClean="0">
                <a:latin typeface="Times New Roman" pitchFamily="18" charset="0"/>
                <a:cs typeface="Times New Roman" pitchFamily="18" charset="0"/>
              </a:rPr>
              <a:t>Krótkie informacje</a:t>
            </a:r>
            <a:endParaRPr lang="pl-PL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Utworzenie – lipiec 1946 roku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Siedziba – ul. Klasztorna 36 Tuczno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Pierwszy nadleśniczy – p. Zawirski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Obecny nadleśniczy – Marcin Majchrzak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Zastępca nadleśniczego – Ireneusz Herman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Nadleśnictwo w </a:t>
            </a:r>
            <a:r>
              <a:rPr lang="pl-PL" dirty="0" smtClean="0"/>
              <a:t>południowo-zachodniej części </a:t>
            </a:r>
            <a:r>
              <a:rPr lang="pl-PL" dirty="0" smtClean="0"/>
              <a:t>graniczy z </a:t>
            </a:r>
            <a:r>
              <a:rPr lang="pl-PL" dirty="0" smtClean="0"/>
              <a:t>Drawieńskim </a:t>
            </a:r>
            <a:r>
              <a:rPr lang="pl-PL" dirty="0" smtClean="0"/>
              <a:t>Parkiem Narodowym</a:t>
            </a:r>
          </a:p>
          <a:p>
            <a:pPr>
              <a:buNone/>
            </a:pPr>
            <a:r>
              <a:rPr lang="pl-PL" b="1" dirty="0" smtClean="0"/>
              <a:t>	</a:t>
            </a:r>
          </a:p>
          <a:p>
            <a:pPr>
              <a:buFont typeface="Wingdings" pitchFamily="2" charset="2"/>
              <a:buChar char="Ø"/>
            </a:pPr>
            <a:endParaRPr lang="pl-PL" b="1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i="1" dirty="0" smtClean="0">
                <a:latin typeface="Times New Roman" pitchFamily="18" charset="0"/>
                <a:cs typeface="Times New Roman" pitchFamily="18" charset="0"/>
              </a:rPr>
              <a:t>Rezerwat ,,Nad </a:t>
            </a:r>
            <a:r>
              <a:rPr lang="pl-PL" sz="5400" b="1" i="1" dirty="0" err="1" smtClean="0">
                <a:latin typeface="Times New Roman" pitchFamily="18" charset="0"/>
                <a:cs typeface="Times New Roman" pitchFamily="18" charset="0"/>
              </a:rPr>
              <a:t>Płociczną</a:t>
            </a:r>
            <a:r>
              <a:rPr lang="pl-PL" sz="5400" b="1" i="1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pl-PL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4000" dirty="0" smtClean="0"/>
              <a:t>	Rezerwat położony jest w leśnictwie Krępa. </a:t>
            </a:r>
          </a:p>
          <a:p>
            <a:pPr>
              <a:buNone/>
            </a:pPr>
            <a:r>
              <a:rPr lang="pl-PL" sz="4000" dirty="0" smtClean="0"/>
              <a:t>	Celem ochrony w rezerwacie jest zachowanie górnego odcinka środkowego biegu rzeki </a:t>
            </a:r>
            <a:r>
              <a:rPr lang="pl-PL" sz="4000" dirty="0" err="1" smtClean="0"/>
              <a:t>Płocicznej</a:t>
            </a:r>
            <a:r>
              <a:rPr lang="pl-PL" sz="4000" dirty="0" smtClean="0"/>
              <a:t> ze zgrupowaniami fauny typowej </a:t>
            </a:r>
            <a:br>
              <a:rPr lang="pl-PL" sz="4000" dirty="0" smtClean="0"/>
            </a:br>
            <a:r>
              <a:rPr lang="pl-PL" sz="4000" dirty="0" smtClean="0"/>
              <a:t>dla rzek o charakterze górskim, a także ochrona kompleksu dobrze zachowanych łęgów i grądów o charakterze zbliżonym do naturalnego, porastających zbocza oraz dno doliny </a:t>
            </a:r>
            <a:r>
              <a:rPr lang="pl-PL" sz="4000" dirty="0" err="1" smtClean="0"/>
              <a:t>Płocicznej</a:t>
            </a:r>
            <a:r>
              <a:rPr lang="pl-PL" sz="4000" dirty="0" smtClean="0"/>
              <a:t>, z charakterystyczną florą i fauną. </a:t>
            </a:r>
            <a:br>
              <a:rPr lang="pl-PL" sz="4000" dirty="0" smtClean="0"/>
            </a:br>
            <a:endParaRPr lang="pl-PL" sz="4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Fauna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 terenie Nadleśnictwa Tuczno stwierdzono występowanie 43 gatunków zwierząt objętych prawną ochroną, w tym 1 owad, 2 ślimaki, </a:t>
            </a:r>
            <a:br>
              <a:rPr lang="pl-PL" dirty="0" smtClean="0"/>
            </a:br>
            <a:r>
              <a:rPr lang="pl-PL" dirty="0" smtClean="0"/>
              <a:t>8 płazów, 4 gady, 23 ptaków i 5 ssaków.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smtClean="0">
                <a:latin typeface="Times New Roman" pitchFamily="18" charset="0"/>
                <a:cs typeface="Times New Roman" pitchFamily="18" charset="0"/>
              </a:rPr>
              <a:t>Zwierzęta łowne</a:t>
            </a:r>
            <a:endParaRPr lang="pl-PL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Najistotniejszymi dla hodowli lasu zwierzętami łownymi na terenie Nadleśnictwa Tuczno </a:t>
            </a:r>
            <a:br>
              <a:rPr lang="pl-PL" dirty="0" smtClean="0"/>
            </a:br>
            <a:r>
              <a:rPr lang="pl-PL" dirty="0" smtClean="0"/>
              <a:t>są jelenie i sarny. Zagrażają one uprawom </a:t>
            </a:r>
            <a:br>
              <a:rPr lang="pl-PL" dirty="0" smtClean="0"/>
            </a:br>
            <a:r>
              <a:rPr lang="pl-PL" dirty="0" smtClean="0"/>
              <a:t>i młodnikom głównie poprzez zgryzanie </a:t>
            </a:r>
            <a:br>
              <a:rPr lang="pl-PL" dirty="0" smtClean="0"/>
            </a:br>
            <a:r>
              <a:rPr lang="pl-PL" dirty="0" smtClean="0"/>
              <a:t>i spałowanie. Największe nasilenie spałowania występuje zwykle, gdy młodnik sosnowy ma </a:t>
            </a:r>
            <a:br>
              <a:rPr lang="pl-PL" dirty="0" smtClean="0"/>
            </a:br>
            <a:r>
              <a:rPr lang="pl-PL" dirty="0" smtClean="0"/>
              <a:t>1,5 do 2,5 m wysokości. </a:t>
            </a:r>
          </a:p>
          <a:p>
            <a:pPr>
              <a:buNone/>
            </a:pPr>
            <a:r>
              <a:rPr lang="pl-PL" dirty="0" smtClean="0"/>
              <a:t>	Łącznie w obwodach nadzorowanych przez Nadleśnictwo Tuczno wg stanu na 2014 r. zainwentaryzowano 731 szt. jeleni, 1747 szt. saren, 59 szt. danieli i 731 szt. dzików.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Flora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 gruntach Nadleśnictwa Tuczno stwierdzono stanowiska 33 gatunków objętych ochroną prawną w tym: 12 – ścisłą, 21 – częściową. Zlokalizowano również 27 gatunków rzadkich w skali regionalnej lub krajowej.</a:t>
            </a:r>
            <a:endParaRPr lang="pl-PL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Ciekawostki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 Jako ciekawostkę występującą </a:t>
            </a:r>
            <a:br>
              <a:rPr lang="pl-PL" dirty="0" smtClean="0"/>
            </a:br>
            <a:r>
              <a:rPr lang="pl-PL" dirty="0" smtClean="0"/>
              <a:t>w Nadleśnictwie należy wymienić tzw. „Czarodziejską Górkę” przy oddz. 129 </a:t>
            </a:r>
            <a:br>
              <a:rPr lang="pl-PL" dirty="0" smtClean="0"/>
            </a:br>
            <a:r>
              <a:rPr lang="pl-PL" dirty="0" smtClean="0"/>
              <a:t>na odcinku drogi Strączno – Rutwica. </a:t>
            </a:r>
            <a:br>
              <a:rPr lang="pl-PL" dirty="0" smtClean="0"/>
            </a:br>
            <a:r>
              <a:rPr lang="pl-PL" dirty="0" smtClean="0"/>
              <a:t>Jest to zagadkowe miejsce, w którym dzieją </a:t>
            </a:r>
            <a:br>
              <a:rPr lang="pl-PL" dirty="0" smtClean="0"/>
            </a:br>
            <a:r>
              <a:rPr lang="pl-PL" dirty="0" smtClean="0"/>
              <a:t>się rzeczy dziwne. Samochód sam wjeżdża </a:t>
            </a:r>
            <a:br>
              <a:rPr lang="pl-PL" dirty="0" smtClean="0"/>
            </a:br>
            <a:r>
              <a:rPr lang="pl-PL" dirty="0" smtClean="0"/>
              <a:t>pod górę, pod górę toczy się butelka, wylana woda płynie pod górę. Czy to złudzenie optyczne, czy zaburzone pole grawitacyjne, czy też miejsce magiczne, najlepiej sprawdzić samemu.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>
                <a:latin typeface="Times New Roman" pitchFamily="18" charset="0"/>
                <a:cs typeface="Times New Roman" pitchFamily="18" charset="0"/>
              </a:rPr>
              <a:t>Zagrożenia środowiska</a:t>
            </a:r>
            <a:endParaRPr lang="pl-PL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Lasy Nadleśnictwa Tuczno narażone mogą być na oddziaływanie następujących czynników: </a:t>
            </a:r>
          </a:p>
          <a:p>
            <a:pPr>
              <a:buNone/>
            </a:pPr>
            <a:r>
              <a:rPr lang="pl-PL" dirty="0" smtClean="0"/>
              <a:t>	→ silne wiatry, huragany, </a:t>
            </a:r>
          </a:p>
          <a:p>
            <a:pPr>
              <a:buNone/>
            </a:pPr>
            <a:r>
              <a:rPr lang="pl-PL" dirty="0" smtClean="0"/>
              <a:t>	→ okiść, </a:t>
            </a:r>
          </a:p>
          <a:p>
            <a:pPr>
              <a:buNone/>
            </a:pPr>
            <a:r>
              <a:rPr lang="pl-PL" dirty="0" smtClean="0"/>
              <a:t>	→ niskie temperatury, późne i wczesne przymrozki, </a:t>
            </a:r>
          </a:p>
          <a:p>
            <a:pPr>
              <a:buNone/>
            </a:pPr>
            <a:r>
              <a:rPr lang="pl-PL" dirty="0" smtClean="0"/>
              <a:t>	→ długotrwałe susze, </a:t>
            </a:r>
          </a:p>
          <a:p>
            <a:pPr>
              <a:buNone/>
            </a:pPr>
            <a:r>
              <a:rPr lang="pl-PL" dirty="0" smtClean="0"/>
              <a:t>	→ szkodniki owadzie (pierwotne, wtórne), </a:t>
            </a:r>
          </a:p>
          <a:p>
            <a:pPr>
              <a:buNone/>
            </a:pPr>
            <a:r>
              <a:rPr lang="pl-PL" dirty="0" smtClean="0"/>
              <a:t>	→ grzybowe choroby infekcyjne (korzeni, pędów, liści), </a:t>
            </a:r>
          </a:p>
          <a:p>
            <a:pPr>
              <a:buNone/>
            </a:pPr>
            <a:r>
              <a:rPr lang="pl-PL" dirty="0" smtClean="0"/>
              <a:t>	→ nadmierne występowanie zwierząt roślinożernych; </a:t>
            </a:r>
          </a:p>
          <a:p>
            <a:pPr>
              <a:buNone/>
            </a:pPr>
            <a:r>
              <a:rPr lang="pl-PL" dirty="0" smtClean="0"/>
              <a:t>	→ zanieczyszczenie powietrza, </a:t>
            </a:r>
          </a:p>
          <a:p>
            <a:pPr>
              <a:buNone/>
            </a:pPr>
            <a:r>
              <a:rPr lang="pl-PL" dirty="0" smtClean="0"/>
              <a:t>	→ zanieczyszczenie wód i gleb, </a:t>
            </a:r>
          </a:p>
          <a:p>
            <a:pPr>
              <a:buNone/>
            </a:pPr>
            <a:r>
              <a:rPr lang="pl-PL" dirty="0" smtClean="0"/>
              <a:t>	→ szkodnictwo leśne, </a:t>
            </a:r>
          </a:p>
          <a:p>
            <a:pPr>
              <a:buNone/>
            </a:pPr>
            <a:r>
              <a:rPr lang="pl-PL" dirty="0" smtClean="0"/>
              <a:t>	→ pożary lasu. </a:t>
            </a:r>
          </a:p>
          <a:p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200" b="1" i="1" dirty="0" smtClean="0">
                <a:latin typeface="Times New Roman" pitchFamily="18" charset="0"/>
                <a:cs typeface="Times New Roman" pitchFamily="18" charset="0"/>
              </a:rPr>
              <a:t>Turystyka</a:t>
            </a:r>
            <a:endParaRPr lang="pl-PL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Rezerwat przyrody „Strzaliny koło Tuczna” - jedno z największych znanych zimowisk nietoperzy w Polsce,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Rezerwat przyrody „Leśne Źródła”,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Gotycko-renesansowy zamek </a:t>
            </a:r>
            <a:br>
              <a:rPr lang="pl-PL" dirty="0" smtClean="0"/>
            </a:br>
            <a:r>
              <a:rPr lang="pl-PL" dirty="0" err="1" smtClean="0"/>
              <a:t>Wedlów-Tuczyńskich</a:t>
            </a:r>
            <a:r>
              <a:rPr lang="pl-PL" dirty="0" smtClean="0"/>
              <a:t> i kościół pochodzący </a:t>
            </a:r>
            <a:br>
              <a:rPr lang="pl-PL" dirty="0" smtClean="0"/>
            </a:br>
            <a:r>
              <a:rPr lang="pl-PL" dirty="0" smtClean="0"/>
              <a:t>z XVI wieku,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Czyste i zasobne w ryby jeziora.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107</Words>
  <Application>Microsoft Office PowerPoint</Application>
  <PresentationFormat>Pokaz na ekranie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Nadleśnictwo Tuczno</vt:lpstr>
      <vt:lpstr>Krótkie informacje</vt:lpstr>
      <vt:lpstr>Rezerwat ,,Nad Płociczną’’</vt:lpstr>
      <vt:lpstr>Fauna</vt:lpstr>
      <vt:lpstr>Zwierzęta łowne</vt:lpstr>
      <vt:lpstr>Flora</vt:lpstr>
      <vt:lpstr>Ciekawostki</vt:lpstr>
      <vt:lpstr>Zagrożenia środowiska</vt:lpstr>
      <vt:lpstr>Turystyka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Tuczno</dc:title>
  <dc:creator>Hania</dc:creator>
  <cp:lastModifiedBy>HANIA</cp:lastModifiedBy>
  <cp:revision>38</cp:revision>
  <dcterms:created xsi:type="dcterms:W3CDTF">2016-04-10T14:11:34Z</dcterms:created>
  <dcterms:modified xsi:type="dcterms:W3CDTF">2016-04-20T15:41:03Z</dcterms:modified>
</cp:coreProperties>
</file>