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7" r:id="rId2"/>
    <p:sldId id="259" r:id="rId3"/>
    <p:sldId id="265" r:id="rId4"/>
    <p:sldId id="273" r:id="rId5"/>
    <p:sldId id="267" r:id="rId6"/>
    <p:sldId id="268" r:id="rId7"/>
    <p:sldId id="274" r:id="rId8"/>
    <p:sldId id="270" r:id="rId9"/>
    <p:sldId id="260" r:id="rId10"/>
    <p:sldId id="26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51" d="100"/>
          <a:sy n="51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044E-11E1-4F4F-9EAE-2B1B0A5C647C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9B57E-9F5B-4FA9-B257-08A92BFEAF8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557C72-69AA-4D52-A801-97D1E0A7AF5F}" type="slidenum">
              <a:rPr lang="en-GB" altLang="pl-PL"/>
              <a:pPr/>
              <a:t>1</a:t>
            </a:fld>
            <a:endParaRPr lang="en-GB" altLang="pl-PL" dirty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endParaRPr lang="pl-PL" altLang="pl-PL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2AA0998-DAC1-4E72-98A4-33CAEA096987}" type="slidenum">
              <a:rPr lang="en-GB" altLang="pl-PL"/>
              <a:pPr/>
              <a:t>2</a:t>
            </a:fld>
            <a:endParaRPr lang="en-GB" altLang="pl-PL" dirty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endParaRPr lang="pl-PL" altLang="pl-PL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8EC8BA-CFBA-4E8A-8E97-8279BD0B416E}" type="slidenum">
              <a:rPr lang="en-GB" altLang="pl-PL"/>
              <a:pPr/>
              <a:t>6</a:t>
            </a:fld>
            <a:endParaRPr lang="en-GB" altLang="pl-PL" dirty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endParaRPr lang="pl-PL" altLang="pl-PL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8EC8BA-CFBA-4E8A-8E97-8279BD0B416E}" type="slidenum">
              <a:rPr lang="en-GB" altLang="pl-PL"/>
              <a:pPr/>
              <a:t>9</a:t>
            </a:fld>
            <a:endParaRPr lang="en-GB" altLang="pl-PL" dirty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endParaRPr lang="pl-PL" altLang="pl-PL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0C18-67F0-4A9B-859A-00BD7E083668}" type="datetimeFigureOut">
              <a:rPr lang="pl-PL" smtClean="0"/>
              <a:pPr/>
              <a:t>2016-04-27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262E-C173-4D98-B146-BCBD3808CFF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 anchor="t">
            <a:spAutoFit/>
          </a:bodyPr>
          <a:lstStyle/>
          <a:p>
            <a:pPr marL="341313" indent="-341313" algn="l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  <a:p>
            <a:pPr marL="741363" lvl="1" indent="-284163" algn="l" eaLnBrk="1" hangingPunct="1">
              <a:lnSpc>
                <a:spcPct val="100000"/>
              </a:lnSpc>
              <a:spcBef>
                <a:spcPts val="700"/>
              </a:spcBef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553200" cy="62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189287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703263"/>
          </a:xfrm>
          <a:prstGeom prst="rect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4000" b="1" dirty="0">
                <a:solidFill>
                  <a:srgbClr val="000000"/>
                </a:solidFill>
                <a:latin typeface="Times New Roman" pitchFamily="16" charset="0"/>
              </a:rPr>
              <a:t>NADLEŚNICTWO STĄPORKÓW</a:t>
            </a:r>
          </a:p>
        </p:txBody>
      </p:sp>
      <p:pic>
        <p:nvPicPr>
          <p:cNvPr id="3082" name="Obraz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240360" cy="24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3067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4211960" y="422108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002060"/>
                </a:solidFill>
              </a:rPr>
              <a:t>Jesteśmy uczniami Niepublicznej Szkoły Podstawowej w Odrowążu, gmina Stąporków woj. </a:t>
            </a:r>
            <a:r>
              <a:rPr lang="pl-PL" b="1" dirty="0" smtClean="0">
                <a:solidFill>
                  <a:srgbClr val="002060"/>
                </a:solidFill>
              </a:rPr>
              <a:t>świętokrzyskie</a:t>
            </a:r>
            <a:r>
              <a:rPr lang="pl-PL" b="1" dirty="0" smtClean="0">
                <a:solidFill>
                  <a:srgbClr val="002060"/>
                </a:solidFill>
              </a:rPr>
              <a:t>. 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just"/>
            <a:r>
              <a:rPr lang="pl-PL" b="1" dirty="0" smtClean="0">
                <a:solidFill>
                  <a:srgbClr val="002060"/>
                </a:solidFill>
              </a:rPr>
              <a:t>Naszym </a:t>
            </a:r>
            <a:r>
              <a:rPr lang="pl-PL" b="1" dirty="0" smtClean="0">
                <a:solidFill>
                  <a:srgbClr val="002060"/>
                </a:solidFill>
              </a:rPr>
              <a:t>nadleśnictwem jest Nadleśnictwo Stąporków. Zapraszamy na krótką prezentację.</a:t>
            </a:r>
            <a:endParaRPr lang="pl-P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Dziękujemy za uwagę, mamy nadzieję, że się podobało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>
              <a:latin typeface="Monotype Corsiva" pitchFamily="66" charset="0"/>
            </a:endParaRPr>
          </a:p>
          <a:p>
            <a:pPr>
              <a:buNone/>
            </a:pPr>
            <a:endParaRPr lang="pl-PL" sz="2000" dirty="0" smtClean="0">
              <a:latin typeface="Monotype Corsiva" pitchFamily="66" charset="0"/>
            </a:endParaRPr>
          </a:p>
          <a:p>
            <a:pPr>
              <a:buNone/>
            </a:pPr>
            <a:endParaRPr lang="pl-PL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Prezentację </a:t>
            </a:r>
            <a:r>
              <a:rPr lang="pl-PL" sz="2000" dirty="0" smtClean="0">
                <a:latin typeface="Monotype Corsiva" pitchFamily="66" charset="0"/>
              </a:rPr>
              <a:t>wykonali:</a:t>
            </a: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Jakub Rut, Jakub Ścibisz, Kamil Świtoń</a:t>
            </a: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uczniowie klasy VI Niepublicznej Szkoły Podstawowej w Odrowążu</a:t>
            </a:r>
          </a:p>
        </p:txBody>
      </p:sp>
      <p:pic>
        <p:nvPicPr>
          <p:cNvPr id="2050" name="Picture 2" descr="C:\Users\KAMILEK\Desktop\getim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1618773" cy="1907282"/>
          </a:xfrm>
          <a:prstGeom prst="rect">
            <a:avLst/>
          </a:prstGeom>
          <a:noFill/>
        </p:spPr>
      </p:pic>
      <p:pic>
        <p:nvPicPr>
          <p:cNvPr id="6" name="Picture 2" descr="C:\Users\KAMILEK\Desktop\received_173548544666299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66429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 anchor="t">
            <a:spAutoFit/>
          </a:bodyPr>
          <a:lstStyle/>
          <a:p>
            <a:pPr marL="341313" indent="-341313" algn="l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  <a:p>
            <a:pPr marL="741363" lvl="1" indent="-284163" algn="l" eaLnBrk="1" hangingPunct="1">
              <a:lnSpc>
                <a:spcPct val="100000"/>
              </a:lnSpc>
              <a:spcBef>
                <a:spcPts val="700"/>
              </a:spcBef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0"/>
            <a:ext cx="807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i="1" dirty="0">
                <a:solidFill>
                  <a:srgbClr val="002060"/>
                </a:solidFill>
                <a:latin typeface="Monotype Corsiva" pitchFamily="66" charset="0"/>
                <a:cs typeface="Times New Roman" pitchFamily="16" charset="0"/>
              </a:rPr>
              <a:t>Położenie Nadleśnictwa</a:t>
            </a:r>
            <a:r>
              <a:rPr lang="en-GB" altLang="pl-PL" sz="32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GB" altLang="pl-PL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endParaRPr lang="en-GB" altLang="pl-PL" sz="3200" b="1" i="1" dirty="0">
              <a:solidFill>
                <a:srgbClr val="002060"/>
              </a:solidFill>
              <a:latin typeface="Monotype Corsiva" pitchFamily="66" charset="0"/>
              <a:cs typeface="Times New Roman" pitchFamily="16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24936" cy="576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953000" y="3124200"/>
            <a:ext cx="1482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dirty="0">
                <a:solidFill>
                  <a:srgbClr val="000000"/>
                </a:solidFill>
                <a:latin typeface="Times New Roman" pitchFamily="16" charset="0"/>
              </a:rPr>
              <a:t>RDLP Radom</a:t>
            </a:r>
          </a:p>
        </p:txBody>
      </p:sp>
      <p:pic>
        <p:nvPicPr>
          <p:cNvPr id="3074" name="Picture 2" descr="C:\Users\KAMILEK\Desktop\kd2003-11z1z1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419350" cy="2419350"/>
          </a:xfrm>
          <a:prstGeom prst="rect">
            <a:avLst/>
          </a:prstGeom>
          <a:noFill/>
        </p:spPr>
      </p:pic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3352800" y="4114800"/>
            <a:ext cx="1981200" cy="533400"/>
          </a:xfrm>
          <a:prstGeom prst="rightArrow">
            <a:avLst>
              <a:gd name="adj1" fmla="val 50000"/>
              <a:gd name="adj2" fmla="val 92857"/>
            </a:avLst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 dirty="0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352800" y="4267200"/>
            <a:ext cx="21526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1200" b="1" dirty="0">
                <a:solidFill>
                  <a:srgbClr val="000000"/>
                </a:solidFill>
                <a:latin typeface="Times New Roman" pitchFamily="16" charset="0"/>
              </a:rPr>
              <a:t>Nadleśnictwo Stąporków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9552" y="90872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20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Lasy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Nadleśnictwa 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położone są w VI Krainie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Przyrodniczo-Leśnej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Małopolskiej, </a:t>
            </a:r>
            <a:endParaRPr lang="pl-PL" altLang="pl-PL" sz="2000" dirty="0" smtClean="0">
              <a:solidFill>
                <a:srgbClr val="00B050"/>
              </a:solidFill>
              <a:latin typeface="Monotype Corsiva" pitchFamily="66" charset="0"/>
              <a:cs typeface="Times New Roman" pitchFamily="16" charset="0"/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w Dzielnicy 2-giej Gór Świętokrzyskich.</a:t>
            </a:r>
            <a:endParaRPr lang="en-GB" altLang="pl-PL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  Nadleśnictwo Stąporków obejmuje powierzchni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ę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12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032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ha i składa się z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dw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u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obrębów: Niekłań 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i 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Miedzierza, podzielonych n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a 9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 leśnictw o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 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powierzchni od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8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6" charset="0"/>
              </a:rPr>
              <a:t>00 do 1500 ha.</a:t>
            </a:r>
            <a:endParaRPr lang="en-GB" altLang="pl-PL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  Lasy nadleśnictwa położone są na terenie województwa świętokrzyskiego,  </a:t>
            </a:r>
            <a:endParaRPr lang="pl-PL" altLang="pl-PL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a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tylko 700 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znajduje się w województwie mazowieckim.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  Zasięg terytorialny nadleśnictwa</a:t>
            </a:r>
            <a:r>
              <a:rPr lang="pl-PL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GB" altLang="pl-PL" sz="2000" dirty="0" smtClean="0">
                <a:solidFill>
                  <a:srgbClr val="00B050"/>
                </a:solidFill>
                <a:latin typeface="Monotype Corsiva" pitchFamily="66" charset="0"/>
              </a:rPr>
              <a:t>– 28 tys. ha</a:t>
            </a:r>
            <a:endParaRPr lang="en-GB" altLang="pl-PL" sz="2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553200" cy="62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1" dirty="0" smtClean="0">
                <a:solidFill>
                  <a:schemeClr val="tx2"/>
                </a:solidFill>
                <a:latin typeface="Monotype Corsiva" pitchFamily="66" charset="0"/>
              </a:rPr>
              <a:t>Teren Nadleśnictwa to obszar o cennych walorach przyrodniczo-krajobrazowych. Cechuje go wyjątkowe bogactwo świata roślin i zwierząt</a:t>
            </a:r>
            <a:r>
              <a:rPr lang="pl-PL" sz="1800" b="1" i="1" dirty="0" smtClean="0"/>
              <a:t>.</a:t>
            </a:r>
            <a:endParaRPr lang="pl-PL" sz="1800" b="1" dirty="0"/>
          </a:p>
        </p:txBody>
      </p:sp>
      <p:pic>
        <p:nvPicPr>
          <p:cNvPr id="1026" name="Picture 2" descr="C:\Users\KAMILEK\Desktop\4846335_rosiczka-okraglolist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212976" cy="2872110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Monotype Corsiva" pitchFamily="66" charset="0"/>
              </a:rPr>
              <a:t>Ponad 75% powierzchni leśnej Nadleśnictwa Stąporków stanowią lasy ochronne </a:t>
            </a:r>
          </a:p>
          <a:p>
            <a:pPr>
              <a:buNone/>
            </a:pPr>
            <a:r>
              <a:rPr lang="pl-PL" sz="2000" dirty="0">
                <a:latin typeface="Monotype Corsiva" pitchFamily="66" charset="0"/>
              </a:rPr>
              <a:t> </a:t>
            </a:r>
            <a:r>
              <a:rPr lang="pl-PL" sz="2000" dirty="0" smtClean="0">
                <a:latin typeface="Monotype Corsiva" pitchFamily="66" charset="0"/>
              </a:rPr>
              <a:t>     o szczególnych walorach przyrodniczych.</a:t>
            </a:r>
          </a:p>
          <a:p>
            <a:pPr algn="just"/>
            <a:r>
              <a:rPr lang="pl-PL" sz="2000" dirty="0" smtClean="0">
                <a:latin typeface="Monotype Corsiva" pitchFamily="66" charset="0"/>
              </a:rPr>
              <a:t>Na naszym terenie występuje kilkadziesiąt gatunków roślin podlegających ochronie gatunkowej. Najciekawsze z nich to: </a:t>
            </a:r>
            <a:r>
              <a:rPr lang="pl-PL" sz="2000" b="1" dirty="0" smtClean="0">
                <a:latin typeface="Monotype Corsiva" pitchFamily="66" charset="0"/>
              </a:rPr>
              <a:t>owadożerne rosiczki, wawrzynek wilczełyko, gnieźnik leśny, storczyk plamisty i szerokolistny, podkolan biały, pełnik europejski, lilia złotogłów, kosaciec syberyjski, parzydło leśne, widłak spłaszczony </a:t>
            </a:r>
          </a:p>
          <a:p>
            <a:pPr algn="just">
              <a:buNone/>
            </a:pPr>
            <a:r>
              <a:rPr lang="pl-PL" sz="2000" b="1" dirty="0">
                <a:latin typeface="Monotype Corsiva" pitchFamily="66" charset="0"/>
              </a:rPr>
              <a:t> </a:t>
            </a:r>
            <a:r>
              <a:rPr lang="pl-PL" sz="2000" b="1" dirty="0" smtClean="0">
                <a:latin typeface="Monotype Corsiva" pitchFamily="66" charset="0"/>
              </a:rPr>
              <a:t>    i jałowcowaty.</a:t>
            </a:r>
          </a:p>
          <a:p>
            <a:endParaRPr lang="pl-PL" sz="2000" dirty="0"/>
          </a:p>
        </p:txBody>
      </p:sp>
      <p:pic>
        <p:nvPicPr>
          <p:cNvPr id="2050" name="Picture 2" descr="C:\Users\KAMILEK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600400" cy="256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rgbClr val="002060"/>
                </a:solidFill>
                <a:latin typeface="Monotype Corsiva" pitchFamily="66" charset="0"/>
              </a:rPr>
              <a:t>Z licznej listy chronionych ssaków warto wymienić: </a:t>
            </a: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małych owadożerców: </a:t>
            </a:r>
            <a:r>
              <a:rPr lang="pl-PL" sz="2000" b="1" dirty="0" smtClean="0">
                <a:solidFill>
                  <a:srgbClr val="002060"/>
                </a:solidFill>
                <a:latin typeface="Monotype Corsiva" pitchFamily="66" charset="0"/>
              </a:rPr>
              <a:t>rzęsorka rzeczka, zębiełka karliczka i ryjówkę malutką</a:t>
            </a: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b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zagrożone gatunki nietoperzy: </a:t>
            </a:r>
            <a:r>
              <a:rPr lang="pl-PL" sz="2000" b="1" dirty="0" smtClean="0">
                <a:solidFill>
                  <a:srgbClr val="002060"/>
                </a:solidFill>
                <a:latin typeface="Monotype Corsiva" pitchFamily="66" charset="0"/>
              </a:rPr>
              <a:t>karlika malutkiego, mroczka późnego, nocki i gacki</a:t>
            </a: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b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poza tym rzadkie: </a:t>
            </a:r>
            <a:r>
              <a:rPr lang="pl-PL" sz="2000" b="1" dirty="0" smtClean="0">
                <a:solidFill>
                  <a:srgbClr val="002060"/>
                </a:solidFill>
                <a:latin typeface="Monotype Corsiva" pitchFamily="66" charset="0"/>
              </a:rPr>
              <a:t>smużkę, koszatkę, popielicę, orzesznicę, łasicę, gronostaja, wydrę</a:t>
            </a: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i licznego </a:t>
            </a:r>
            <a:r>
              <a:rPr lang="pl-PL" sz="2000" b="1" dirty="0" smtClean="0">
                <a:solidFill>
                  <a:srgbClr val="002060"/>
                </a:solidFill>
                <a:latin typeface="Monotype Corsiva" pitchFamily="66" charset="0"/>
              </a:rPr>
              <a:t>bobra europejskiego</a:t>
            </a:r>
            <a:r>
              <a:rPr lang="pl-PL" sz="20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pl-PL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62500" lnSpcReduction="20000"/>
          </a:bodyPr>
          <a:lstStyle/>
          <a:p>
            <a:r>
              <a:rPr lang="pl-PL" sz="2900" dirty="0" smtClean="0">
                <a:latin typeface="Monotype Corsiva" pitchFamily="66" charset="0"/>
              </a:rPr>
              <a:t>Najciekawsi przedstawiciele chronionej awifauny to </a:t>
            </a:r>
            <a:r>
              <a:rPr lang="pl-PL" sz="2900" b="1" dirty="0" smtClean="0">
                <a:latin typeface="Monotype Corsiva" pitchFamily="66" charset="0"/>
              </a:rPr>
              <a:t>bocian biały i czarny, brzęczka, cyranka, perkozy, derkacz, dudek, błotniak łąkowy </a:t>
            </a:r>
            <a:endParaRPr lang="pl-PL" sz="29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pl-PL" sz="2900" b="1" dirty="0" smtClean="0">
                <a:latin typeface="Monotype Corsiva" pitchFamily="66" charset="0"/>
              </a:rPr>
              <a:t> </a:t>
            </a:r>
            <a:r>
              <a:rPr lang="pl-PL" sz="2900" b="1" dirty="0" smtClean="0">
                <a:latin typeface="Monotype Corsiva" pitchFamily="66" charset="0"/>
              </a:rPr>
              <a:t>     </a:t>
            </a:r>
            <a:r>
              <a:rPr lang="pl-PL" sz="2900" b="1" dirty="0" smtClean="0">
                <a:latin typeface="Monotype Corsiva" pitchFamily="66" charset="0"/>
              </a:rPr>
              <a:t>i </a:t>
            </a:r>
            <a:r>
              <a:rPr lang="pl-PL" sz="2900" b="1" dirty="0" smtClean="0">
                <a:latin typeface="Monotype Corsiva" pitchFamily="66" charset="0"/>
              </a:rPr>
              <a:t>stawowy, dzięcioły, kruk, kszyk, lelek, płomykówka, puszczyki, słonka, wodnik </a:t>
            </a:r>
            <a:r>
              <a:rPr lang="pl-PL" sz="2900" b="1" dirty="0" smtClean="0">
                <a:latin typeface="Monotype Corsiva" pitchFamily="66" charset="0"/>
              </a:rPr>
              <a:t>i </a:t>
            </a:r>
            <a:r>
              <a:rPr lang="pl-PL" sz="2900" b="1" dirty="0" smtClean="0">
                <a:latin typeface="Monotype Corsiva" pitchFamily="66" charset="0"/>
              </a:rPr>
              <a:t>zimorodek.</a:t>
            </a:r>
          </a:p>
          <a:p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Gromada płazów jest reprezentowana przez </a:t>
            </a:r>
            <a:r>
              <a:rPr lang="pl-PL" sz="2900" b="1" dirty="0" smtClean="0">
                <a:solidFill>
                  <a:srgbClr val="00B050"/>
                </a:solidFill>
                <a:latin typeface="Monotype Corsiva" pitchFamily="66" charset="0"/>
              </a:rPr>
              <a:t>traszki, rzekotkę drzewną, kumaka nizinnego, grzebiuszkę ziemną, ropuchy</a:t>
            </a:r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 i stosunkowo liczne </a:t>
            </a:r>
            <a:r>
              <a:rPr lang="pl-PL" sz="2900" b="1" dirty="0" smtClean="0">
                <a:solidFill>
                  <a:srgbClr val="00B050"/>
                </a:solidFill>
                <a:latin typeface="Monotype Corsiva" pitchFamily="66" charset="0"/>
              </a:rPr>
              <a:t>żaby</a:t>
            </a:r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a </a:t>
            </a:r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przedstawicielami gadów są </a:t>
            </a:r>
            <a:r>
              <a:rPr lang="pl-PL" sz="2900" b="1" dirty="0" smtClean="0">
                <a:solidFill>
                  <a:srgbClr val="00B050"/>
                </a:solidFill>
                <a:latin typeface="Monotype Corsiva" pitchFamily="66" charset="0"/>
              </a:rPr>
              <a:t>jaszczurka zwinka i żyworodna, padalec zwyczajny, zaskroniec i żmija zygzakowata</a:t>
            </a:r>
            <a:r>
              <a:rPr lang="pl-PL" sz="2900" dirty="0" smtClean="0">
                <a:solidFill>
                  <a:srgbClr val="00B050"/>
                </a:solidFill>
                <a:latin typeface="Monotype Corsiva" pitchFamily="66" charset="0"/>
              </a:rPr>
              <a:t>. </a:t>
            </a:r>
          </a:p>
          <a:p>
            <a:r>
              <a:rPr lang="pl-PL" sz="2900" dirty="0" smtClean="0">
                <a:latin typeface="Monotype Corsiva" pitchFamily="66" charset="0"/>
              </a:rPr>
              <a:t>Najciekawszymi chronionymi gatunkami owadów bytującymi w zasięgu nadleśnictwa są motyle: c</a:t>
            </a:r>
            <a:r>
              <a:rPr lang="pl-PL" sz="2900" b="1" dirty="0" smtClean="0">
                <a:latin typeface="Monotype Corsiva" pitchFamily="66" charset="0"/>
              </a:rPr>
              <a:t>zerwończyk nieparek, mieniak strużnik, modraszek telejus, paź królowej, przeplatka aurinia</a:t>
            </a:r>
            <a:r>
              <a:rPr lang="pl-PL" sz="2900" dirty="0" smtClean="0">
                <a:latin typeface="Monotype Corsiva" pitchFamily="66" charset="0"/>
              </a:rPr>
              <a:t> oraz ważki: </a:t>
            </a:r>
            <a:r>
              <a:rPr lang="pl-PL" sz="2900" b="1" dirty="0" smtClean="0">
                <a:latin typeface="Monotype Corsiva" pitchFamily="66" charset="0"/>
              </a:rPr>
              <a:t>trzepla zielona i zalotka większa.</a:t>
            </a:r>
          </a:p>
          <a:p>
            <a:r>
              <a:rPr lang="pl-PL" sz="2900" b="1" dirty="0" smtClean="0">
                <a:solidFill>
                  <a:srgbClr val="00B050"/>
                </a:solidFill>
                <a:latin typeface="Monotype Corsiva" pitchFamily="66" charset="0"/>
              </a:rPr>
              <a:t>Od niedawna powrócił na dawne tereny łowieckie największy drapieżnik - </a:t>
            </a:r>
            <a:r>
              <a:rPr lang="pl-PL" sz="2900" b="1" u="sng" dirty="0" smtClean="0">
                <a:solidFill>
                  <a:srgbClr val="00B050"/>
                </a:solidFill>
                <a:latin typeface="Monotype Corsiva" pitchFamily="66" charset="0"/>
              </a:rPr>
              <a:t>wilk.</a:t>
            </a:r>
          </a:p>
          <a:p>
            <a:endParaRPr lang="pl-PL" sz="2600" dirty="0" smtClean="0">
              <a:latin typeface="Monotype Corsiva" pitchFamily="66" charset="0"/>
            </a:endParaRP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</p:txBody>
      </p:sp>
      <p:pic>
        <p:nvPicPr>
          <p:cNvPr id="3074" name="Picture 2" descr="C:\Users\KAMILEK\Desktop\karlik-malutki-57x_pp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096344" cy="2160240"/>
          </a:xfrm>
          <a:prstGeom prst="rect">
            <a:avLst/>
          </a:prstGeom>
          <a:noFill/>
        </p:spPr>
      </p:pic>
      <p:pic>
        <p:nvPicPr>
          <p:cNvPr id="3075" name="Picture 3" descr="C:\Users\KAMILEK\Desktop\wil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168352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Na terenie Nadleśnictwa znajdują się rezerwaty przyrody, pomniki przyrody oraz szlaki turystyczne.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074" name="Picture 2" descr="C:\Users\KAMILEK\Desktop\gaga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25144"/>
            <a:ext cx="3456384" cy="213285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dirty="0" smtClean="0">
                <a:latin typeface="Monotype Corsiva" pitchFamily="66" charset="0"/>
              </a:rPr>
              <a:t>Poza  ochroną gatunkową leśnej flory i fauny formami ochrony przyrody w Nadleśnictwie Stąporków są rezerwaty, park krajobrazowy, obszary chronionego krajobrazu, obszary Natura 2000 oraz pomniki przyrody (najokazalsze drzewa). </a:t>
            </a:r>
          </a:p>
          <a:p>
            <a:pPr algn="just"/>
            <a:r>
              <a:rPr lang="pl-PL" sz="7200" dirty="0" smtClean="0">
                <a:latin typeface="Monotype Corsiva" pitchFamily="66" charset="0"/>
              </a:rPr>
              <a:t>Rezerwat „ Górna Krasna”,</a:t>
            </a:r>
          </a:p>
          <a:p>
            <a:pPr algn="just"/>
            <a:r>
              <a:rPr lang="pl-PL" sz="7200" dirty="0" smtClean="0">
                <a:latin typeface="Monotype Corsiva" pitchFamily="66" charset="0"/>
              </a:rPr>
              <a:t>Rezerwat „Skałki Piekło pod Niekłaniem”,</a:t>
            </a:r>
          </a:p>
          <a:p>
            <a:pPr algn="just"/>
            <a:r>
              <a:rPr lang="pl-PL" sz="7200" dirty="0" smtClean="0">
                <a:latin typeface="Monotype Corsiva" pitchFamily="66" charset="0"/>
              </a:rPr>
              <a:t>Rezerwat „</a:t>
            </a:r>
            <a:r>
              <a:rPr lang="pl-PL" sz="7200" i="1" dirty="0" smtClean="0">
                <a:latin typeface="Monotype Corsiva" pitchFamily="66" charset="0"/>
              </a:rPr>
              <a:t> Gagaty Sołtykowskie</a:t>
            </a:r>
            <a:r>
              <a:rPr lang="pl-PL" sz="7200" b="1" i="1" dirty="0" smtClean="0">
                <a:latin typeface="Monotype Corsiva" pitchFamily="66" charset="0"/>
              </a:rPr>
              <a:t>”</a:t>
            </a:r>
            <a:r>
              <a:rPr lang="pl-PL" sz="7200" dirty="0" smtClean="0">
                <a:latin typeface="Monotype Corsiva" pitchFamily="66" charset="0"/>
              </a:rPr>
              <a:t>. Jest nam szczególnie bliski ponieważ znajduje się </a:t>
            </a:r>
          </a:p>
          <a:p>
            <a:pPr algn="just">
              <a:buNone/>
            </a:pPr>
            <a:r>
              <a:rPr lang="pl-PL" sz="7200" dirty="0">
                <a:latin typeface="Monotype Corsiva" pitchFamily="66" charset="0"/>
              </a:rPr>
              <a:t> </a:t>
            </a:r>
            <a:r>
              <a:rPr lang="pl-PL" sz="7200" dirty="0" smtClean="0">
                <a:latin typeface="Monotype Corsiva" pitchFamily="66" charset="0"/>
              </a:rPr>
              <a:t>     w pobliżu naszej szkoły. Obejmuje on teren byłej (nieczynnej od 1997 roku) kopalni odkrywkowej glin ceramicznych.. O wartości przyrodniczej oraz edukacyjnej rezerwatu decyduje również fakt, że w glince występuje specyficzna i rzadko spotykana bitumiczna odmiana węgla brunatnego o silnym połysku i nie uporządkowanej teksturze – tzw. gagat.</a:t>
            </a:r>
          </a:p>
          <a:p>
            <a:pPr algn="just"/>
            <a:r>
              <a:rPr lang="pl-PL" sz="7200" dirty="0" smtClean="0">
                <a:latin typeface="Monotype Corsiva" pitchFamily="66" charset="0"/>
              </a:rPr>
              <a:t>W ubiegłym dziesięcioleciu w rezerwacie tym odkryto ślady bytowania trójpalczastych  dinozaurów, które nazwano </a:t>
            </a:r>
            <a:r>
              <a:rPr lang="pl-PL" sz="7200" i="1" u="sng" dirty="0" smtClean="0">
                <a:latin typeface="Monotype Corsiva" pitchFamily="66" charset="0"/>
              </a:rPr>
              <a:t>Kayentapus soltytkokoviensis</a:t>
            </a:r>
            <a:r>
              <a:rPr lang="pl-PL" sz="7200" dirty="0" smtClean="0">
                <a:latin typeface="Monotype Corsiva" pitchFamily="66" charset="0"/>
              </a:rPr>
              <a:t>. Niedawno odkryto tropy świadczące o obecności diflozaura, którego rekonstrukcję można oglądać w Państwowym Instytucie Geologicznym w Warszawie.</a:t>
            </a:r>
          </a:p>
          <a:p>
            <a:pPr>
              <a:buNone/>
            </a:pPr>
            <a:endParaRPr lang="pl-PL" sz="7200" dirty="0" smtClean="0">
              <a:latin typeface="Monotype Corsiva" pitchFamily="66" charset="0"/>
            </a:endParaRPr>
          </a:p>
        </p:txBody>
      </p:sp>
      <p:pic>
        <p:nvPicPr>
          <p:cNvPr id="4098" name="Picture 2" descr="C:\Users\KAMILEK\Desktop\12767398_147149302338281_11096455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69160"/>
            <a:ext cx="353434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  <a:latin typeface="Monotype Corsiva" pitchFamily="66" charset="0"/>
              </a:rPr>
              <a:t>Nasi leśnicy</a:t>
            </a:r>
            <a:endParaRPr lang="pl-PL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229600" cy="3472746"/>
          </a:xfrm>
        </p:spPr>
        <p:txBody>
          <a:bodyPr wrap="square" anchor="t">
            <a:spAutoFit/>
          </a:bodyPr>
          <a:lstStyle/>
          <a:p>
            <a:pPr algn="just"/>
            <a:r>
              <a:rPr lang="pl-PL" sz="2000" dirty="0" smtClean="0">
                <a:latin typeface="Monotype Corsiva" pitchFamily="66" charset="0"/>
              </a:rPr>
              <a:t>Uczniowie naszej szkoły uczestniczyły w ciekawych zajęciach edukacyjnych  prowadzonych w Nadleśnictwie Stąporków przez Panią Iwonę Paluch oraz Pana Piotra Cieplucha. Celem spotkania było zapoznanie  nas z pracą leśnika,  kształtowanie podstawowych zasad ochrony przyrody,  pogłębianie wiadomości na temat ptaków i zwierząt żyjących w środowisku leśnym oraz uświadomienie nam niebezpieczeństw, jakie możemy  napotkać w lesie. </a:t>
            </a:r>
          </a:p>
          <a:p>
            <a:pPr algn="just"/>
            <a:r>
              <a:rPr lang="pl-PL" sz="2000" dirty="0" smtClean="0">
                <a:latin typeface="Monotype Corsiva" pitchFamily="66" charset="0"/>
              </a:rPr>
              <a:t>Z dużym zainteresowaniem słuchaliśmy opowieści o lesie, wysłuchane ciekawostki </a:t>
            </a:r>
          </a:p>
          <a:p>
            <a:pPr algn="just">
              <a:buNone/>
            </a:pPr>
            <a:r>
              <a:rPr lang="pl-PL" sz="2000" dirty="0" smtClean="0">
                <a:latin typeface="Monotype Corsiva" pitchFamily="66" charset="0"/>
              </a:rPr>
              <a:t>      i wiadomości poszerzyły wiedzę przyrodniczą. </a:t>
            </a:r>
          </a:p>
          <a:p>
            <a:pPr marL="341313" indent="-341313" algn="l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000" dirty="0" smtClean="0"/>
          </a:p>
          <a:p>
            <a:pPr marL="741363" lvl="1" indent="-284163" algn="l" eaLnBrk="1" hangingPunct="1">
              <a:lnSpc>
                <a:spcPct val="100000"/>
              </a:lnSpc>
              <a:spcBef>
                <a:spcPts val="700"/>
              </a:spcBef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000" dirty="0" smtClean="0"/>
          </a:p>
        </p:txBody>
      </p:sp>
      <p:pic>
        <p:nvPicPr>
          <p:cNvPr id="4099" name="Picture 3" descr="C:\Users\KAMILEK\Desktop\20160412_094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4140968" cy="2736304"/>
          </a:xfrm>
          <a:prstGeom prst="rect">
            <a:avLst/>
          </a:prstGeom>
          <a:noFill/>
        </p:spPr>
      </p:pic>
      <p:pic>
        <p:nvPicPr>
          <p:cNvPr id="1026" name="Picture 2" descr="C:\Users\KAMILEK\Desktop\IMG_20160412_094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221984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B050"/>
                </a:solidFill>
                <a:latin typeface="Monotype Corsiva" pitchFamily="66" charset="0"/>
              </a:rPr>
              <a:t>Uczniowie naszej szkoły uczestniczyli w projekcie ENO PROGRAMME ASSOCIATION</a:t>
            </a:r>
            <a:br>
              <a:rPr lang="pl-PL" sz="2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pl-PL" sz="2400" dirty="0" smtClean="0">
                <a:solidFill>
                  <a:srgbClr val="00B050"/>
                </a:solidFill>
                <a:latin typeface="Monotype Corsiva" pitchFamily="66" charset="0"/>
              </a:rPr>
              <a:t>pt.: „ 100 milionów drzew do 2017roku”.</a:t>
            </a:r>
            <a:endParaRPr lang="pl-PL" sz="2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KAMILEK\Desktop\000908.jpg"/>
          <p:cNvPicPr>
            <a:picLocks noChangeAspect="1" noChangeArrowheads="1"/>
          </p:cNvPicPr>
          <p:nvPr/>
        </p:nvPicPr>
        <p:blipFill>
          <a:blip r:embed="rId2" cstate="print"/>
          <a:srcRect l="2899" t="1111" b="1111"/>
          <a:stretch>
            <a:fillRect/>
          </a:stretch>
        </p:blipFill>
        <p:spPr bwMode="auto">
          <a:xfrm>
            <a:off x="4283968" y="260648"/>
            <a:ext cx="4608512" cy="6336704"/>
          </a:xfrm>
          <a:prstGeom prst="rect">
            <a:avLst/>
          </a:prstGeom>
          <a:noFill/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618028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C:\Users\KAMILEK\Desktop\received_1735485356663002.jpeg"/>
          <p:cNvPicPr>
            <a:picLocks noChangeAspect="1" noChangeArrowheads="1"/>
          </p:cNvPicPr>
          <p:nvPr/>
        </p:nvPicPr>
        <p:blipFill>
          <a:blip r:embed="rId3" cstate="print"/>
          <a:srcRect t="8114" r="20455"/>
          <a:stretch>
            <a:fillRect/>
          </a:stretch>
        </p:blipFill>
        <p:spPr bwMode="auto">
          <a:xfrm>
            <a:off x="1115616" y="2636912"/>
            <a:ext cx="25202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latin typeface="Monotype Corsiva" pitchFamily="66" charset="0"/>
              </a:rPr>
              <a:t>Wspólne sadzenie drzew</a:t>
            </a:r>
            <a:endParaRPr lang="pl-PL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G:\sadzenie drzew\00001 030.jpg"/>
          <p:cNvPicPr>
            <a:picLocks noChangeAspect="1" noChangeArrowheads="1"/>
          </p:cNvPicPr>
          <p:nvPr/>
        </p:nvPicPr>
        <p:blipFill>
          <a:blip r:embed="rId2" cstate="print"/>
          <a:srcRect r="28738"/>
          <a:stretch>
            <a:fillRect/>
          </a:stretch>
        </p:blipFill>
        <p:spPr bwMode="auto">
          <a:xfrm>
            <a:off x="3059832" y="1484784"/>
            <a:ext cx="5832648" cy="5122632"/>
          </a:xfrm>
          <a:prstGeom prst="rect">
            <a:avLst/>
          </a:prstGeom>
          <a:noFill/>
        </p:spPr>
      </p:pic>
      <p:pic>
        <p:nvPicPr>
          <p:cNvPr id="6" name="Picture 3" descr="C:\Users\KAMILEK\Desktop\received_173548540332966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808312" cy="4104456"/>
          </a:xfrm>
          <a:prstGeom prst="rect">
            <a:avLst/>
          </a:prstGeom>
          <a:noFill/>
        </p:spPr>
      </p:pic>
      <p:pic>
        <p:nvPicPr>
          <p:cNvPr id="2054" name="Picture 6" descr="C:\Users\KAMILEK\Desktop\depositphotos_27732193-Planting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27483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400" i="1" dirty="0" smtClean="0">
                <a:latin typeface="Monotype Corsiva" pitchFamily="66" charset="0"/>
              </a:rPr>
              <a:t>Pani Iwona Paluch z Nadleśnictwa zawsze do nas przyjeżdża i opowiada nam o pracy leśników oraz dzieli się z nami swoją wiedzą </a:t>
            </a:r>
            <a:br>
              <a:rPr lang="pl-PL" sz="2400" i="1" dirty="0" smtClean="0">
                <a:latin typeface="Monotype Corsiva" pitchFamily="66" charset="0"/>
              </a:rPr>
            </a:br>
            <a:r>
              <a:rPr lang="pl-PL" sz="2400" i="1" dirty="0" smtClean="0">
                <a:latin typeface="Monotype Corsiva" pitchFamily="66" charset="0"/>
              </a:rPr>
              <a:t>i doświadczeniem. Możemy powiedzieć , że to prawdziwy przyjaciel lasu. Spotkania z naszą panią Iwoną zawsze są ciekawe i atrakcyjne</a:t>
            </a:r>
            <a:endParaRPr lang="pl-PL" sz="2400" i="1" dirty="0"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4797152"/>
            <a:ext cx="8229600" cy="1043876"/>
          </a:xfrm>
        </p:spPr>
        <p:txBody>
          <a:bodyPr wrap="square" anchor="t">
            <a:spAutoFit/>
          </a:bodyPr>
          <a:lstStyle/>
          <a:p>
            <a:pPr marL="341313" indent="-341313" algn="l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  <a:p>
            <a:pPr marL="741363" lvl="1" indent="-284163" algn="l" eaLnBrk="1" hangingPunct="1">
              <a:lnSpc>
                <a:spcPct val="100000"/>
              </a:lnSpc>
              <a:spcBef>
                <a:spcPts val="700"/>
              </a:spcBef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pl-PL" sz="2800" dirty="0" smtClean="0"/>
          </a:p>
        </p:txBody>
      </p:sp>
      <p:pic>
        <p:nvPicPr>
          <p:cNvPr id="5122" name="Picture 2" descr="C:\Users\KAMILEK\Desktop\IMG_20160331_104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84368" cy="443495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283</TotalTime>
  <Words>595</Words>
  <Application>Microsoft Office PowerPoint</Application>
  <PresentationFormat>Pokaz na ekranie (4:3)</PresentationFormat>
  <Paragraphs>54</Paragraphs>
  <Slides>10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Teren Nadleśnictwa to obszar o cennych walorach przyrodniczo-krajobrazowych. Cechuje go wyjątkowe bogactwo świata roślin i zwierząt.</vt:lpstr>
      <vt:lpstr>Z licznej listy chronionych ssaków warto wymienić:  małych owadożerców: rzęsorka rzeczka, zębiełka karliczka i ryjówkę malutką,  zagrożone gatunki nietoperzy: karlika malutkiego, mroczka późnego, nocki i gacki,  poza tym rzadkie: smużkę, koszatkę, popielicę, orzesznicę, łasicę, gronostaja, wydrę  i licznego bobra europejskiego.</vt:lpstr>
      <vt:lpstr>Na terenie Nadleśnictwa znajdują się rezerwaty przyrody, pomniki przyrody oraz szlaki turystyczne.  </vt:lpstr>
      <vt:lpstr>Nasi leśnicy</vt:lpstr>
      <vt:lpstr>Uczniowie naszej szkoły uczestniczyli w projekcie ENO PROGRAMME ASSOCIATION pt.: „ 100 milionów drzew do 2017roku”.</vt:lpstr>
      <vt:lpstr>Wspólne sadzenie drzew</vt:lpstr>
      <vt:lpstr>Pani Iwona Paluch z Nadleśnictwa zawsze do nas przyjeżdża i opowiada nam o pracy leśników oraz dzieli się z nami swoją wiedzą  i doświadczeniem. Możemy powiedzieć , że to prawdziwy przyjaciel lasu. Spotkania z naszą panią Iwoną zawsze są ciekawe i atrakcyjne</vt:lpstr>
      <vt:lpstr>Dziękujemy za uwagę, mamy nadzieję, że się podobało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KAMILEK</dc:creator>
  <cp:lastModifiedBy>KAMILEK</cp:lastModifiedBy>
  <cp:revision>33</cp:revision>
  <dcterms:created xsi:type="dcterms:W3CDTF">2016-03-31T19:53:47Z</dcterms:created>
  <dcterms:modified xsi:type="dcterms:W3CDTF">2016-04-27T16:37:52Z</dcterms:modified>
</cp:coreProperties>
</file>