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7C368-07FE-4D0E-8761-2BC31665F7DA}" type="datetimeFigureOut">
              <a:rPr lang="pl-PL" smtClean="0"/>
              <a:t>2016-04-29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B0B2D-D069-4364-9756-0666654F035B}"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6A09E89-4484-4843-A946-64328BA45F49}" type="slidenum">
              <a:rPr lang="pl-PL" smtClean="0"/>
              <a:pPr/>
              <a:t>6</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22243B30-EA34-4E11-8DF6-8BEFD5717A92}" type="datetimeFigureOut">
              <a:rPr lang="pl-PL" smtClean="0"/>
              <a:t>2016-04-29</a:t>
            </a:fld>
            <a:endParaRPr lang="pl-PL"/>
          </a:p>
        </p:txBody>
      </p:sp>
      <p:sp>
        <p:nvSpPr>
          <p:cNvPr id="16" name="Symbol zastępczy numeru slajdu 15"/>
          <p:cNvSpPr>
            <a:spLocks noGrp="1"/>
          </p:cNvSpPr>
          <p:nvPr>
            <p:ph type="sldNum" sz="quarter" idx="11"/>
          </p:nvPr>
        </p:nvSpPr>
        <p:spPr/>
        <p:txBody>
          <a:bodyPr/>
          <a:lstStyle/>
          <a:p>
            <a:fld id="{5AF710CD-8D08-4BE3-BDD4-A1B0A33D661B}"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2243B30-EA34-4E11-8DF6-8BEFD5717A92}" type="datetimeFigureOut">
              <a:rPr lang="pl-PL" smtClean="0"/>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AF710CD-8D08-4BE3-BDD4-A1B0A33D661B}"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2243B30-EA34-4E11-8DF6-8BEFD5717A92}" type="datetimeFigureOut">
              <a:rPr lang="pl-PL" smtClean="0"/>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AF710CD-8D08-4BE3-BDD4-A1B0A33D661B}"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22243B30-EA34-4E11-8DF6-8BEFD5717A92}" type="datetimeFigureOut">
              <a:rPr lang="pl-PL" smtClean="0"/>
              <a:t>2016-04-29</a:t>
            </a:fld>
            <a:endParaRPr lang="pl-PL"/>
          </a:p>
        </p:txBody>
      </p:sp>
      <p:sp>
        <p:nvSpPr>
          <p:cNvPr id="15" name="Symbol zastępczy numeru slajdu 14"/>
          <p:cNvSpPr>
            <a:spLocks noGrp="1"/>
          </p:cNvSpPr>
          <p:nvPr>
            <p:ph type="sldNum" sz="quarter" idx="15"/>
          </p:nvPr>
        </p:nvSpPr>
        <p:spPr/>
        <p:txBody>
          <a:bodyPr/>
          <a:lstStyle>
            <a:lvl1pPr algn="ctr">
              <a:defRPr/>
            </a:lvl1pPr>
          </a:lstStyle>
          <a:p>
            <a:fld id="{5AF710CD-8D08-4BE3-BDD4-A1B0A33D661B}"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22243B30-EA34-4E11-8DF6-8BEFD5717A92}" type="datetimeFigureOut">
              <a:rPr lang="pl-PL" smtClean="0"/>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AF710CD-8D08-4BE3-BDD4-A1B0A33D661B}"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22243B30-EA34-4E11-8DF6-8BEFD5717A92}" type="datetimeFigureOut">
              <a:rPr lang="pl-PL" smtClean="0"/>
              <a:t>2016-04-29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AF710CD-8D08-4BE3-BDD4-A1B0A33D661B}"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5AF710CD-8D08-4BE3-BDD4-A1B0A33D661B}"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22243B30-EA34-4E11-8DF6-8BEFD5717A92}" type="datetimeFigureOut">
              <a:rPr lang="pl-PL" smtClean="0"/>
              <a:t>2016-04-29</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22243B30-EA34-4E11-8DF6-8BEFD5717A92}" type="datetimeFigureOut">
              <a:rPr lang="pl-PL" smtClean="0"/>
              <a:t>2016-04-29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AF710CD-8D08-4BE3-BDD4-A1B0A33D661B}"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2243B30-EA34-4E11-8DF6-8BEFD5717A92}" type="datetimeFigureOut">
              <a:rPr lang="pl-PL" smtClean="0"/>
              <a:t>2016-04-29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AF710CD-8D08-4BE3-BDD4-A1B0A33D661B}"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22243B30-EA34-4E11-8DF6-8BEFD5717A92}" type="datetimeFigureOut">
              <a:rPr lang="pl-PL" smtClean="0"/>
              <a:t>2016-04-29</a:t>
            </a:fld>
            <a:endParaRPr lang="pl-PL"/>
          </a:p>
        </p:txBody>
      </p:sp>
      <p:sp>
        <p:nvSpPr>
          <p:cNvPr id="9" name="Symbol zastępczy numeru slajdu 8"/>
          <p:cNvSpPr>
            <a:spLocks noGrp="1"/>
          </p:cNvSpPr>
          <p:nvPr>
            <p:ph type="sldNum" sz="quarter" idx="15"/>
          </p:nvPr>
        </p:nvSpPr>
        <p:spPr/>
        <p:txBody>
          <a:bodyPr/>
          <a:lstStyle/>
          <a:p>
            <a:fld id="{5AF710CD-8D08-4BE3-BDD4-A1B0A33D661B}"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22243B30-EA34-4E11-8DF6-8BEFD5717A92}" type="datetimeFigureOut">
              <a:rPr lang="pl-PL" smtClean="0"/>
              <a:t>2016-04-29</a:t>
            </a:fld>
            <a:endParaRPr lang="pl-PL"/>
          </a:p>
        </p:txBody>
      </p:sp>
      <p:sp>
        <p:nvSpPr>
          <p:cNvPr id="9" name="Symbol zastępczy numeru slajdu 8"/>
          <p:cNvSpPr>
            <a:spLocks noGrp="1"/>
          </p:cNvSpPr>
          <p:nvPr>
            <p:ph type="sldNum" sz="quarter" idx="11"/>
          </p:nvPr>
        </p:nvSpPr>
        <p:spPr/>
        <p:txBody>
          <a:bodyPr/>
          <a:lstStyle/>
          <a:p>
            <a:fld id="{5AF710CD-8D08-4BE3-BDD4-A1B0A33D661B}"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2243B30-EA34-4E11-8DF6-8BEFD5717A92}" type="datetimeFigureOut">
              <a:rPr lang="pl-PL" smtClean="0"/>
              <a:t>2016-04-29</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AF710CD-8D08-4BE3-BDD4-A1B0A33D661B}"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57200" y="3143248"/>
            <a:ext cx="8305800" cy="169955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pl-PL" b="1" spc="0" dirty="0">
                <a:ln w="50800"/>
                <a:solidFill>
                  <a:schemeClr val="bg1">
                    <a:shade val="50000"/>
                  </a:schemeClr>
                </a:solidFill>
              </a:rPr>
              <a:t>N</a:t>
            </a:r>
            <a:r>
              <a:rPr lang="pl-PL" b="1" spc="0" dirty="0" smtClean="0">
                <a:ln w="50800"/>
                <a:solidFill>
                  <a:schemeClr val="bg1">
                    <a:shade val="50000"/>
                  </a:schemeClr>
                </a:solidFill>
              </a:rPr>
              <a:t>adleśnictwo Biłgoraj jest jedną z 25 jednostek podległych Regionalnej Dyrekcji Lasów Państwowych w Lublinie. Podzielone jest na 3 obręby leśne i 13 leśnictwo (w tym 1 gospodarstwo szkółkarskie).</a:t>
            </a:r>
            <a:endParaRPr lang="pl-PL" b="1" spc="0" dirty="0">
              <a:ln w="50800"/>
              <a:solidFill>
                <a:schemeClr val="bg1">
                  <a:shade val="50000"/>
                </a:schemeClr>
              </a:solidFill>
            </a:endParaRPr>
          </a:p>
        </p:txBody>
      </p:sp>
      <p:sp>
        <p:nvSpPr>
          <p:cNvPr id="2" name="Tytuł 1"/>
          <p:cNvSpPr>
            <a:spLocks noGrp="1"/>
          </p:cNvSpPr>
          <p:nvPr>
            <p:ph type="ctrTitle"/>
          </p:nvPr>
        </p:nvSpPr>
        <p:spPr>
          <a:xfrm>
            <a:off x="457200" y="1433732"/>
            <a:ext cx="8305800" cy="1138012"/>
          </a:xfrm>
        </p:spPr>
        <p:style>
          <a:lnRef idx="0">
            <a:schemeClr val="accent3"/>
          </a:lnRef>
          <a:fillRef idx="3">
            <a:schemeClr val="accent3"/>
          </a:fillRef>
          <a:effectRef idx="3">
            <a:schemeClr val="accent3"/>
          </a:effectRef>
          <a:fontRef idx="minor">
            <a:schemeClr val="lt1"/>
          </a:fontRef>
        </p:style>
        <p:txBody>
          <a:bodyPr/>
          <a:lstStyle/>
          <a:p>
            <a:r>
              <a:rPr lang="pl-PL" dirty="0" smtClean="0"/>
              <a:t>Nadleśnictwo Biłgoraj</a:t>
            </a:r>
            <a:endParaRPr lang="pl-PL" dirty="0"/>
          </a:p>
        </p:txBody>
      </p:sp>
      <p:pic>
        <p:nvPicPr>
          <p:cNvPr id="1026" name="Picture 2" descr="http://www.bilgoraj.lublin.lasy.gov.pl/image/image_gallery?uuid=117d44ba-aeab-4dce-baf0-2d1b5cf39e2a&amp;groupId=10651&amp;t=1394693485853&amp;width=330"/>
          <p:cNvPicPr>
            <a:picLocks noChangeAspect="1" noChangeArrowheads="1"/>
          </p:cNvPicPr>
          <p:nvPr/>
        </p:nvPicPr>
        <p:blipFill>
          <a:blip r:embed="rId2" cstate="print"/>
          <a:srcRect/>
          <a:stretch>
            <a:fillRect/>
          </a:stretch>
        </p:blipFill>
        <p:spPr bwMode="auto">
          <a:xfrm>
            <a:off x="3000364" y="4800599"/>
            <a:ext cx="3143250" cy="1771673"/>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00034" y="285728"/>
            <a:ext cx="8229600" cy="71438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pl-PL" dirty="0" smtClean="0"/>
              <a:t>Grzyby rosnące w nadleśnictwie Biłgoraj </a:t>
            </a:r>
            <a:endParaRPr lang="pl-PL" dirty="0"/>
          </a:p>
        </p:txBody>
      </p:sp>
      <p:pic>
        <p:nvPicPr>
          <p:cNvPr id="5" name="Picture 2"/>
          <p:cNvPicPr>
            <a:picLocks noChangeAspect="1" noChangeArrowheads="1"/>
          </p:cNvPicPr>
          <p:nvPr/>
        </p:nvPicPr>
        <p:blipFill>
          <a:blip r:embed="rId2" cstate="print"/>
          <a:srcRect/>
          <a:stretch>
            <a:fillRect/>
          </a:stretch>
        </p:blipFill>
        <p:spPr bwMode="auto">
          <a:xfrm>
            <a:off x="571472" y="1142984"/>
            <a:ext cx="8143932" cy="5125661"/>
          </a:xfrm>
          <a:prstGeom prst="rect">
            <a:avLst/>
          </a:prstGeom>
          <a:noFill/>
          <a:ln w="9525">
            <a:noFill/>
            <a:miter lim="800000"/>
            <a:headEnd/>
            <a:tailEnd/>
          </a:ln>
          <a:effectLst/>
        </p:spPr>
      </p:pic>
      <p:sp>
        <p:nvSpPr>
          <p:cNvPr id="6" name="Symbol zastępczy zawartości 5"/>
          <p:cNvSpPr>
            <a:spLocks noGrp="1"/>
          </p:cNvSpPr>
          <p:nvPr>
            <p:ph idx="1"/>
          </p:nvPr>
        </p:nvSpPr>
        <p:spPr>
          <a:xfrm>
            <a:off x="457200" y="1142984"/>
            <a:ext cx="8543956" cy="4953016"/>
          </a:xfrm>
        </p:spPr>
        <p:txBody>
          <a:bodyPr>
            <a:normAutofit/>
          </a:bodyPr>
          <a:lstStyle/>
          <a:p>
            <a:pPr>
              <a:buNone/>
            </a:pPr>
            <a:r>
              <a:rPr lang="pl-PL" dirty="0" smtClean="0">
                <a:effectLst>
                  <a:glow rad="228600">
                    <a:schemeClr val="accent5">
                      <a:satMod val="175000"/>
                      <a:alpha val="40000"/>
                    </a:schemeClr>
                  </a:glow>
                </a:effectLst>
              </a:rPr>
              <a:t>	Jednymi z najpiękniejszych grzybów rosnącymi w naszym nadleśnictwie i w całej Polsce są borowiki szlachetne, zwane też prawdziwkami, które na przykład można marynować. Są to jedne z najsmaczniejszych Polskich grzybów. Te grzyby najczęściej rosną w borach iglastych w wilgotnych, dobrze oświetlonych miejsca.       Też bardzo znanym grzybem jest pieprznik jadalny zwany też kurką. Nie przepadają za nią robaki przez co rzadko bywa robaczywy.</a:t>
            </a: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ilgoraj.lublin.lasy.gov.pl/image/image_gallery?uuid=8687a7da-8ae1-43d5-80c4-d8ed9a85ae07&amp;groupId=10651&amp;t=1392292423163"/>
          <p:cNvPicPr>
            <a:picLocks noChangeAspect="1" noChangeArrowheads="1"/>
          </p:cNvPicPr>
          <p:nvPr/>
        </p:nvPicPr>
        <p:blipFill>
          <a:blip r:embed="rId2" cstate="print"/>
          <a:srcRect/>
          <a:stretch>
            <a:fillRect/>
          </a:stretch>
        </p:blipFill>
        <p:spPr bwMode="auto">
          <a:xfrm>
            <a:off x="4429124" y="2571744"/>
            <a:ext cx="3252773" cy="1857388"/>
          </a:xfrm>
          <a:prstGeom prst="rect">
            <a:avLst/>
          </a:prstGeom>
          <a:noFill/>
        </p:spPr>
      </p:pic>
      <p:sp>
        <p:nvSpPr>
          <p:cNvPr id="3" name="Symbol zastępczy zawartości 2"/>
          <p:cNvSpPr>
            <a:spLocks noGrp="1"/>
          </p:cNvSpPr>
          <p:nvPr>
            <p:ph idx="1"/>
          </p:nvPr>
        </p:nvSpPr>
        <p:spPr>
          <a:xfrm>
            <a:off x="457200" y="1357298"/>
            <a:ext cx="8229600" cy="5143536"/>
          </a:xfrm>
        </p:spPr>
        <p:txBody>
          <a:bodyPr>
            <a:noAutofit/>
          </a:bodyPr>
          <a:lstStyle/>
          <a:p>
            <a:r>
              <a:rPr lang="pl-PL" sz="1000" dirty="0" smtClean="0">
                <a:effectLst>
                  <a:glow rad="101600">
                    <a:schemeClr val="accent1">
                      <a:satMod val="175000"/>
                      <a:alpha val="40000"/>
                    </a:schemeClr>
                  </a:glow>
                </a:effectLst>
              </a:rPr>
              <a:t>Nadleśnictwo Biłgoraj zostało utworzone na mocy rozporządzenia Ministra Rolnictwa i Dóbr Państwowych z dnia  27 stycznia 1925 r.  poz. 93 o utworzeniu nadleśnictw w lasach państwowych, które ukazało się w Monitorze Polskim nr 24. Znajdowało się wówczas na obszarze Dyrekcji Lasów Państwowych w Radomiu. Powierzchnia nadleśnictwa wynosiła wówczas ok. 8500 mórg. W skład nadleśnictwa wchodziły leśnictwa: Gromada, Rapy Dylańskie, Maziarze, Wola, Kociełki i Krasny Staw.</a:t>
            </a:r>
          </a:p>
          <a:p>
            <a:r>
              <a:rPr lang="pl-PL" sz="1000" dirty="0" smtClean="0">
                <a:effectLst>
                  <a:glow rad="101600">
                    <a:schemeClr val="accent1">
                      <a:satMod val="175000"/>
                      <a:alpha val="40000"/>
                    </a:schemeClr>
                  </a:glow>
                </a:effectLst>
              </a:rPr>
              <a:t>W historii Nadleśnictwa Biłgoraj kierownikami jednostki byli kolejno nadleśniczowie:</a:t>
            </a:r>
          </a:p>
          <a:p>
            <a:r>
              <a:rPr lang="pl-PL" sz="1000" dirty="0" smtClean="0">
                <a:effectLst>
                  <a:glow rad="101600">
                    <a:schemeClr val="accent1">
                      <a:satMod val="175000"/>
                      <a:alpha val="40000"/>
                    </a:schemeClr>
                  </a:glow>
                </a:effectLst>
              </a:rPr>
              <a:t>Muszyński</a:t>
            </a:r>
          </a:p>
          <a:p>
            <a:r>
              <a:rPr lang="pl-PL" sz="1000" dirty="0" smtClean="0">
                <a:effectLst>
                  <a:glow rad="101600">
                    <a:schemeClr val="accent1">
                      <a:satMod val="175000"/>
                      <a:alpha val="40000"/>
                    </a:schemeClr>
                  </a:glow>
                </a:effectLst>
              </a:rPr>
              <a:t>Müller</a:t>
            </a:r>
          </a:p>
          <a:p>
            <a:r>
              <a:rPr lang="pl-PL" sz="1000" dirty="0" smtClean="0">
                <a:effectLst>
                  <a:glow rad="101600">
                    <a:schemeClr val="accent1">
                      <a:satMod val="175000"/>
                      <a:alpha val="40000"/>
                    </a:schemeClr>
                  </a:glow>
                </a:effectLst>
              </a:rPr>
              <a:t>Piekarczyk</a:t>
            </a:r>
          </a:p>
          <a:p>
            <a:r>
              <a:rPr lang="pl-PL" sz="1000" dirty="0" smtClean="0">
                <a:effectLst>
                  <a:glow rad="101600">
                    <a:schemeClr val="accent1">
                      <a:satMod val="175000"/>
                      <a:alpha val="40000"/>
                    </a:schemeClr>
                  </a:glow>
                </a:effectLst>
              </a:rPr>
              <a:t>Mikulski</a:t>
            </a:r>
          </a:p>
          <a:p>
            <a:r>
              <a:rPr lang="pl-PL" sz="1000" dirty="0" smtClean="0">
                <a:effectLst>
                  <a:glow rad="101600">
                    <a:schemeClr val="accent1">
                      <a:satMod val="175000"/>
                      <a:alpha val="40000"/>
                    </a:schemeClr>
                  </a:glow>
                </a:effectLst>
              </a:rPr>
              <a:t>Żak</a:t>
            </a:r>
          </a:p>
          <a:p>
            <a:r>
              <a:rPr lang="pl-PL" sz="1000" dirty="0" smtClean="0">
                <a:effectLst>
                  <a:glow rad="101600">
                    <a:schemeClr val="accent1">
                      <a:satMod val="175000"/>
                      <a:alpha val="40000"/>
                    </a:schemeClr>
                  </a:glow>
                </a:effectLst>
              </a:rPr>
              <a:t>Zielke</a:t>
            </a:r>
          </a:p>
          <a:p>
            <a:r>
              <a:rPr lang="pl-PL" sz="1000" dirty="0" smtClean="0">
                <a:effectLst>
                  <a:glow rad="101600">
                    <a:schemeClr val="accent1">
                      <a:satMod val="175000"/>
                      <a:alpha val="40000"/>
                    </a:schemeClr>
                  </a:glow>
                </a:effectLst>
              </a:rPr>
              <a:t>mgr inż. Zbigniew Wójcik (do 31.07.1984 r.)</a:t>
            </a:r>
          </a:p>
          <a:p>
            <a:r>
              <a:rPr lang="pl-PL" sz="1000" dirty="0" smtClean="0">
                <a:effectLst>
                  <a:glow rad="101600">
                    <a:schemeClr val="accent1">
                      <a:satMod val="175000"/>
                      <a:alpha val="40000"/>
                    </a:schemeClr>
                  </a:glow>
                </a:effectLst>
              </a:rPr>
              <a:t>inż. Tadeusz Kowal (01.08.1984 r. - 31.05.2006 r.)</a:t>
            </a:r>
          </a:p>
          <a:p>
            <a:r>
              <a:rPr lang="pl-PL" sz="1000" dirty="0" smtClean="0">
                <a:effectLst>
                  <a:glow rad="101600">
                    <a:schemeClr val="accent1">
                      <a:satMod val="175000"/>
                      <a:alpha val="40000"/>
                    </a:schemeClr>
                  </a:glow>
                </a:effectLst>
              </a:rPr>
              <a:t>mgr inż. Piotr Mróz (01.06.2006 - 31.12.2009 r.)</a:t>
            </a:r>
          </a:p>
          <a:p>
            <a:r>
              <a:rPr lang="pl-PL" sz="1000" dirty="0" smtClean="0">
                <a:effectLst>
                  <a:glow rad="101600">
                    <a:schemeClr val="accent1">
                      <a:satMod val="175000"/>
                      <a:alpha val="40000"/>
                    </a:schemeClr>
                  </a:glow>
                </a:effectLst>
              </a:rPr>
              <a:t>mgr inż. Leszek Turczyniak (01.01.2010 r. - 14.06.2010 r.) p.o.</a:t>
            </a:r>
          </a:p>
          <a:p>
            <a:r>
              <a:rPr lang="pl-PL" sz="1000" dirty="0" smtClean="0">
                <a:effectLst>
                  <a:glow rad="101600">
                    <a:schemeClr val="accent1">
                      <a:satMod val="175000"/>
                      <a:alpha val="40000"/>
                    </a:schemeClr>
                  </a:glow>
                </a:effectLst>
              </a:rPr>
              <a:t>mgr inż. Marian Kudełka (15.06.2010 r. - obecnie)</a:t>
            </a:r>
          </a:p>
          <a:p>
            <a:r>
              <a:rPr lang="pl-PL" sz="1000" dirty="0" smtClean="0">
                <a:effectLst>
                  <a:glow rad="101600">
                    <a:schemeClr val="accent1">
                      <a:satMod val="175000"/>
                      <a:alpha val="40000"/>
                    </a:schemeClr>
                  </a:glow>
                </a:effectLst>
              </a:rPr>
              <a:t>          Nadleśnictwo Biłgoraj na przełomie minionych lat dotknęły różne klęski żywiołowe. W latach 1993-1994 miała miejsce gradacja brudnicy mniszki, którą zwalczano zabiegami ratowniczymi przy użyciu samolotów stosując środek biologiczny o nazwie DYMILIN nie mający ujemnego wpływu na środowisko na łącznej powierzchni 7595 ha, z czego 6340 ha na terenie Lasów Państwowych i 1255 ha na terenie lasów niepaństwowych. Klęskę śniegołomów spowodowały nadmierne opady mokrego śniegu w dniach 21-24 listopada 1999 roku. Masę połamanych i przewróconych drzew oszacowano na 25,2 tys. m3. Około 85% uszkodzonych drzew to były złomy, a pozostałe 15% stanowiły wywroty. Najliczniejsze szkody wystąpiły wzdłuż linii oddziałowych, dróg, przy gniazdach i naturalnych lukach oraz na granicy wydzieleń przy zróżnicowanym wieku i wysokości. Porządkowanie lasu po tej klęsce trwało rok a zakończono je 15 XI 2000 r. W czasie II wojny światowej lasy Puszczy Solskiej służyły za miejsce schronienia dla, okolicznej ludności i licznym oddziałom partyzanckim. Lasy te były świadkami krwawych walk oddziałów partyzanckich z hitlerowcami, w operacji wojsk niemieckich Sturmwind I (wicher I) i Sturmwind II (wicher II).</a:t>
            </a:r>
          </a:p>
        </p:txBody>
      </p:sp>
      <p:sp>
        <p:nvSpPr>
          <p:cNvPr id="2" name="Tytuł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r>
              <a:rPr lang="pl-PL" dirty="0" smtClean="0"/>
              <a:t>Karta z historii Nadleśnictwa Biłgoraj</a:t>
            </a:r>
            <a:endParaRPr lang="pl-PL" dirty="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pPr algn="ctr"/>
            <a:r>
              <a:rPr lang="pl-PL" dirty="0" smtClean="0"/>
              <a:t>Gospodarka  leśna w nadleśnictwie Biłgoraj </a:t>
            </a:r>
            <a:endParaRPr lang="pl-PL" dirty="0"/>
          </a:p>
        </p:txBody>
      </p:sp>
      <p:sp>
        <p:nvSpPr>
          <p:cNvPr id="8" name="Symbol zastępczy zawartości 7"/>
          <p:cNvSpPr>
            <a:spLocks noGrp="1"/>
          </p:cNvSpPr>
          <p:nvPr>
            <p:ph idx="1"/>
          </p:nvPr>
        </p:nvSpPr>
        <p:spPr>
          <a:xfrm>
            <a:off x="457200" y="1357298"/>
            <a:ext cx="8229600" cy="5072098"/>
          </a:xfrm>
          <a:solidFill>
            <a:schemeClr val="accent6">
              <a:lumMod val="75000"/>
            </a:schemeClr>
          </a:solidFill>
        </p:spPr>
        <p:txBody>
          <a:bodyPr>
            <a:normAutofit fontScale="77500" lnSpcReduction="20000"/>
          </a:bodyPr>
          <a:lstStyle/>
          <a:p>
            <a:pPr>
              <a:buNone/>
            </a:pPr>
            <a:r>
              <a:rPr lang="pl-PL" dirty="0" smtClean="0">
                <a:effectLst>
                  <a:glow rad="228600">
                    <a:schemeClr val="accent6">
                      <a:satMod val="175000"/>
                      <a:alpha val="40000"/>
                    </a:schemeClr>
                  </a:glow>
                </a:effectLst>
              </a:rPr>
              <a:t>   </a:t>
            </a:r>
            <a:r>
              <a:rPr lang="pl-PL" sz="2800" dirty="0" smtClean="0">
                <a:solidFill>
                  <a:srgbClr val="FFFFFF"/>
                </a:solidFill>
              </a:rPr>
              <a:t> Lasy Skarbu Państwa w zarządzie Nadleśnictwa Biłgoraj są lasami gospodarczymi, o dużych walorach przyrodniczych. Obecnie ponad 10% powierzchni leśnej Nadleśnictwa Biłgoraj jest wyłączona z bieżącego pozyskania drewna a wiele powierzchni odnawia się w sposób naturalny. Gospodarka leśna służy nie tylko pozyskaniu drewna, ale także pozwala zachować najcenniejsze fragmenty tych lasów dla potomnych. Wszystko to powoduje, że nasze lasy zwłaszcza na terenie Puszczy Solskiej zachowały charakter lasów pierwotnych. Drzewostanem dominującym jest sosna i siedliska borowe, na mniejszych powieszchniach rośnie olch, jodła, świerk i brzoza. Gospodarka leśna w Nadleśnictwie Biłgoraj prowadzona jest według planu urządzania lasu na dziesięć lat. Plan ten zawiera oddziały  i prace które będą wykonane w tym okresie. Są to prace zrębowe, trzebieżowe, czyszczenie, odnowienia i inne. W okolicach Biłgoraja jest wiele tartaków i zakładów do przerobu drewna, pozyskanego w Nadleśnictwie</a:t>
            </a:r>
            <a:endParaRPr lang="pl-PL" dirty="0">
              <a:effectLst>
                <a:glow rad="228600">
                  <a:schemeClr val="accent6">
                    <a:satMod val="175000"/>
                    <a:alpha val="40000"/>
                  </a:schemeClr>
                </a:glow>
              </a:effectLst>
            </a:endParaRPr>
          </a:p>
        </p:txBody>
      </p:sp>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Maciek\Pictures\od dziadka\LAS 192.jpg"/>
          <p:cNvPicPr>
            <a:picLocks noChangeAspect="1" noChangeArrowheads="1"/>
          </p:cNvPicPr>
          <p:nvPr/>
        </p:nvPicPr>
        <p:blipFill>
          <a:blip r:embed="rId2" cstate="print"/>
          <a:srcRect/>
          <a:stretch>
            <a:fillRect/>
          </a:stretch>
        </p:blipFill>
        <p:spPr bwMode="auto">
          <a:xfrm>
            <a:off x="1475656" y="188640"/>
            <a:ext cx="6552728" cy="647664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1357298"/>
            <a:ext cx="8329642" cy="5405438"/>
          </a:xfrm>
          <a:solidFill>
            <a:schemeClr val="accent2">
              <a:lumMod val="50000"/>
            </a:schemeClr>
          </a:solidFill>
        </p:spPr>
        <p:txBody>
          <a:bodyPr>
            <a:normAutofit fontScale="62500" lnSpcReduction="20000"/>
          </a:bodyPr>
          <a:lstStyle/>
          <a:p>
            <a:pPr>
              <a:lnSpc>
                <a:spcPct val="100000"/>
              </a:lnSpc>
            </a:pPr>
            <a:r>
              <a:rPr lang="pl-PL" dirty="0" smtClean="0"/>
              <a:t>    </a:t>
            </a:r>
            <a:r>
              <a:rPr lang="pl-PL" sz="2800" dirty="0" smtClean="0">
                <a:solidFill>
                  <a:srgbClr val="FFFFFF"/>
                </a:solidFill>
              </a:rPr>
              <a:t>W miejscowości Huta Krzeszowska położonej wśród lasów puszczy solskiej mieszka kilku leśników pracujących w Nadleśnictwie Biłgoraj leśnicy są dobrze znani miejscowej ludności często służą radą i pomocą udzielając się dla rozwoju miejscowości. Jednym z nich jest Pan Tomasz Sprysak podleśniczy leśnictwa Sól. Jako leśnik codziennie rano udaje się swoim samochodem terenowym do lasu położonego w okolicy wsi puszczańskich takich jak:</a:t>
            </a:r>
            <a:endParaRPr lang="pl-PL" dirty="0" smtClean="0"/>
          </a:p>
          <a:p>
            <a:pPr>
              <a:lnSpc>
                <a:spcPct val="100000"/>
              </a:lnSpc>
            </a:pPr>
            <a:r>
              <a:rPr lang="pl-PL" sz="2800" dirty="0" smtClean="0">
                <a:solidFill>
                  <a:srgbClr val="FFFFFF"/>
                </a:solidFill>
              </a:rPr>
              <a:t>-Ciosmy</a:t>
            </a:r>
            <a:endParaRPr lang="pl-PL" dirty="0" smtClean="0"/>
          </a:p>
          <a:p>
            <a:pPr>
              <a:lnSpc>
                <a:spcPct val="100000"/>
              </a:lnSpc>
            </a:pPr>
            <a:r>
              <a:rPr lang="pl-PL" sz="2800" dirty="0" smtClean="0">
                <a:solidFill>
                  <a:srgbClr val="FFFFFF"/>
                </a:solidFill>
              </a:rPr>
              <a:t>-Sól</a:t>
            </a:r>
            <a:endParaRPr lang="pl-PL" dirty="0" smtClean="0"/>
          </a:p>
          <a:p>
            <a:pPr>
              <a:lnSpc>
                <a:spcPct val="100000"/>
              </a:lnSpc>
            </a:pPr>
            <a:r>
              <a:rPr lang="pl-PL" sz="2800" dirty="0" smtClean="0">
                <a:solidFill>
                  <a:srgbClr val="FFFFFF"/>
                </a:solidFill>
              </a:rPr>
              <a:t>-Dąbrowica</a:t>
            </a:r>
            <a:endParaRPr lang="pl-PL" dirty="0" smtClean="0"/>
          </a:p>
          <a:p>
            <a:pPr>
              <a:lnSpc>
                <a:spcPct val="100000"/>
              </a:lnSpc>
            </a:pPr>
            <a:r>
              <a:rPr lang="pl-PL" sz="2800" dirty="0" smtClean="0">
                <a:solidFill>
                  <a:srgbClr val="FFFFFF"/>
                </a:solidFill>
              </a:rPr>
              <a:t>Prowadzi tam nadzór nad pracami gospodarczymi i ochroną lasu. Prace te polegają na odbiórce pozyskanego przez drwali drewna takich jak: klasyfikacja, pomiar i oznakowanie go płytką z numerem adresowym nadleśnictwa i leśnictwa oraz kolejnym numerem drewna. W swojej pracy musi wykazać się dużą znajomością procesów zachodzących w lesie, by przy oznaczaniu farbą drzew do usunięcia w trzebieżach i czyszczeniach nie zaszkodzić tym procesom. Wszystkie pory roku mają swoją kolorystykę. Podleśniczy Tomasz Sprysak bez względu na porę roku i pogodę musi wykonywać swoją prace w terenie. W chwili obecnej leśnicy dane z odbiórki drewna wprowadzają do rejestratorów za pomocą którego przesyłają do bazy w nadleśnictwie co ułatwia im prace. Zainteresowaniem Pana Tomasza Sprysaka jest fotografowanie oraz filmowanie przyrody od niego bardzo dużo dowiedzieliśmy się o tym jak podkraść się do zwierzyny na tyle żeby ona nie zauważyła nas</a:t>
            </a:r>
            <a:r>
              <a:rPr lang="pl-PL" sz="3200" dirty="0" smtClean="0">
                <a:solidFill>
                  <a:srgbClr val="FFFFFF"/>
                </a:solidFill>
              </a:rPr>
              <a:t>.  </a:t>
            </a:r>
            <a:endParaRPr lang="pl-PL" dirty="0" smtClean="0"/>
          </a:p>
          <a:p>
            <a:pPr>
              <a:buNone/>
            </a:pPr>
            <a:endParaRPr lang="pl-PL" dirty="0" smtClean="0"/>
          </a:p>
        </p:txBody>
      </p:sp>
      <p:sp>
        <p:nvSpPr>
          <p:cNvPr id="2" name="Tytu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pl-PL" dirty="0" smtClean="0"/>
              <a:t>Interesujące osoby naszych dzisiejszych   lasów</a:t>
            </a:r>
            <a:endParaRPr lang="pl-PL" dirty="0"/>
          </a:p>
        </p:txBody>
      </p:sp>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style>
          <a:lnRef idx="0">
            <a:scrgbClr r="0" g="0" b="0"/>
          </a:lnRef>
          <a:fillRef idx="1002">
            <a:schemeClr val="dk1"/>
          </a:fillRef>
          <a:effectRef idx="0">
            <a:scrgbClr r="0" g="0" b="0"/>
          </a:effectRef>
          <a:fontRef idx="major"/>
        </p:style>
        <p:txBody>
          <a:bodyPr/>
          <a:lstStyle/>
          <a:p>
            <a:r>
              <a:rPr lang="pl-PL" dirty="0" smtClean="0"/>
              <a:t>           Walory naszych lasów</a:t>
            </a:r>
            <a:endParaRPr lang="pl-PL" dirty="0"/>
          </a:p>
        </p:txBody>
      </p:sp>
      <p:sp>
        <p:nvSpPr>
          <p:cNvPr id="6" name="Symbol zastępczy zawartości 5"/>
          <p:cNvSpPr>
            <a:spLocks noGrp="1"/>
          </p:cNvSpPr>
          <p:nvPr>
            <p:ph idx="1"/>
          </p:nvPr>
        </p:nvSpPr>
        <p:spPr>
          <a:xfrm>
            <a:off x="357158" y="1500174"/>
            <a:ext cx="8429684" cy="5143536"/>
          </a:xfrm>
        </p:spPr>
        <p:txBody>
          <a:bodyPr>
            <a:normAutofit fontScale="47500" lnSpcReduction="20000"/>
          </a:bodyPr>
          <a:lstStyle/>
          <a:p>
            <a:pPr>
              <a:lnSpc>
                <a:spcPct val="100000"/>
              </a:lnSpc>
            </a:pPr>
            <a:r>
              <a:rPr lang="pl-PL"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 nadleśnictwie Biłgoraj znajduje się chroniony rezerwat „Obary” Jest to obszar bagienny na którym lasy mają niepowtarzalny charakter lasów borealnych. Najciekawsze fragmenty torfowisk i otaczającego go drzewostanu zostały włączone do europejskiej sieci obszarów chronionych „NATURA 2000”.</a:t>
            </a:r>
            <a:r>
              <a:rPr lang="pl-PL"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pl-PL"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nSpc>
                <a:spcPct val="100000"/>
              </a:lnSpc>
            </a:pPr>
            <a:r>
              <a:rPr lang="pl-PL"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Wędrując po puszczy możemy  napotkać rzadkie rośliny jak bobrek trójlistkowy, grzybienie białe, czermień błotna, drapieżne rosiczki, długosz królewski rzadki gatunek paproci. Spotkać tu można bobra europejskiego, wilka, łosia, jelenie, sarny i dziki. Wśród koron drzew możemy obserwować ptaki dzięcioły czarny i zielony, lelka ,puszczyka uralskiego, derkacza, żurawie, głuszca, bociana czarnego, gadożera, orlika krzykliwego. Puszcza Solska od wieków była dostawcą zdrowych owoców i grzybów dla miejscowej ludności. Słynie zwłaszcza z żurawiny rosnącej na licznych tu bagnach, także borówki czernicy, brusznicy. </a:t>
            </a:r>
          </a:p>
          <a:p>
            <a:pPr>
              <a:lnSpc>
                <a:spcPct val="100000"/>
              </a:lnSpc>
            </a:pPr>
            <a:r>
              <a:rPr lang="pl-PL"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Wśród mchów wygrzewają się nierzadko zaskrońce i jadowite żmije lub bardzo rzadki gniewosz plamisty. </a:t>
            </a:r>
          </a:p>
          <a:p>
            <a:pPr>
              <a:buNone/>
            </a:pPr>
            <a:endParaRPr lang="pl-PL" sz="4000" b="1" dirty="0" smtClean="0">
              <a:solidFill>
                <a:schemeClr val="bg1">
                  <a:lumMod val="95000"/>
                  <a:lumOff val="5000"/>
                </a:schemeClr>
              </a:solidFill>
            </a:endParaRPr>
          </a:p>
        </p:txBody>
      </p:sp>
    </p:spTree>
  </p:cSld>
  <p:clrMapOvr>
    <a:masterClrMapping/>
  </p:clrMapOvr>
  <p:transition spd="med">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l-ctwo Sól 2016 031.JPG"/>
          <p:cNvPicPr>
            <a:picLocks noGrp="1" noChangeAspect="1"/>
          </p:cNvPicPr>
          <p:nvPr>
            <p:ph idx="1"/>
          </p:nvPr>
        </p:nvPicPr>
        <p:blipFill>
          <a:blip r:embed="rId2" cstate="print"/>
          <a:stretch>
            <a:fillRect/>
          </a:stretch>
        </p:blipFill>
        <p:spPr>
          <a:xfrm>
            <a:off x="785786" y="1142984"/>
            <a:ext cx="3643337"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Symbol zastępczy zawartości 3" descr="l-ctwo Sól 2016 023.JPG"/>
          <p:cNvPicPr>
            <a:picLocks noChangeAspect="1"/>
          </p:cNvPicPr>
          <p:nvPr/>
        </p:nvPicPr>
        <p:blipFill>
          <a:blip r:embed="rId3" cstate="print"/>
          <a:stretch>
            <a:fillRect/>
          </a:stretch>
        </p:blipFill>
        <p:spPr>
          <a:xfrm>
            <a:off x="4500562" y="3714752"/>
            <a:ext cx="4071966" cy="26679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Symbol zastępczy zawartości 3" descr="l-ctwo Sól 2016 026.JPG"/>
          <p:cNvPicPr>
            <a:picLocks noChangeAspect="1"/>
          </p:cNvPicPr>
          <p:nvPr/>
        </p:nvPicPr>
        <p:blipFill>
          <a:blip r:embed="rId4" cstate="print"/>
          <a:stretch>
            <a:fillRect/>
          </a:stretch>
        </p:blipFill>
        <p:spPr>
          <a:xfrm>
            <a:off x="4500562" y="1142985"/>
            <a:ext cx="4071966"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5" descr="C:\Users\Maciek\Pictures\od dziadka\P1000772.JPG"/>
          <p:cNvPicPr>
            <a:picLocks noChangeAspect="1" noChangeArrowheads="1"/>
          </p:cNvPicPr>
          <p:nvPr/>
        </p:nvPicPr>
        <p:blipFill>
          <a:blip r:embed="rId5" cstate="print"/>
          <a:srcRect/>
          <a:stretch>
            <a:fillRect/>
          </a:stretch>
        </p:blipFill>
        <p:spPr bwMode="auto">
          <a:xfrm>
            <a:off x="755576" y="3717032"/>
            <a:ext cx="3674134"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style>
          <a:lnRef idx="0">
            <a:scrgbClr r="0" g="0" b="0"/>
          </a:lnRef>
          <a:fillRef idx="1002">
            <a:schemeClr val="dk2"/>
          </a:fillRef>
          <a:effectRef idx="0">
            <a:scrgbClr r="0" g="0" b="0"/>
          </a:effectRef>
          <a:fontRef idx="major"/>
        </p:style>
        <p:txBody>
          <a:bodyPr>
            <a:normAutofit lnSpcReduction="10000"/>
          </a:bodyPr>
          <a:lstStyle/>
          <a:p>
            <a:pPr>
              <a:buNone/>
            </a:pPr>
            <a:r>
              <a:rPr lang="pl-PL"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Krajobraz Nadleśnictwo Biłgoraj współtworzą  kontrastujące ze sobą regiony. Północne wzniesienia Roztocza dość gwałtownie przechodzą tu w lasy iglaste. Miłośnicy tego typu siedlisk powinni odwiedzić rezerwat „Obary” chroniącego wspaniałe fragmenty torfowiska. W odkrywaniu najrozmaitszych zakątków nadleśnictwa pomóc maże sieć pieszych szlaków turystycznych. Są to: </a:t>
            </a:r>
            <a:r>
              <a:rPr lang="pl-PL" dirty="0" smtClean="0">
                <a:solidFill>
                  <a:schemeClr val="bg1"/>
                </a:solidFill>
              </a:rPr>
              <a:t>czarny</a:t>
            </a:r>
            <a:r>
              <a:rPr lang="pl-PL" dirty="0" smtClean="0"/>
              <a:t> </a:t>
            </a:r>
            <a:r>
              <a:rPr lang="pl-PL"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 </a:t>
            </a:r>
            <a:r>
              <a:rPr lang="pl-PL" dirty="0" smtClean="0">
                <a:solidFill>
                  <a:srgbClr val="FF0000"/>
                </a:solidFill>
              </a:rPr>
              <a:t>czerwony</a:t>
            </a:r>
            <a:r>
              <a:rPr lang="pl-PL" dirty="0" smtClean="0"/>
              <a:t> </a:t>
            </a:r>
            <a:r>
              <a:rPr lang="pl-PL"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Szlak walk Partyzanckich, </a:t>
            </a:r>
            <a:r>
              <a:rPr lang="pl-PL" dirty="0" smtClean="0">
                <a:solidFill>
                  <a:schemeClr val="tx2">
                    <a:lumMod val="75000"/>
                  </a:schemeClr>
                </a:solidFill>
              </a:rPr>
              <a:t>żółty</a:t>
            </a:r>
            <a:r>
              <a:rPr lang="pl-PL" dirty="0" smtClean="0"/>
              <a:t> </a:t>
            </a:r>
            <a:r>
              <a:rPr lang="pl-PL"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Szlak Roztoczański, </a:t>
            </a:r>
            <a:r>
              <a:rPr lang="pl-PL" dirty="0" smtClean="0">
                <a:solidFill>
                  <a:schemeClr val="accent6">
                    <a:lumMod val="75000"/>
                  </a:schemeClr>
                </a:solidFill>
              </a:rPr>
              <a:t>niebieski </a:t>
            </a:r>
            <a:r>
              <a:rPr lang="pl-PL"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Szlak Puszczy Solskiej, Głuszcowy i Żurawinowy Szlak rowerowy.</a:t>
            </a:r>
            <a:endParaRPr lang="pl-PL" b="1" i="1" dirty="0"/>
          </a:p>
        </p:txBody>
      </p:sp>
      <p:sp>
        <p:nvSpPr>
          <p:cNvPr id="3" name="Tytuł 2"/>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lgn="ctr"/>
            <a:r>
              <a:rPr lang="pl-PL" sz="5400" b="1" i="1" u="sng" dirty="0" smtClean="0"/>
              <a:t>Szlaki turystyczne</a:t>
            </a:r>
            <a:endParaRPr lang="pl-PL" sz="5400" b="1" i="1" u="sng" dirty="0"/>
          </a:p>
        </p:txBody>
      </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dirty="0"/>
          </a:p>
        </p:txBody>
      </p:sp>
      <p:pic>
        <p:nvPicPr>
          <p:cNvPr id="1027" name="Picture 3" descr="C:\Users\Maciek\Pictures\od dziadka\Copy (1) of Copy (1) of LAS 098.jpg"/>
          <p:cNvPicPr>
            <a:picLocks noGrp="1" noChangeAspect="1" noChangeArrowheads="1"/>
          </p:cNvPicPr>
          <p:nvPr>
            <p:ph idx="1"/>
          </p:nvPr>
        </p:nvPicPr>
        <p:blipFill>
          <a:blip r:embed="rId2" cstate="print"/>
          <a:srcRect/>
          <a:stretch>
            <a:fillRect/>
          </a:stretch>
        </p:blipFill>
        <p:spPr bwMode="auto">
          <a:xfrm>
            <a:off x="179512" y="188640"/>
            <a:ext cx="4500594" cy="3429023"/>
          </a:xfrm>
          <a:prstGeom prst="rect">
            <a:avLst/>
          </a:prstGeom>
          <a:noFill/>
        </p:spPr>
      </p:pic>
      <p:pic>
        <p:nvPicPr>
          <p:cNvPr id="13" name="Picture 9" descr="C:\Users\Maciek\Pictures\od dziadka\Copy (1) of LAS 158.jpg"/>
          <p:cNvPicPr>
            <a:picLocks noChangeAspect="1" noChangeArrowheads="1"/>
          </p:cNvPicPr>
          <p:nvPr/>
        </p:nvPicPr>
        <p:blipFill>
          <a:blip r:embed="rId3" cstate="print"/>
          <a:srcRect/>
          <a:stretch>
            <a:fillRect/>
          </a:stretch>
        </p:blipFill>
        <p:spPr bwMode="auto">
          <a:xfrm>
            <a:off x="4643438" y="142852"/>
            <a:ext cx="4357719" cy="3429024"/>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251520" y="3573016"/>
            <a:ext cx="4357718" cy="3143240"/>
          </a:xfrm>
          <a:prstGeom prst="rect">
            <a:avLst/>
          </a:prstGeom>
          <a:noFill/>
          <a:ln w="9525">
            <a:noFill/>
            <a:miter lim="800000"/>
            <a:headEnd/>
            <a:tailEnd/>
          </a:ln>
          <a:effectLst/>
        </p:spPr>
      </p:pic>
      <p:pic>
        <p:nvPicPr>
          <p:cNvPr id="9" name="Picture 2" descr="C:\Users\Maciek\Pictures\od dziadka\LAS 053.jpg"/>
          <p:cNvPicPr>
            <a:picLocks noChangeAspect="1" noChangeArrowheads="1"/>
          </p:cNvPicPr>
          <p:nvPr/>
        </p:nvPicPr>
        <p:blipFill>
          <a:blip r:embed="rId5" cstate="print"/>
          <a:srcRect/>
          <a:stretch>
            <a:fillRect/>
          </a:stretch>
        </p:blipFill>
        <p:spPr bwMode="auto">
          <a:xfrm>
            <a:off x="4572000" y="3573016"/>
            <a:ext cx="4392488" cy="3162449"/>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TotalTime>
  <Words>675</Words>
  <Application>Microsoft Office PowerPoint</Application>
  <PresentationFormat>Pokaz na ekranie (4:3)</PresentationFormat>
  <Paragraphs>34</Paragraphs>
  <Slides>10</Slides>
  <Notes>1</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Papier</vt:lpstr>
      <vt:lpstr>Nadleśnictwo Biłgoraj</vt:lpstr>
      <vt:lpstr>Karta z historii Nadleśnictwa Biłgoraj</vt:lpstr>
      <vt:lpstr>Gospodarka  leśna w nadleśnictwie Biłgoraj </vt:lpstr>
      <vt:lpstr>Slajd 4</vt:lpstr>
      <vt:lpstr>Interesujące osoby naszych dzisiejszych   lasów</vt:lpstr>
      <vt:lpstr>           Walory naszych lasów</vt:lpstr>
      <vt:lpstr>Slajd 7</vt:lpstr>
      <vt:lpstr>Szlaki turystyczne</vt:lpstr>
      <vt:lpstr>Slajd 9</vt:lpstr>
      <vt:lpstr>Grzyby rosnące w nadleśnictwie Biłgoraj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Nadleśnictwo Biłgoraj</dc:title>
  <dc:creator>PSP W HK</dc:creator>
  <cp:lastModifiedBy>PSP W HK</cp:lastModifiedBy>
  <cp:revision>1</cp:revision>
  <dcterms:created xsi:type="dcterms:W3CDTF">2016-04-29T07:09:44Z</dcterms:created>
  <dcterms:modified xsi:type="dcterms:W3CDTF">2016-04-29T07:15:32Z</dcterms:modified>
</cp:coreProperties>
</file>