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0080625" cy="7559675"/>
  <p:notesSz cx="7559675" cy="106918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36" y="-16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pl-PL"/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fld id="{56C8ECE3-2282-4964-A95C-D39A6D89A042}" type="slidenum">
              <a:rPr lang="pl-PL"/>
              <a:pPr>
                <a:defRPr sz="1400"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10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pl-PL" noProof="0" smtClean="0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l-PL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l-PL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l-PL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l-PL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92BB61D9-566E-4344-A8BD-2421E65741D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457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pl-PL" sz="2000" kern="1200">
        <a:solidFill>
          <a:schemeClr val="tx1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0243" name="Symbol zastępczy notatek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pl-PL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1267" name="Symbol zastępczy notatek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pl-PL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2291" name="Symbol zastępczy notatek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pl-PL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315" name="Symbol zastępczy notatek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pl-PL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339" name="Symbol zastępczy notatek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pl-PL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Symbol zastępczy notatek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pl-PL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411" name="Symbol zastępczy notatek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pl-PL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C53A8-6AB8-4B89-B3A4-0F7F2985772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886652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32CF7-7256-470E-9B77-CED7081540A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666848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247D-7D50-479F-BC19-D9F162FAED2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6996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D2FAB-4A8B-4EF4-B79E-825808C6C77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316278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99561-23C0-4B04-BA07-04FAC689449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35063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stopki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ymbol zastępczy numeru slajd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FC1DA-1EB9-4CEB-9A46-85ECB765094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040802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ymbol zastępczy stopki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ymbol zastępczy numeru slajd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A4EEF-69B3-4819-B640-304CAFD2E88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44782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ymbol zastępczy stopki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ymbol zastępczy numeru slajd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3064F-D7B8-4DFF-80BE-04A2BB0C713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93197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Symbol zastępczy stopki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ymbol zastępczy numeru slajd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7031-F0D9-45F2-957F-69DEEC203DF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155848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stopki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ymbol zastępczy numeru slajd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5BF4-6A92-4CED-BF98-80965460931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7601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stopki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ymbol zastępczy numeru slajd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25FCD-8504-41D3-A3F4-CDC9065DE4E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125307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33"/>
            </a:gs>
            <a:gs pos="100000">
              <a:srgbClr val="009933">
                <a:alpha val="84999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l-PL" altLang="pl-PL" smtClean="0"/>
          </a:p>
        </p:txBody>
      </p:sp>
      <p:sp>
        <p:nvSpPr>
          <p:cNvPr id="1027" name="Symbol zastępczy tekstu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l-PL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l-PL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l-PL" sz="1400" kern="1200" smtClean="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E9921FC9-D0FE-4DDB-8BE0-A916263C427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pl-PL" sz="4400" kern="1200">
          <a:solidFill>
            <a:schemeClr val="tx2"/>
          </a:solidFill>
          <a:latin typeface="Arial" pitchFamily="18"/>
          <a:ea typeface="Microsoft YaHei" pitchFamily="2"/>
          <a:cs typeface="Mangal" pitchFamily="2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413"/>
        </a:spcAft>
        <a:defRPr lang="pl-PL" sz="3200" kern="1200">
          <a:solidFill>
            <a:schemeClr val="tx1"/>
          </a:solidFill>
          <a:latin typeface="Arial" pitchFamily="18"/>
          <a:ea typeface="Microsoft YaHei" pitchFamily="2"/>
          <a:cs typeface="Mangal" pitchFamily="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Microsoft YaHei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Microsoft YaHei" pitchFamily="34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bytkitechniki.pl/Poi/Pokaz/15952/1981/uroczysko-glebokie-doly-kolo-ksiazeni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pk.com.pl/index.php/ochrona-krajobrazu/265-gaz-oskara-michali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908175"/>
            <a:ext cx="691197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398588"/>
            <a:ext cx="2274888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:\pszczolka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5411788"/>
            <a:ext cx="2154238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D: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248150"/>
            <a:ext cx="1846263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596228" y="408235"/>
            <a:ext cx="688816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Nadleśnictwo Rybnik</a:t>
            </a:r>
          </a:p>
        </p:txBody>
      </p:sp>
      <p:sp>
        <p:nvSpPr>
          <p:cNvPr id="8" name="Objaśnienie prostokątne zaokrąglone 7"/>
          <p:cNvSpPr/>
          <p:nvPr/>
        </p:nvSpPr>
        <p:spPr>
          <a:xfrm>
            <a:off x="1831975" y="5735638"/>
            <a:ext cx="2232025" cy="1824037"/>
          </a:xfrm>
          <a:prstGeom prst="wedgeRoundRectCallout">
            <a:avLst>
              <a:gd name="adj1" fmla="val -68460"/>
              <a:gd name="adj2" fmla="val -68107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Witam was! Mam na imię Kajtek i oprowadzę was po naszym  Nadleśnictwie. Ze mną są Gucio i Maja.</a:t>
            </a:r>
          </a:p>
        </p:txBody>
      </p:sp>
      <p:sp>
        <p:nvSpPr>
          <p:cNvPr id="9" name="Objaśnienie prostokątne zaokrąglone 8"/>
          <p:cNvSpPr/>
          <p:nvPr/>
        </p:nvSpPr>
        <p:spPr>
          <a:xfrm>
            <a:off x="6985000" y="3059113"/>
            <a:ext cx="1500188" cy="1189037"/>
          </a:xfrm>
          <a:prstGeom prst="wedgeRoundRectCallout">
            <a:avLst>
              <a:gd name="adj1" fmla="val 50894"/>
              <a:gd name="adj2" fmla="val -61350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/>
              <a:t>Hejo</a:t>
            </a:r>
            <a:r>
              <a:rPr lang="pl-PL" dirty="0"/>
              <a:t>! Jestem Gucio</a:t>
            </a:r>
          </a:p>
        </p:txBody>
      </p:sp>
      <p:sp>
        <p:nvSpPr>
          <p:cNvPr id="10" name="Objaśnienie prostokątne zaokrąglone 9"/>
          <p:cNvSpPr/>
          <p:nvPr/>
        </p:nvSpPr>
        <p:spPr>
          <a:xfrm>
            <a:off x="5913438" y="6378575"/>
            <a:ext cx="1838325" cy="1141413"/>
          </a:xfrm>
          <a:prstGeom prst="wedgeRoundRectCallout">
            <a:avLst>
              <a:gd name="adj1" fmla="val 87909"/>
              <a:gd name="adj2" fmla="val -40342"/>
              <a:gd name="adj3" fmla="val 16667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A ja jestem Maja. Miło was poznać!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aria\Desktop\Bez tytułu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853012"/>
            <a:ext cx="10080625" cy="1332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11163"/>
            <a:ext cx="18478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280025"/>
            <a:ext cx="22733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5724525"/>
            <a:ext cx="2152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aśnienie prostokątne zaokrąglone 5"/>
          <p:cNvSpPr/>
          <p:nvPr/>
        </p:nvSpPr>
        <p:spPr>
          <a:xfrm>
            <a:off x="2309813" y="1474788"/>
            <a:ext cx="1752600" cy="1081087"/>
          </a:xfrm>
          <a:prstGeom prst="wedgeRoundRectCallout">
            <a:avLst>
              <a:gd name="adj1" fmla="val -68147"/>
              <a:gd name="adj2" fmla="val -46457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Oto mapka części naszego Nadleśnictwa. </a:t>
            </a:r>
          </a:p>
        </p:txBody>
      </p:sp>
      <p:sp>
        <p:nvSpPr>
          <p:cNvPr id="7" name="Objaśnienie prostokątne zaokrąglone 6"/>
          <p:cNvSpPr/>
          <p:nvPr/>
        </p:nvSpPr>
        <p:spPr>
          <a:xfrm>
            <a:off x="2139950" y="6459538"/>
            <a:ext cx="2216150" cy="1095375"/>
          </a:xfrm>
          <a:prstGeom prst="wedgeRoundRectCallout">
            <a:avLst>
              <a:gd name="adj1" fmla="val -60467"/>
              <a:gd name="adj2" fmla="val -41870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Na zielono zaznaczyliśmy ciekawe miejsca, które odwiedziliśmy.</a:t>
            </a:r>
          </a:p>
        </p:txBody>
      </p:sp>
      <p:sp>
        <p:nvSpPr>
          <p:cNvPr id="10" name="Objaśnienie prostokątne zaokrąglone 9"/>
          <p:cNvSpPr/>
          <p:nvPr/>
        </p:nvSpPr>
        <p:spPr>
          <a:xfrm>
            <a:off x="7577016" y="2673067"/>
            <a:ext cx="2212975" cy="2592387"/>
          </a:xfrm>
          <a:prstGeom prst="wedgeRoundRectCallout">
            <a:avLst>
              <a:gd name="adj1" fmla="val -119897"/>
              <a:gd name="adj2" fmla="val -76826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1" name="Objaśnienie prostokątne zaokrąglone 10"/>
          <p:cNvSpPr/>
          <p:nvPr/>
        </p:nvSpPr>
        <p:spPr>
          <a:xfrm>
            <a:off x="6827123" y="411164"/>
            <a:ext cx="2730298" cy="2071290"/>
          </a:xfrm>
          <a:prstGeom prst="wedgeRoundRectCallout">
            <a:avLst>
              <a:gd name="adj1" fmla="val -89145"/>
              <a:gd name="adj2" fmla="val 73496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Objaśnienie prostokątne zaokrąglone 11"/>
          <p:cNvSpPr/>
          <p:nvPr/>
        </p:nvSpPr>
        <p:spPr>
          <a:xfrm>
            <a:off x="2451100" y="3497263"/>
            <a:ext cx="2592388" cy="1800225"/>
          </a:xfrm>
          <a:prstGeom prst="wedgeRoundRectCallout">
            <a:avLst>
              <a:gd name="adj1" fmla="val 93219"/>
              <a:gd name="adj2" fmla="val -50940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3627438"/>
            <a:ext cx="2289175" cy="15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D:\BIOLOGIA JA CIE KRĘCE\zdjęcia nadleśnictwo konurs\0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584" y="2856131"/>
            <a:ext cx="1747837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aśnienie prostokątne zaokrąglone 12"/>
          <p:cNvSpPr/>
          <p:nvPr/>
        </p:nvSpPr>
        <p:spPr>
          <a:xfrm>
            <a:off x="5688013" y="4859338"/>
            <a:ext cx="1512887" cy="1811337"/>
          </a:xfrm>
          <a:prstGeom prst="wedgeRoundRectCallout">
            <a:avLst>
              <a:gd name="adj1" fmla="val 50723"/>
              <a:gd name="adj2" fmla="val 56610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/>
              <a:t>Pierwsze miejsce które </a:t>
            </a:r>
            <a:r>
              <a:rPr lang="pl-PL" dirty="0"/>
              <a:t>opiszemy to Głaz Oskara Michalika.</a:t>
            </a:r>
          </a:p>
        </p:txBody>
      </p:sp>
      <p:sp>
        <p:nvSpPr>
          <p:cNvPr id="14" name="Objaśnienie prostokątne zaokrąglone 13"/>
          <p:cNvSpPr/>
          <p:nvPr/>
        </p:nvSpPr>
        <p:spPr>
          <a:xfrm>
            <a:off x="3671888" y="0"/>
            <a:ext cx="2122487" cy="1241425"/>
          </a:xfrm>
          <a:prstGeom prst="wedgeRoundRectCallout">
            <a:avLst>
              <a:gd name="adj1" fmla="val -130734"/>
              <a:gd name="adj2" fmla="val 55131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Drugim miejscem są Głębokie Doły.</a:t>
            </a:r>
          </a:p>
        </p:txBody>
      </p:sp>
      <p:sp>
        <p:nvSpPr>
          <p:cNvPr id="15" name="Objaśnienie prostokątne zaokrąglone 14"/>
          <p:cNvSpPr/>
          <p:nvPr/>
        </p:nvSpPr>
        <p:spPr>
          <a:xfrm>
            <a:off x="66675" y="3497263"/>
            <a:ext cx="2243138" cy="1644650"/>
          </a:xfrm>
          <a:prstGeom prst="wedgeRoundRectCallout">
            <a:avLst>
              <a:gd name="adj1" fmla="val 37724"/>
              <a:gd name="adj2" fmla="val 134590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/>
              <a:t>Ostatnim odwiedzonym przez nas miejscem jest zagroda leśnika 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19" y="677259"/>
            <a:ext cx="2363105" cy="15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BIOLOGIA JA CIE KRĘCE\Konkurs with biologi\12899625_601230626698716_421064150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906463"/>
            <a:ext cx="8821737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-79375"/>
            <a:ext cx="22733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6113"/>
            <a:ext cx="18478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aśnienie prostokątne zaokrąglone 9"/>
          <p:cNvSpPr/>
          <p:nvPr/>
        </p:nvSpPr>
        <p:spPr>
          <a:xfrm>
            <a:off x="144463" y="4979988"/>
            <a:ext cx="2303462" cy="1366837"/>
          </a:xfrm>
          <a:prstGeom prst="wedgeRoundRectCallout">
            <a:avLst>
              <a:gd name="adj1" fmla="val 9203"/>
              <a:gd name="adj2" fmla="val -99787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Wymiary głazu to:  </a:t>
            </a:r>
            <a:br>
              <a:rPr lang="pl-PL" dirty="0"/>
            </a:br>
            <a:r>
              <a:rPr lang="pl-PL" dirty="0"/>
              <a:t>760cm obwodu,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285cm długości i 180cm szerokości.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5027613"/>
            <a:ext cx="2152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aśnienie prostokątne zaokrąglone 1"/>
          <p:cNvSpPr/>
          <p:nvPr/>
        </p:nvSpPr>
        <p:spPr>
          <a:xfrm>
            <a:off x="6336456" y="5956127"/>
            <a:ext cx="1800200" cy="1224136"/>
          </a:xfrm>
          <a:prstGeom prst="wedgeRoundRectCallout">
            <a:avLst>
              <a:gd name="adj1" fmla="val 63400"/>
              <a:gd name="adj2" fmla="val -3890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Wiek głazu to około 180 tys. lat. </a:t>
            </a:r>
            <a:endParaRPr lang="pl-PL" dirty="0"/>
          </a:p>
        </p:txBody>
      </p:sp>
      <p:sp>
        <p:nvSpPr>
          <p:cNvPr id="3" name="Objaśnienie prostokątne zaokrąglone 2"/>
          <p:cNvSpPr/>
          <p:nvPr/>
        </p:nvSpPr>
        <p:spPr>
          <a:xfrm>
            <a:off x="2808064" y="53023"/>
            <a:ext cx="2592387" cy="1433214"/>
          </a:xfrm>
          <a:prstGeom prst="wedgeRoundRectCallout">
            <a:avLst>
              <a:gd name="adj1" fmla="val -69627"/>
              <a:gd name="adj2" fmla="val 29536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Zlokalizowany jest w dzielnicy Rybnik-Piaski.</a:t>
            </a:r>
            <a:endParaRPr lang="pl-PL" dirty="0"/>
          </a:p>
        </p:txBody>
      </p:sp>
      <p:sp>
        <p:nvSpPr>
          <p:cNvPr id="4" name="Objaśnienie prostokątne zaokrąglone 3"/>
          <p:cNvSpPr/>
          <p:nvPr/>
        </p:nvSpPr>
        <p:spPr>
          <a:xfrm>
            <a:off x="2087984" y="2123653"/>
            <a:ext cx="3024336" cy="1722066"/>
          </a:xfrm>
          <a:prstGeom prst="wedgeRoundRectCallout">
            <a:avLst>
              <a:gd name="adj1" fmla="val -58123"/>
              <a:gd name="adj2" fmla="val 69580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Jest  to największy głaz narzutowy w granicach byłego województwa katowickiego.</a:t>
            </a:r>
            <a:endParaRPr lang="pl-PL" dirty="0"/>
          </a:p>
        </p:txBody>
      </p:sp>
      <p:sp>
        <p:nvSpPr>
          <p:cNvPr id="5" name="Objaśnienie prostokątne zaokrąglone 4"/>
          <p:cNvSpPr/>
          <p:nvPr/>
        </p:nvSpPr>
        <p:spPr>
          <a:xfrm>
            <a:off x="5351347" y="4220841"/>
            <a:ext cx="2304256" cy="1518294"/>
          </a:xfrm>
          <a:prstGeom prst="wedgeRoundRectCallout">
            <a:avLst>
              <a:gd name="adj1" fmla="val 76611"/>
              <a:gd name="adj2" fmla="val 53123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Nazwa upamiętnia jego odkrywcę - Oskara Michalika.</a:t>
            </a:r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Daria\Desktop\g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69" y="1023650"/>
            <a:ext cx="8315725" cy="55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0297" y="122783"/>
            <a:ext cx="18478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794" y="257836"/>
            <a:ext cx="22733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08" y="5151714"/>
            <a:ext cx="2152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aśnienie prostokątne zaokrąglone 1"/>
          <p:cNvSpPr/>
          <p:nvPr/>
        </p:nvSpPr>
        <p:spPr>
          <a:xfrm>
            <a:off x="2004640" y="83016"/>
            <a:ext cx="2160240" cy="1643881"/>
          </a:xfrm>
          <a:prstGeom prst="wedgeRoundRectCallout">
            <a:avLst>
              <a:gd name="adj1" fmla="val -62456"/>
              <a:gd name="adj2" fmla="val 36542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Uroczysko </a:t>
            </a:r>
            <a:r>
              <a:rPr lang="pl-PL" dirty="0" smtClean="0"/>
              <a:t>Głębokie Doły </a:t>
            </a:r>
            <a:r>
              <a:rPr lang="pl-PL" dirty="0"/>
              <a:t>zajmują powierzchnię około 100 </a:t>
            </a:r>
            <a:r>
              <a:rPr lang="pl-PL" dirty="0" smtClean="0"/>
              <a:t>ha.</a:t>
            </a:r>
            <a:endParaRPr lang="pl-PL" dirty="0"/>
          </a:p>
        </p:txBody>
      </p:sp>
      <p:sp>
        <p:nvSpPr>
          <p:cNvPr id="3" name="Objaśnienie prostokątne zaokrąglone 2"/>
          <p:cNvSpPr/>
          <p:nvPr/>
        </p:nvSpPr>
        <p:spPr>
          <a:xfrm>
            <a:off x="5760392" y="6012085"/>
            <a:ext cx="1944216" cy="1292279"/>
          </a:xfrm>
          <a:prstGeom prst="wedgeRoundRectCallout">
            <a:avLst>
              <a:gd name="adj1" fmla="val 69311"/>
              <a:gd name="adj2" fmla="val -35383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Znajdują się one pomiędzy wsiami Ochojec i Książenice.</a:t>
            </a:r>
            <a:endParaRPr lang="pl-PL" dirty="0"/>
          </a:p>
        </p:txBody>
      </p:sp>
      <p:sp>
        <p:nvSpPr>
          <p:cNvPr id="4" name="Objaśnienie prostokątne zaokrąglone 3"/>
          <p:cNvSpPr/>
          <p:nvPr/>
        </p:nvSpPr>
        <p:spPr>
          <a:xfrm>
            <a:off x="5466642" y="83017"/>
            <a:ext cx="2219694" cy="1881266"/>
          </a:xfrm>
          <a:prstGeom prst="wedgeRoundRectCallout">
            <a:avLst>
              <a:gd name="adj1" fmla="val 79408"/>
              <a:gd name="adj2" fmla="val 4345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Leżą na </a:t>
            </a:r>
            <a:r>
              <a:rPr lang="pl-PL" dirty="0"/>
              <a:t>obszarze Parku Krajobrazowego "Cysterskie Kompozycje Krajobrazowe Rud Wielkich".</a:t>
            </a:r>
          </a:p>
        </p:txBody>
      </p:sp>
      <p:sp>
        <p:nvSpPr>
          <p:cNvPr id="5" name="Objaśnienie prostokątne zaokrąglone 4"/>
          <p:cNvSpPr/>
          <p:nvPr/>
        </p:nvSpPr>
        <p:spPr>
          <a:xfrm>
            <a:off x="2006608" y="215679"/>
            <a:ext cx="3460034" cy="3497208"/>
          </a:xfrm>
          <a:prstGeom prst="wedgeRoundRectCallout">
            <a:avLst>
              <a:gd name="adj1" fmla="val -61574"/>
              <a:gd name="adj2" fmla="val -12867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Legenda mówi, że była tutaj karczma i kościół. Ludzie zamiast do Kościoła chodzili do karczmy. Pan Bożek dał im pierwsze ostrzeżenie , ale ludzie go nie posłuchali i miasteczko się zapadło. Anioł postanowił uratować ludzi i przeniósł wioskę poza granicę lasu i tak właśnie powstały Głębokie Doły oraz Książenice.</a:t>
            </a:r>
            <a:endParaRPr lang="pl-PL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ia\Desktop\Konkurs with biologi\ku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683493"/>
            <a:ext cx="8856737" cy="61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272" y="1187549"/>
            <a:ext cx="22733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399" y="0"/>
            <a:ext cx="18478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917" y="4667123"/>
            <a:ext cx="2152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aśnienie prostokątne zaokrąglone 1"/>
          <p:cNvSpPr/>
          <p:nvPr/>
        </p:nvSpPr>
        <p:spPr>
          <a:xfrm>
            <a:off x="1871960" y="128662"/>
            <a:ext cx="2479228" cy="1584176"/>
          </a:xfrm>
          <a:prstGeom prst="wedgeRoundRectCallout">
            <a:avLst>
              <a:gd name="adj1" fmla="val -53413"/>
              <a:gd name="adj2" fmla="val 93285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ysClr val="windowText" lastClr="000000"/>
                </a:solidFill>
              </a:rPr>
              <a:t>Z zagrodą leśnika wiąże się legenda Huberta. Patrona myśliwych i leśników.</a:t>
            </a:r>
            <a:endParaRPr lang="pl-PL" dirty="0">
              <a:solidFill>
                <a:sysClr val="windowText" lastClr="000000"/>
              </a:solidFill>
            </a:endParaRPr>
          </a:p>
        </p:txBody>
      </p:sp>
      <p:sp>
        <p:nvSpPr>
          <p:cNvPr id="3" name="Objaśnienie prostokątne zaokrąglone 2"/>
          <p:cNvSpPr/>
          <p:nvPr/>
        </p:nvSpPr>
        <p:spPr>
          <a:xfrm>
            <a:off x="2057028" y="3178003"/>
            <a:ext cx="5472608" cy="4381672"/>
          </a:xfrm>
          <a:prstGeom prst="wedgeRoundRectCallout">
            <a:avLst>
              <a:gd name="adj1" fmla="val 63045"/>
              <a:gd name="adj2" fmla="val 7937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Legenda głosi, </a:t>
            </a:r>
            <a:r>
              <a:rPr lang="pl-PL" dirty="0" smtClean="0"/>
              <a:t>że Św. Hubert </a:t>
            </a:r>
            <a:r>
              <a:rPr lang="pl-PL" dirty="0"/>
              <a:t>był arystokratą i w pewnym dniu jego żona wyjechała. W tym czasie on urządzał biesiady i polowania.  Na jednym z polowań orszakowi jeźdźców ukazał się ogromny biały jeleń- dziesiątak. Hubert ruszył za nim w pościg. W pewnym momencie jeleń zatrzymał się na  polanie, także koń i psy Huberta stanęły jak wryte. Jeździec dostrzegł pomiędzy porożem zwierzęcia świetlisty krzyż. Jeleń zapytał ludzkim głosem "Hubercie, czemu niepokoisz biedne zwierzęta, a nie dbasz o zbawienie duszy?" Mężczyzna rzucił się na kolana i pytał co ma robić. Stworzenie poleciło mu udać się do </a:t>
            </a:r>
            <a:r>
              <a:rPr lang="pl-PL" dirty="0" err="1"/>
              <a:t>Maastricht</a:t>
            </a:r>
            <a:r>
              <a:rPr lang="pl-PL" dirty="0"/>
              <a:t>, do biskupa Lamberta. Hubert został księdzem, a po śmierci Lamberta papież konsekrował go na biskupa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5" name="Objaśnienie prostokątne zaokrąglone 4"/>
          <p:cNvSpPr/>
          <p:nvPr/>
        </p:nvSpPr>
        <p:spPr>
          <a:xfrm>
            <a:off x="1796132" y="30480"/>
            <a:ext cx="2630883" cy="2700773"/>
          </a:xfrm>
          <a:prstGeom prst="wedgeRoundRectCallout">
            <a:avLst>
              <a:gd name="adj1" fmla="val -56747"/>
              <a:gd name="adj2" fmla="val 40259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zagrodzie leśnika znajduje się szkółka leśna, produkująca sadzonki itp. na potrzeby nadleśnictwa. Produkuje wyroby wspomagające ptaki jak np. budki lęgowe i karma.</a:t>
            </a:r>
            <a:endParaRPr lang="pl-PL" dirty="0"/>
          </a:p>
        </p:txBody>
      </p:sp>
      <p:sp>
        <p:nvSpPr>
          <p:cNvPr id="4" name="Objaśnienie prostokątne zaokrąglone 3"/>
          <p:cNvSpPr/>
          <p:nvPr/>
        </p:nvSpPr>
        <p:spPr>
          <a:xfrm>
            <a:off x="3888184" y="51657"/>
            <a:ext cx="4088733" cy="2658417"/>
          </a:xfrm>
          <a:prstGeom prst="wedgeRoundRectCallout">
            <a:avLst>
              <a:gd name="adj1" fmla="val 61541"/>
              <a:gd name="adj2" fmla="val -5146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Za zasługi w krzewieniu Chrześcijaństwa został ogłoszony świętym. Jest obecnie najpopularniejszym patronem braci łowieckiej całej Europy. Dzień jego śmierci - 3 listopada - stał się świętem myśliwych i leśników. Czczone jest uroczystymi łowami, poprzedzanymi mszą w intencji myśliwych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ria\Desktop\Konkurs with biologi\Wycieczka do leśniczego\DSCI0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24" y="-5011"/>
            <a:ext cx="504986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64690"/>
            <a:ext cx="22733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903" y="2869316"/>
            <a:ext cx="18478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885" y="3844130"/>
            <a:ext cx="2152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aśnienie prostokątne zaokrąglone 1"/>
          <p:cNvSpPr/>
          <p:nvPr/>
        </p:nvSpPr>
        <p:spPr>
          <a:xfrm>
            <a:off x="2502164" y="85545"/>
            <a:ext cx="2322123" cy="2110116"/>
          </a:xfrm>
          <a:prstGeom prst="wedgeRoundRectCallout">
            <a:avLst>
              <a:gd name="adj1" fmla="val -60582"/>
              <a:gd name="adj2" fmla="val 932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A teraz zadamy parę pytań leśniczemu z naszego </a:t>
            </a:r>
            <a:r>
              <a:rPr lang="pl-PL" dirty="0" smtClean="0">
                <a:solidFill>
                  <a:schemeClr val="tx1"/>
                </a:solidFill>
              </a:rPr>
              <a:t>nadleśnictwa Panu Tomaszowi Majerowi.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Objaśnienie prostokątne zaokrąglone 2"/>
          <p:cNvSpPr/>
          <p:nvPr/>
        </p:nvSpPr>
        <p:spPr>
          <a:xfrm>
            <a:off x="2520005" y="4902476"/>
            <a:ext cx="2088232" cy="1685673"/>
          </a:xfrm>
          <a:prstGeom prst="wedgeRoundRectCallout">
            <a:avLst>
              <a:gd name="adj1" fmla="val -68270"/>
              <a:gd name="adj2" fmla="val -4514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Dzień dobry, mogłabym wiedzieć jaką powierzchnię  ma nadleśnictwo Rybnik ?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Objaśnienie prostokątne zaokrąglone 3"/>
          <p:cNvSpPr/>
          <p:nvPr/>
        </p:nvSpPr>
        <p:spPr>
          <a:xfrm>
            <a:off x="5805392" y="3082777"/>
            <a:ext cx="2232248" cy="1414577"/>
          </a:xfrm>
          <a:prstGeom prst="wedgeRoundRectCallout">
            <a:avLst>
              <a:gd name="adj1" fmla="val 65189"/>
              <a:gd name="adj2" fmla="val 863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Mógłby nam Pan powiedzieć które gatunki zwierząt i roślin </a:t>
            </a:r>
            <a:r>
              <a:rPr lang="pl-PL" dirty="0">
                <a:solidFill>
                  <a:schemeClr val="tx1"/>
                </a:solidFill>
              </a:rPr>
              <a:t>s</a:t>
            </a:r>
            <a:r>
              <a:rPr lang="pl-PL" dirty="0" smtClean="0">
                <a:solidFill>
                  <a:schemeClr val="tx1"/>
                </a:solidFill>
              </a:rPr>
              <a:t>ą najbardziej zagrożone ?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Objaśnienie prostokątne zaokrąglone 5"/>
          <p:cNvSpPr/>
          <p:nvPr/>
        </p:nvSpPr>
        <p:spPr>
          <a:xfrm>
            <a:off x="6148208" y="448431"/>
            <a:ext cx="2079695" cy="1512168"/>
          </a:xfrm>
          <a:prstGeom prst="wedgeRoundRectCallout">
            <a:avLst>
              <a:gd name="adj1" fmla="val -66999"/>
              <a:gd name="adj2" fmla="val 26218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Witam, powierzchnia samych lasów to ponad 20 tys. ha.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Objaśnienie prostokątne zaokrąglone 9"/>
          <p:cNvSpPr/>
          <p:nvPr/>
        </p:nvSpPr>
        <p:spPr>
          <a:xfrm>
            <a:off x="6741496" y="120018"/>
            <a:ext cx="2592288" cy="2258795"/>
          </a:xfrm>
          <a:prstGeom prst="wedgeRoundRectCallout">
            <a:avLst>
              <a:gd name="adj1" fmla="val -77706"/>
              <a:gd name="adj2" fmla="val 12629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 zwierząt to teoretycznie wszystkie ptaki m.in. bocian czarny, </a:t>
            </a:r>
            <a:r>
              <a:rPr lang="pl-PL" dirty="0" smtClean="0">
                <a:solidFill>
                  <a:schemeClr val="tx1"/>
                </a:solidFill>
              </a:rPr>
              <a:t>żuraw </a:t>
            </a:r>
            <a:r>
              <a:rPr lang="pl-PL" dirty="0" smtClean="0">
                <a:solidFill>
                  <a:schemeClr val="tx1"/>
                </a:solidFill>
              </a:rPr>
              <a:t>jasny, lelek </a:t>
            </a:r>
            <a:r>
              <a:rPr lang="pl-PL" dirty="0" smtClean="0">
                <a:solidFill>
                  <a:schemeClr val="tx1"/>
                </a:solidFill>
              </a:rPr>
              <a:t>kozodój. </a:t>
            </a:r>
            <a:r>
              <a:rPr lang="pl-PL" dirty="0" smtClean="0">
                <a:solidFill>
                  <a:schemeClr val="tx1"/>
                </a:solidFill>
              </a:rPr>
              <a:t>Ponadto trzmielojad, tchórz pospolity, gronostaje i łasice.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Objaśnienie prostokątne zaokrąglone 10"/>
          <p:cNvSpPr/>
          <p:nvPr/>
        </p:nvSpPr>
        <p:spPr>
          <a:xfrm>
            <a:off x="6273444" y="411804"/>
            <a:ext cx="3528392" cy="1675222"/>
          </a:xfrm>
          <a:prstGeom prst="wedgeRoundRectCallout">
            <a:avLst>
              <a:gd name="adj1" fmla="val -56251"/>
              <a:gd name="adj2" fmla="val 2065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ysClr val="windowText" lastClr="000000"/>
                </a:solidFill>
              </a:rPr>
              <a:t>A z roślin to m.in. żywiec cebulkowy i </a:t>
            </a:r>
            <a:r>
              <a:rPr lang="pl-PL" dirty="0" smtClean="0">
                <a:solidFill>
                  <a:sysClr val="windowText" lastClr="000000"/>
                </a:solidFill>
              </a:rPr>
              <a:t>gruczołowaty</a:t>
            </a:r>
            <a:r>
              <a:rPr lang="pl-PL" dirty="0" smtClean="0">
                <a:solidFill>
                  <a:sysClr val="windowText" lastClr="000000"/>
                </a:solidFill>
              </a:rPr>
              <a:t>, żywiec czterolistny, centuria pospolita, przylaszczka pospolita, skrzyp olbrzymi. </a:t>
            </a:r>
            <a:endParaRPr lang="pl-PL" dirty="0">
              <a:solidFill>
                <a:sysClr val="windowText" lastClr="000000"/>
              </a:solidFill>
            </a:endParaRPr>
          </a:p>
        </p:txBody>
      </p:sp>
      <p:sp>
        <p:nvSpPr>
          <p:cNvPr id="12" name="Objaśnienie prostokątne zaokrąglone 11"/>
          <p:cNvSpPr/>
          <p:nvPr/>
        </p:nvSpPr>
        <p:spPr>
          <a:xfrm>
            <a:off x="2520005" y="366904"/>
            <a:ext cx="2200702" cy="1675222"/>
          </a:xfrm>
          <a:prstGeom prst="wedgeRoundRectCallout">
            <a:avLst>
              <a:gd name="adj1" fmla="val -66538"/>
              <a:gd name="adj2" fmla="val 12465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Jakie ciekawe miejsca można zwiedzić w naszym nadleśnictwie oprócz tych które opisaliśmy ?</a:t>
            </a:r>
            <a:endParaRPr lang="pl-PL" dirty="0"/>
          </a:p>
        </p:txBody>
      </p:sp>
      <p:sp>
        <p:nvSpPr>
          <p:cNvPr id="13" name="Objaśnienie prostokątne zaokrąglone 12"/>
          <p:cNvSpPr/>
          <p:nvPr/>
        </p:nvSpPr>
        <p:spPr>
          <a:xfrm>
            <a:off x="6196484" y="102766"/>
            <a:ext cx="3384067" cy="2092895"/>
          </a:xfrm>
          <a:prstGeom prst="wedgeRoundRectCallout">
            <a:avLst>
              <a:gd name="adj1" fmla="val -62715"/>
              <a:gd name="adj2" fmla="val 18972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Oprócz tych które opisaliście warte zobaczenia jest kompleks  stawów </a:t>
            </a:r>
            <a:r>
              <a:rPr lang="pl-PL" dirty="0" err="1" smtClean="0"/>
              <a:t>łańcuskowych</a:t>
            </a:r>
            <a:r>
              <a:rPr lang="pl-PL" dirty="0" smtClean="0"/>
              <a:t>, Baszta przed Wodzisławiem, kompleks stawów Lubonia, podmokły staw dębowy do tego dochodzą ścieżki rowerowe i edukacyjne .</a:t>
            </a:r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eaLnBrk="1">
              <a:buSzPct val="45000"/>
              <a:buFont typeface="StarSymbol"/>
              <a:buNone/>
            </a:pPr>
            <a:r>
              <a:rPr altLang="pl-PL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KONIEC!!!</a:t>
            </a:r>
          </a:p>
        </p:txBody>
      </p:sp>
      <p:sp>
        <p:nvSpPr>
          <p:cNvPr id="8195" name="Podtytuł 2"/>
          <p:cNvSpPr txBox="1">
            <a:spLocks noGrp="1"/>
          </p:cNvSpPr>
          <p:nvPr>
            <p:ph type="body" idx="4294967295"/>
          </p:nvPr>
        </p:nvSpPr>
        <p:spPr>
          <a:xfrm>
            <a:off x="503238" y="2101102"/>
            <a:ext cx="9072562" cy="4324261"/>
          </a:xfrm>
        </p:spPr>
        <p:txBody>
          <a:bodyPr anchor="ctr">
            <a:spAutoFit/>
          </a:bodyPr>
          <a:lstStyle/>
          <a:p>
            <a:pPr algn="ctr" eaLnBrk="1">
              <a:buSzPct val="45000"/>
              <a:buFont typeface="StarSymbol"/>
              <a:buNone/>
            </a:pPr>
            <a:r>
              <a:rPr altLang="pl-PL" sz="16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Autorzy:</a:t>
            </a:r>
          </a:p>
          <a:p>
            <a:pPr algn="ctr" eaLnBrk="1">
              <a:buSzPct val="45000"/>
              <a:buFont typeface="StarSymbol"/>
              <a:buNone/>
            </a:pPr>
            <a:r>
              <a:rPr altLang="pl-PL" sz="16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Ewelina </a:t>
            </a:r>
            <a:r>
              <a:rPr altLang="pl-PL" sz="1600" b="1" dirty="0" err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Sopala</a:t>
            </a:r>
            <a:r>
              <a:rPr altLang="pl-PL" sz="16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, Daria Konieczny i Mateusz Niemiec z klasy </a:t>
            </a:r>
            <a:r>
              <a:rPr altLang="pl-PL" sz="1600" b="1" dirty="0" err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IIIc</a:t>
            </a:r>
            <a:endParaRPr altLang="pl-PL" sz="1600" b="1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  <a:p>
            <a:pPr algn="ctr" eaLnBrk="1">
              <a:buSzPct val="45000"/>
              <a:buFont typeface="StarSymbol"/>
              <a:buNone/>
            </a:pPr>
            <a:r>
              <a:rPr altLang="pl-PL" sz="16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 Gimnazjum nr 10 im. Jana Pawła II w Rybniku</a:t>
            </a:r>
            <a:endParaRPr altLang="pl-PL" sz="1600" b="1" dirty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  <a:p>
            <a:pPr algn="ctr" eaLnBrk="1">
              <a:buSzPct val="45000"/>
              <a:buFont typeface="StarSymbol"/>
              <a:buNone/>
            </a:pPr>
            <a:r>
              <a:rPr lang="pl-PL" altLang="pl-PL" sz="16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Źródła:</a:t>
            </a:r>
          </a:p>
          <a:p>
            <a:pPr algn="ctr" eaLnBrk="1">
              <a:buSzPct val="45000"/>
              <a:buFont typeface="StarSymbol"/>
              <a:buNone/>
            </a:pPr>
            <a:r>
              <a:rPr lang="pl-PL" altLang="pl-PL" sz="16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Zdjęcia z  prywatnego archiwum</a:t>
            </a:r>
            <a:r>
              <a:rPr lang="pl-PL" altLang="pl-PL" sz="16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.</a:t>
            </a:r>
          </a:p>
          <a:p>
            <a:pPr algn="ctr" eaLnBrk="1">
              <a:buSzPct val="45000"/>
              <a:buFont typeface="StarSymbol"/>
              <a:buNone/>
            </a:pPr>
            <a:r>
              <a:rPr lang="pl-PL" altLang="pl-PL" sz="16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Mapka jest z siedziby nadleśnictwa w Rybniku, którą odwiedziliśmy.</a:t>
            </a:r>
            <a:endParaRPr lang="pl-PL" altLang="pl-PL" sz="1600" b="1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  <a:p>
            <a:pPr algn="ctr" eaLnBrk="1">
              <a:buSzPct val="45000"/>
              <a:buFont typeface="StarSymbol"/>
              <a:buNone/>
            </a:pPr>
            <a:r>
              <a:rPr lang="pl-PL" altLang="pl-PL" sz="16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Informację zdobyte dzięki  Pani Janinie </a:t>
            </a:r>
            <a:r>
              <a:rPr lang="pl-PL" altLang="pl-PL" sz="16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Kuczerze (Pani pracującej w Nadleśnictwie Rybnickim) </a:t>
            </a:r>
            <a:r>
              <a:rPr lang="pl-PL" altLang="pl-PL" sz="16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i Panu Tomaszowi </a:t>
            </a:r>
            <a:r>
              <a:rPr lang="pl-PL" altLang="pl-PL" sz="16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Majerowi.</a:t>
            </a:r>
            <a:endParaRPr lang="pl-PL" altLang="pl-PL" sz="1600" b="1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  <a:p>
            <a:pPr algn="ctr">
              <a:buSzPct val="45000"/>
            </a:pPr>
            <a:r>
              <a:rPr lang="pl-PL" altLang="pl-PL" sz="1600" b="1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  <a:hlinkClick r:id="rId3"/>
              </a:rPr>
              <a:t>http://</a:t>
            </a:r>
            <a:r>
              <a:rPr lang="pl-PL" altLang="pl-PL" sz="16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  <a:hlinkClick r:id="rId3"/>
              </a:rPr>
              <a:t>www.zabytkitechniki.pl/Poi/Pokaz/15952/1981/uroczysko-glebokie-doly-kolo-ksiazenic</a:t>
            </a:r>
            <a:endParaRPr lang="pl-PL" altLang="pl-PL" sz="1600" b="1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  <a:p>
            <a:pPr algn="ctr">
              <a:buSzPct val="45000"/>
            </a:pPr>
            <a:r>
              <a:rPr lang="pl-PL" altLang="pl-PL" sz="1600" b="1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  <a:hlinkClick r:id="rId4"/>
              </a:rPr>
              <a:t>http://</a:t>
            </a:r>
            <a:r>
              <a:rPr lang="pl-PL" altLang="pl-PL" sz="16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  <a:hlinkClick r:id="rId4"/>
              </a:rPr>
              <a:t>www.zpk.com.pl/index.php/ochrona-krajobrazu/265-gaz-oskara-michalika</a:t>
            </a:r>
            <a:endParaRPr lang="pl-PL" altLang="pl-PL" sz="1600" b="1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  <a:p>
            <a:pPr algn="ctr">
              <a:buSzPct val="45000"/>
            </a:pPr>
            <a:endParaRPr altLang="pl-PL" sz="1600" b="1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KURS WITH BIOLOGI 2399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KONKURS WITH BIOLOGI 2399</Template>
  <TotalTime>426</TotalTime>
  <Words>618</Words>
  <Application>Microsoft Office PowerPoint</Application>
  <PresentationFormat>Niestandardowy</PresentationFormat>
  <Paragraphs>41</Paragraphs>
  <Slides>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KONKURS WITH BIOLOGI 2399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KONIEC!!!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Daria</dc:creator>
  <cp:lastModifiedBy>Daria</cp:lastModifiedBy>
  <cp:revision>31</cp:revision>
  <dcterms:created xsi:type="dcterms:W3CDTF">2016-04-11T17:42:27Z</dcterms:created>
  <dcterms:modified xsi:type="dcterms:W3CDTF">2016-04-27T20:11:05Z</dcterms:modified>
</cp:coreProperties>
</file>