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58" r:id="rId4"/>
    <p:sldId id="260" r:id="rId5"/>
    <p:sldId id="262" r:id="rId6"/>
    <p:sldId id="259" r:id="rId7"/>
    <p:sldId id="261" r:id="rId8"/>
    <p:sldId id="265" r:id="rId9"/>
    <p:sldId id="268" r:id="rId10"/>
    <p:sldId id="263" r:id="rId1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EED1F8FC-2931-4B36-8E60-72145610EF1C}" type="datetimeFigureOut">
              <a:rPr lang="pl-PL"/>
              <a:pPr>
                <a:defRPr/>
              </a:pPr>
              <a:t>2016-04-27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BB9C002-E0A6-4140-89A0-CFAC7C7AC3E0}"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310802A-5BA8-4029-A6DE-F74E34EEC029}" type="datetimeFigureOut">
              <a:rPr lang="pl-PL"/>
              <a:pPr>
                <a:defRPr/>
              </a:pPr>
              <a:t>2016-04-27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572AFF6-C5A7-49F0-849B-A2BAA4F29EE6}"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C661FF1-38AA-43EB-9786-649DF883CF29}" type="datetimeFigureOut">
              <a:rPr lang="pl-PL"/>
              <a:pPr>
                <a:defRPr/>
              </a:pPr>
              <a:t>2016-04-27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74344D1-A858-4F19-8FD0-7316035BFF7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06174C9-63CD-4D24-8C65-05AA6EDE4A29}" type="datetimeFigureOut">
              <a:rPr lang="pl-PL"/>
              <a:pPr>
                <a:defRPr/>
              </a:pPr>
              <a:t>2016-04-27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F05DF4D-B786-4D1B-8864-7ECB92468C0E}"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02222538-AD1E-4BD4-B591-D47637FA06C9}" type="datetimeFigureOut">
              <a:rPr lang="pl-PL"/>
              <a:pPr>
                <a:defRPr/>
              </a:pPr>
              <a:t>2016-04-27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F71699E-00EE-4DFB-9E49-346A84F602A8}"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2192F12A-9ADB-4D41-AEF9-CEDD1C969E77}" type="datetimeFigureOut">
              <a:rPr lang="pl-PL"/>
              <a:pPr>
                <a:defRPr/>
              </a:pPr>
              <a:t>2016-04-27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BE57A3F3-9011-40F6-B527-FFF49965EDB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C3D4BA6F-9AEF-4E48-8620-EF3291AF62ED}" type="datetimeFigureOut">
              <a:rPr lang="pl-PL"/>
              <a:pPr>
                <a:defRPr/>
              </a:pPr>
              <a:t>2016-04-27</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FBAA93C-BB59-4E33-BF2B-620F2B1D7690}"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E0A8575C-70EF-4545-BE38-154A484B8911}" type="datetimeFigureOut">
              <a:rPr lang="pl-PL"/>
              <a:pPr>
                <a:defRPr/>
              </a:pPr>
              <a:t>2016-04-27</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3341A80B-593B-423E-89CD-6F26C04B3F76}"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4215FA6-C674-4D95-B7B1-F37E70778867}" type="datetimeFigureOut">
              <a:rPr lang="pl-PL"/>
              <a:pPr>
                <a:defRPr/>
              </a:pPr>
              <a:t>2016-04-27</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764B6D18-BBEF-4C57-A3A2-066F6E1676B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2D63FEA-2A11-4C4F-AC24-D00EB2966CF4}" type="datetimeFigureOut">
              <a:rPr lang="pl-PL"/>
              <a:pPr>
                <a:defRPr/>
              </a:pPr>
              <a:t>2016-04-27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D34D916-82A2-41D9-9766-2C41821A6498}"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F35E98C-FBAF-473D-A2B7-899D3281AD2F}" type="datetimeFigureOut">
              <a:rPr lang="pl-PL"/>
              <a:pPr>
                <a:defRPr/>
              </a:pPr>
              <a:t>2016-04-27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42FD052-63D9-43F7-AE13-C60549FD299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3002CF-1276-4CBC-B500-FD37D471A014}" type="datetimeFigureOut">
              <a:rPr lang="pl-PL"/>
              <a:pPr>
                <a:defRPr/>
              </a:pPr>
              <a:t>2016-04-27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E575260-0A31-4A82-AB18-0D41A858A88F}"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ytuł 1"/>
          <p:cNvSpPr>
            <a:spLocks noGrp="1"/>
          </p:cNvSpPr>
          <p:nvPr>
            <p:ph type="title"/>
          </p:nvPr>
        </p:nvSpPr>
        <p:spPr>
          <a:xfrm>
            <a:off x="250825" y="274638"/>
            <a:ext cx="8642350" cy="633412"/>
          </a:xfrm>
        </p:spPr>
        <p:txBody>
          <a:bodyPr/>
          <a:lstStyle/>
          <a:p>
            <a:pPr eaLnBrk="1" hangingPunct="1"/>
            <a:r>
              <a:rPr lang="pl-PL" sz="2800" b="1" smtClean="0"/>
              <a:t>NASZE NADLEŚNICTWO – NADLEŚNICTWO NAMYSŁÓW</a:t>
            </a:r>
          </a:p>
        </p:txBody>
      </p:sp>
      <p:sp>
        <p:nvSpPr>
          <p:cNvPr id="13315" name="pole tekstowe 4"/>
          <p:cNvSpPr txBox="1">
            <a:spLocks noChangeArrowheads="1"/>
          </p:cNvSpPr>
          <p:nvPr/>
        </p:nvSpPr>
        <p:spPr bwMode="auto">
          <a:xfrm>
            <a:off x="6054725" y="1052513"/>
            <a:ext cx="2447925" cy="3324225"/>
          </a:xfrm>
          <a:prstGeom prst="rect">
            <a:avLst/>
          </a:prstGeom>
          <a:noFill/>
          <a:ln w="9525">
            <a:noFill/>
            <a:miter lim="800000"/>
            <a:headEnd/>
            <a:tailEnd/>
          </a:ln>
        </p:spPr>
        <p:txBody>
          <a:bodyPr>
            <a:spAutoFit/>
          </a:bodyPr>
          <a:lstStyle/>
          <a:p>
            <a:pPr algn="just"/>
            <a:r>
              <a:rPr lang="pl-PL" sz="1400">
                <a:latin typeface="Calibri" pitchFamily="34" charset="0"/>
              </a:rPr>
              <a:t>Lasy Nadleśnictwa Namysłów położone są na Nizinie Dolnośląskiej, w większości na Równinie Oleśnickiej. W  jego zasięgu  występują wszystkie krajowe gatunki lasotwórcze drzew. Gospodaruje na 17 tys. ha pow. leśnej. Najliczniej reprezentowane są mniejsze kompleksy, które są ważne ze względu na kształtowanie środowiska przyrodniczego oraz krajobrazu zapewniając ich  bioróżnorodność. Średni wiek lasów wynosi 61 lat. </a:t>
            </a:r>
          </a:p>
        </p:txBody>
      </p:sp>
      <p:pic>
        <p:nvPicPr>
          <p:cNvPr id="13316" name="Picture 2" descr="C:\Users\malgorzata.lizurej\Desktop\Konkurs Nasze Nadleśnictwo\zasieg_terytorialny_z_elaboratu.jpg"/>
          <p:cNvPicPr>
            <a:picLocks noChangeAspect="1" noChangeArrowheads="1"/>
          </p:cNvPicPr>
          <p:nvPr/>
        </p:nvPicPr>
        <p:blipFill>
          <a:blip r:embed="rId2"/>
          <a:srcRect/>
          <a:stretch>
            <a:fillRect/>
          </a:stretch>
        </p:blipFill>
        <p:spPr bwMode="auto">
          <a:xfrm>
            <a:off x="442913" y="1222375"/>
            <a:ext cx="5286375" cy="2854325"/>
          </a:xfrm>
          <a:prstGeom prst="rect">
            <a:avLst/>
          </a:prstGeom>
          <a:noFill/>
          <a:ln w="9525">
            <a:noFill/>
            <a:miter lim="800000"/>
            <a:headEnd/>
            <a:tailEnd/>
          </a:ln>
        </p:spPr>
      </p:pic>
      <p:sp>
        <p:nvSpPr>
          <p:cNvPr id="13317" name="pole tekstowe 3"/>
          <p:cNvSpPr txBox="1">
            <a:spLocks noChangeArrowheads="1"/>
          </p:cNvSpPr>
          <p:nvPr/>
        </p:nvSpPr>
        <p:spPr bwMode="auto">
          <a:xfrm>
            <a:off x="611188" y="5300663"/>
            <a:ext cx="7921625" cy="1323975"/>
          </a:xfrm>
          <a:prstGeom prst="rect">
            <a:avLst/>
          </a:prstGeom>
          <a:noFill/>
          <a:ln w="9525">
            <a:noFill/>
            <a:miter lim="800000"/>
            <a:headEnd/>
            <a:tailEnd/>
          </a:ln>
        </p:spPr>
        <p:txBody>
          <a:bodyPr>
            <a:spAutoFit/>
          </a:bodyPr>
          <a:lstStyle/>
          <a:p>
            <a:pPr algn="just"/>
            <a:r>
              <a:rPr lang="pl-PL" sz="1400">
                <a:latin typeface="Calibri" pitchFamily="34" charset="0"/>
              </a:rPr>
              <a:t>Nadleśnictwo Namysłów zatrudnia 55 pracowników, z tego 38 jest w Służbie Leśnej. Znaczna część tej Służby, czyli leśników angażuje się w działania związane z edukacją przyrodniczo-leśną społeczeństwa. Czynią starania, by promować uroki lasów i czynny wypoczynek na łonie natury, </a:t>
            </a:r>
            <a:r>
              <a:rPr lang="pl-PL" sz="1200">
                <a:latin typeface="Calibri" pitchFamily="34" charset="0"/>
              </a:rPr>
              <a:t>ułatwiając</a:t>
            </a:r>
            <a:r>
              <a:rPr lang="pl-PL" sz="1400">
                <a:latin typeface="Calibri" pitchFamily="34" charset="0"/>
              </a:rPr>
              <a:t> do nich dostęp – urządzenie 17 miejsc postoju pojazdów oraz 1 miejsca biwakowania tzw. „Karolinów”, 4 ścieżek przyrodniczo-leśnych. Miejsca te wyposażone są w niezbędny sprzęt oraz tablice informacyjno-poglądowe. </a:t>
            </a:r>
          </a:p>
          <a:p>
            <a:endParaRPr lang="pl-PL" sz="1000">
              <a:latin typeface="Calibri" pitchFamily="34" charset="0"/>
            </a:endParaRPr>
          </a:p>
        </p:txBody>
      </p:sp>
      <p:sp>
        <p:nvSpPr>
          <p:cNvPr id="13318" name="pole tekstowe 5"/>
          <p:cNvSpPr txBox="1">
            <a:spLocks noChangeArrowheads="1"/>
          </p:cNvSpPr>
          <p:nvPr/>
        </p:nvSpPr>
        <p:spPr bwMode="auto">
          <a:xfrm>
            <a:off x="611188" y="4346575"/>
            <a:ext cx="7921625" cy="954088"/>
          </a:xfrm>
          <a:prstGeom prst="rect">
            <a:avLst/>
          </a:prstGeom>
          <a:noFill/>
          <a:ln w="9525">
            <a:noFill/>
            <a:miter lim="800000"/>
            <a:headEnd/>
            <a:tailEnd/>
          </a:ln>
        </p:spPr>
        <p:txBody>
          <a:bodyPr>
            <a:spAutoFit/>
          </a:bodyPr>
          <a:lstStyle/>
          <a:p>
            <a:pPr algn="just"/>
            <a:r>
              <a:rPr lang="pl-PL" sz="1400">
                <a:latin typeface="Calibri" pitchFamily="34" charset="0"/>
              </a:rPr>
              <a:t>Lasy Nadleśnictwa Namysłów kryją wiele  niesamowitych i godnych poznania miejsc, zwłaszcza dla ornitologów, m.in. fragmenty  Stobrawskiego Parku Krajobrazowego, użytki  ekologiczne - Młyńskie Stawy, Bagno Młynki. Żyje tu wiele prawnie chronionych gatunków roślin i zwierząt. Warto dodać, że  gniazduje tu 5 par orlików krzykliwych, po 3 pary bocianów czarnych i bielików, 2 pary kań rudych.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466725" y="404813"/>
            <a:ext cx="8229600" cy="490537"/>
          </a:xfrm>
        </p:spPr>
        <p:txBody>
          <a:bodyPr/>
          <a:lstStyle/>
          <a:p>
            <a:pPr eaLnBrk="1" hangingPunct="1"/>
            <a:r>
              <a:rPr lang="pl-PL" sz="2800" b="1" smtClean="0"/>
              <a:t>LEŚNICY W SPOŁECZEŃSTWIE LOKALNYM </a:t>
            </a:r>
          </a:p>
        </p:txBody>
      </p:sp>
      <p:sp>
        <p:nvSpPr>
          <p:cNvPr id="22530" name="Prostokąt 2"/>
          <p:cNvSpPr>
            <a:spLocks noChangeArrowheads="1"/>
          </p:cNvSpPr>
          <p:nvPr/>
        </p:nvSpPr>
        <p:spPr bwMode="auto">
          <a:xfrm>
            <a:off x="366713" y="4149725"/>
            <a:ext cx="8353425" cy="2644775"/>
          </a:xfrm>
          <a:prstGeom prst="rect">
            <a:avLst/>
          </a:prstGeom>
          <a:noFill/>
          <a:ln w="9525">
            <a:noFill/>
            <a:miter lim="800000"/>
            <a:headEnd/>
            <a:tailEnd/>
          </a:ln>
        </p:spPr>
        <p:txBody>
          <a:bodyPr>
            <a:spAutoFit/>
          </a:bodyPr>
          <a:lstStyle/>
          <a:p>
            <a:pPr algn="just"/>
            <a:r>
              <a:rPr lang="pl-PL" sz="1400"/>
              <a:t>Leśnicy to przyjaciele szkoły, znają ich nie tylko dzieci, ale i rodzice oraz społeczność lokalna. Uczestniczą bowiem  w różnorodnych uroczystościach szkolnych i festynach rodzinnych. Są to chwile, kiedy można bliżej poznać ich i ich pracę . Zawsze i serdecznie zapraszają do korzystania z pobliskich lasów przypominając, że są one  dostępne  i atrakcyjne dla wszystkich. </a:t>
            </a:r>
          </a:p>
          <a:p>
            <a:r>
              <a:rPr lang="pl-PL" sz="1400"/>
              <a:t>Nie zapominają też o ludziach potrzebujących pomocy. To oni zaszczepili w nas chęć towarzyszenia osobom starszym, samotnym i chorym – zwłaszcza w okresie bożonarodzeniowym. Od lat wspólnie </a:t>
            </a:r>
          </a:p>
          <a:p>
            <a:r>
              <a:rPr lang="pl-PL" sz="1400"/>
              <a:t>z Nadleśnictwie Namysłów   uczestniczymy w ogólnopolskiej akcji „ Choinki nadziei.” </a:t>
            </a:r>
          </a:p>
          <a:p>
            <a:r>
              <a:rPr lang="pl-PL" sz="1400" b="1"/>
              <a:t>Autorzy prezentacji :  Karolina Słomińska – kl. VI</a:t>
            </a:r>
          </a:p>
          <a:p>
            <a:r>
              <a:rPr lang="pl-PL" sz="1400" b="1"/>
              <a:t>                                     Zuzanna Gorczyńska – kl. VI</a:t>
            </a:r>
          </a:p>
          <a:p>
            <a:r>
              <a:rPr lang="pl-PL" sz="1400" b="1"/>
              <a:t>                                    Jakub Jastrzębski – kl. VI</a:t>
            </a:r>
          </a:p>
          <a:p>
            <a:r>
              <a:rPr lang="pl-PL" sz="1400" b="1"/>
              <a:t>Szkoła Podstawowa nr 5 im. bł. Jana Pawła II w Namysłowie </a:t>
            </a:r>
          </a:p>
          <a:p>
            <a:r>
              <a:rPr lang="pl-PL" sz="1400" b="1"/>
              <a:t>Kategoria – szkoła podstawowa </a:t>
            </a:r>
            <a:endParaRPr lang="pl-PL" sz="1200" b="1"/>
          </a:p>
        </p:txBody>
      </p:sp>
      <p:pic>
        <p:nvPicPr>
          <p:cNvPr id="22531" name="Picture 2" descr="C:\Users\malgorzata.lizurej\Desktop\Konkurs Nasze Nadleśnictwo\choinki nadz.jpg"/>
          <p:cNvPicPr>
            <a:picLocks noChangeAspect="1" noChangeArrowheads="1"/>
          </p:cNvPicPr>
          <p:nvPr/>
        </p:nvPicPr>
        <p:blipFill>
          <a:blip r:embed="rId2"/>
          <a:srcRect/>
          <a:stretch>
            <a:fillRect/>
          </a:stretch>
        </p:blipFill>
        <p:spPr bwMode="auto">
          <a:xfrm>
            <a:off x="4643438" y="981075"/>
            <a:ext cx="4032250" cy="3027363"/>
          </a:xfrm>
          <a:prstGeom prst="rect">
            <a:avLst/>
          </a:prstGeom>
          <a:noFill/>
          <a:ln w="9525">
            <a:noFill/>
            <a:miter lim="800000"/>
            <a:headEnd/>
            <a:tailEnd/>
          </a:ln>
        </p:spPr>
      </p:pic>
      <p:pic>
        <p:nvPicPr>
          <p:cNvPr id="22532" name="Picture 3" descr="C:\Users\malgorzata.lizurej\Desktop\Konkurs Nasze Nadleśnictwo\choinki nadz 2.jpg"/>
          <p:cNvPicPr>
            <a:picLocks noChangeAspect="1" noChangeArrowheads="1"/>
          </p:cNvPicPr>
          <p:nvPr/>
        </p:nvPicPr>
        <p:blipFill>
          <a:blip r:embed="rId3"/>
          <a:srcRect/>
          <a:stretch>
            <a:fillRect/>
          </a:stretch>
        </p:blipFill>
        <p:spPr bwMode="auto">
          <a:xfrm>
            <a:off x="539750" y="981075"/>
            <a:ext cx="4043363" cy="303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title"/>
          </p:nvPr>
        </p:nvSpPr>
        <p:spPr>
          <a:xfrm>
            <a:off x="395288" y="188913"/>
            <a:ext cx="8229600" cy="981075"/>
          </a:xfrm>
        </p:spPr>
        <p:txBody>
          <a:bodyPr/>
          <a:lstStyle/>
          <a:p>
            <a:pPr eaLnBrk="1" hangingPunct="1"/>
            <a:r>
              <a:rPr lang="pl-PL" sz="2800" b="1" smtClean="0"/>
              <a:t/>
            </a:r>
            <a:br>
              <a:rPr lang="pl-PL" sz="2800" b="1" smtClean="0"/>
            </a:br>
            <a:r>
              <a:rPr lang="pl-PL" sz="2800" b="1" smtClean="0"/>
              <a:t>LEŚNICY  PARTNERAMI SZKOŁY </a:t>
            </a:r>
            <a:br>
              <a:rPr lang="pl-PL" sz="2800" b="1" smtClean="0"/>
            </a:br>
            <a:r>
              <a:rPr lang="pl-PL" sz="2800" b="1" smtClean="0"/>
              <a:t>W  EDUKACJI  PRZYRODNICZO- LEŚNEJ</a:t>
            </a:r>
            <a:r>
              <a:rPr lang="pl-PL" sz="3200" b="1" smtClean="0"/>
              <a:t/>
            </a:r>
            <a:br>
              <a:rPr lang="pl-PL" sz="3200" b="1" smtClean="0"/>
            </a:br>
            <a:endParaRPr lang="pl-PL" sz="3200" b="1" smtClean="0"/>
          </a:p>
        </p:txBody>
      </p:sp>
      <p:sp>
        <p:nvSpPr>
          <p:cNvPr id="14338" name="pole tekstowe 3"/>
          <p:cNvSpPr txBox="1">
            <a:spLocks noChangeArrowheads="1"/>
          </p:cNvSpPr>
          <p:nvPr/>
        </p:nvSpPr>
        <p:spPr bwMode="auto">
          <a:xfrm>
            <a:off x="395288" y="1052513"/>
            <a:ext cx="8137525" cy="1187450"/>
          </a:xfrm>
          <a:prstGeom prst="rect">
            <a:avLst/>
          </a:prstGeom>
          <a:noFill/>
          <a:ln w="9525">
            <a:noFill/>
            <a:miter lim="800000"/>
            <a:headEnd/>
            <a:tailEnd/>
          </a:ln>
        </p:spPr>
        <p:txBody>
          <a:bodyPr>
            <a:spAutoFit/>
          </a:bodyPr>
          <a:lstStyle/>
          <a:p>
            <a:pPr algn="just"/>
            <a:r>
              <a:rPr lang="pl-PL" sz="1200">
                <a:latin typeface="Calibri" pitchFamily="34" charset="0"/>
              </a:rPr>
              <a:t>Lasy naszego Nadleśnictwa są w zdecydowanej większości państwowe, czyli są własnością społeczeństwa. Zarządzają nimi leśnicy, którzy są fachowcami w tej dziedzinie. W  codziennej pracy troszczą się  o to, by las istniał. Dbają o jego naturalny rozwój, pozyskują drewno, chronią go na rożne sposoby. Jednocześnie czynią wiele starań, by z jego walorów korzystali okoliczni mieszkańcy . Nasza szkoła położona jest w północnej części  Namysłowa, w  otoczeniu parku miejskiego, w bliskiej odległości </a:t>
            </a:r>
            <a:br>
              <a:rPr lang="pl-PL" sz="1200">
                <a:latin typeface="Calibri" pitchFamily="34" charset="0"/>
              </a:rPr>
            </a:br>
            <a:r>
              <a:rPr lang="pl-PL" sz="1200">
                <a:latin typeface="Calibri" pitchFamily="34" charset="0"/>
              </a:rPr>
              <a:t>od lasów  przy  Starym Mieście. Tu też swoją siedzibę ma Nadleśnictwo Namysłów. Tak  bliskie położenie sprzyja systematycznej </a:t>
            </a:r>
            <a:br>
              <a:rPr lang="pl-PL" sz="1200">
                <a:latin typeface="Calibri" pitchFamily="34" charset="0"/>
              </a:rPr>
            </a:br>
            <a:r>
              <a:rPr lang="pl-PL" sz="1200">
                <a:latin typeface="Calibri" pitchFamily="34" charset="0"/>
              </a:rPr>
              <a:t>i owocnej współpracy obu placówek. </a:t>
            </a:r>
          </a:p>
        </p:txBody>
      </p:sp>
      <p:sp>
        <p:nvSpPr>
          <p:cNvPr id="14339" name="pole tekstowe 4"/>
          <p:cNvSpPr txBox="1">
            <a:spLocks noChangeArrowheads="1"/>
          </p:cNvSpPr>
          <p:nvPr/>
        </p:nvSpPr>
        <p:spPr bwMode="auto">
          <a:xfrm>
            <a:off x="395288" y="2276475"/>
            <a:ext cx="8137525" cy="1552575"/>
          </a:xfrm>
          <a:prstGeom prst="rect">
            <a:avLst/>
          </a:prstGeom>
          <a:noFill/>
          <a:ln w="9525">
            <a:noFill/>
            <a:miter lim="800000"/>
            <a:headEnd/>
            <a:tailEnd/>
          </a:ln>
        </p:spPr>
        <p:txBody>
          <a:bodyPr>
            <a:spAutoFit/>
          </a:bodyPr>
          <a:lstStyle/>
          <a:p>
            <a:pPr algn="just"/>
            <a:r>
              <a:rPr lang="pl-PL" sz="1200">
                <a:latin typeface="Calibri" pitchFamily="34" charset="0"/>
              </a:rPr>
              <a:t>Tradycją szkoły jest podejmowanie  przedsięwzięć o charakterze ekologicznym, szczególnie w zakresie edukacji przyrodniczo- leśnej  we współpracy z Nadleśnictwem. Przez wiele lat prowadzenia wspólnych działań  wypracowano model edukacji, który  polega  na zdobywaniu wiedzy podczas spotkań edukacyjnych  tj. prelekcje  leśników, wspólne wędrowanie, zajęcia warsztatowe, spotkania w terenie. Następnym krokiem jest przetwarzanie zdobytej przez uczniów wiedzy w prace plastyczne i literackie, inscenizacje, postery, ulotki, konkretne działania w terenie. Podsumowaniem tak prowadzonej edukacji jest upowszechnienie </a:t>
            </a:r>
            <a:br>
              <a:rPr lang="pl-PL" sz="1200">
                <a:latin typeface="Calibri" pitchFamily="34" charset="0"/>
              </a:rPr>
            </a:br>
            <a:r>
              <a:rPr lang="pl-PL" sz="1200">
                <a:latin typeface="Calibri" pitchFamily="34" charset="0"/>
              </a:rPr>
              <a:t>w środowisku lokalnym wspólnych poczynań podczas organizowanych w szkole festynów i wystaw poza szkołą. Każdy uczeń naszej placówki wielokrotnie uczestniczył w edukacji prowadzonej z udziałem leśników. </a:t>
            </a:r>
          </a:p>
        </p:txBody>
      </p:sp>
      <p:sp>
        <p:nvSpPr>
          <p:cNvPr id="14340" name="pole tekstowe 5"/>
          <p:cNvSpPr txBox="1">
            <a:spLocks noChangeArrowheads="1"/>
          </p:cNvSpPr>
          <p:nvPr/>
        </p:nvSpPr>
        <p:spPr bwMode="auto">
          <a:xfrm>
            <a:off x="420688" y="3819525"/>
            <a:ext cx="4295775" cy="1200150"/>
          </a:xfrm>
          <a:prstGeom prst="rect">
            <a:avLst/>
          </a:prstGeom>
          <a:noFill/>
          <a:ln w="9525">
            <a:noFill/>
            <a:miter lim="800000"/>
            <a:headEnd/>
            <a:tailEnd/>
          </a:ln>
        </p:spPr>
        <p:txBody>
          <a:bodyPr>
            <a:spAutoFit/>
          </a:bodyPr>
          <a:lstStyle/>
          <a:p>
            <a:pPr algn="just"/>
            <a:r>
              <a:rPr lang="pl-PL" sz="1200">
                <a:latin typeface="Calibri" pitchFamily="34" charset="0"/>
              </a:rPr>
              <a:t>Kiedy w szkole zjawia się leśnik, to już w góry wiadomo, że będzie miło i  ciekawie. Wszyscy bowiem wiedzą, że warto być aktywnym, brać udział w konkursach, bo uczniowski trud zostanie doceniony przez leśników. Dzieci otrzymują nagrody, a biblioteka szkolna   wzbogaca swoje zbiory o literaturę fachową: czasopisma i książki przyrodnicze. </a:t>
            </a:r>
          </a:p>
        </p:txBody>
      </p:sp>
      <p:sp>
        <p:nvSpPr>
          <p:cNvPr id="14341" name="pole tekstowe 6"/>
          <p:cNvSpPr txBox="1">
            <a:spLocks noChangeArrowheads="1"/>
          </p:cNvSpPr>
          <p:nvPr/>
        </p:nvSpPr>
        <p:spPr bwMode="auto">
          <a:xfrm>
            <a:off x="395288" y="5084763"/>
            <a:ext cx="4244975" cy="1400175"/>
          </a:xfrm>
          <a:prstGeom prst="rect">
            <a:avLst/>
          </a:prstGeom>
          <a:noFill/>
          <a:ln w="9525">
            <a:noFill/>
            <a:miter lim="800000"/>
            <a:headEnd/>
            <a:tailEnd/>
          </a:ln>
        </p:spPr>
        <p:txBody>
          <a:bodyPr>
            <a:spAutoFit/>
          </a:bodyPr>
          <a:lstStyle/>
          <a:p>
            <a:pPr algn="ctr"/>
            <a:r>
              <a:rPr lang="pl-PL" sz="1200">
                <a:latin typeface="Calibri" pitchFamily="34" charset="0"/>
              </a:rPr>
              <a:t>Leśnicy to przyjaciele dzieci - wiedzą, jak zachęcić je do działania. Nauka na łonie natury, to nie to samo. co "wkuwanie" suchych faktów. Wiadomo, że pracownicy Nadleśnictwa w swojej codziennej pracy muszą wykazywać się cierpliwością, gdyż efekty ich działań nie są natychmiastowe. Tak też jest w edukacji - stawiają na młodych, bo doskonale wiedzą, że: </a:t>
            </a:r>
            <a:br>
              <a:rPr lang="pl-PL" sz="1200">
                <a:latin typeface="Calibri" pitchFamily="34" charset="0"/>
              </a:rPr>
            </a:br>
            <a:r>
              <a:rPr lang="pl-PL" sz="1400" b="1">
                <a:latin typeface="Calibri" pitchFamily="34" charset="0"/>
              </a:rPr>
              <a:t>"Czego Jaś się nie nauczył, tego Jan nie będzie umiał”.</a:t>
            </a:r>
          </a:p>
        </p:txBody>
      </p:sp>
      <p:pic>
        <p:nvPicPr>
          <p:cNvPr id="14342" name="Picture 2" descr="C:\Users\malgorzata.lizurej\Desktop\Konkurs Nasze Nadleśnictwo\nasi leśnicy.jpg"/>
          <p:cNvPicPr>
            <a:picLocks noChangeAspect="1" noChangeArrowheads="1"/>
          </p:cNvPicPr>
          <p:nvPr/>
        </p:nvPicPr>
        <p:blipFill>
          <a:blip r:embed="rId2"/>
          <a:srcRect/>
          <a:stretch>
            <a:fillRect/>
          </a:stretch>
        </p:blipFill>
        <p:spPr bwMode="auto">
          <a:xfrm>
            <a:off x="4840288" y="3895725"/>
            <a:ext cx="3635375" cy="272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a:xfrm>
            <a:off x="446088" y="115888"/>
            <a:ext cx="8229600" cy="433387"/>
          </a:xfrm>
        </p:spPr>
        <p:txBody>
          <a:bodyPr/>
          <a:lstStyle/>
          <a:p>
            <a:pPr eaLnBrk="1" hangingPunct="1"/>
            <a:r>
              <a:rPr lang="pl-PL" sz="2800" b="1" smtClean="0"/>
              <a:t>„ZIELONE LEKCJE”  </a:t>
            </a:r>
          </a:p>
        </p:txBody>
      </p:sp>
      <p:sp>
        <p:nvSpPr>
          <p:cNvPr id="15362" name="Symbol zastępczy zawartości 2"/>
          <p:cNvSpPr>
            <a:spLocks noGrp="1"/>
          </p:cNvSpPr>
          <p:nvPr>
            <p:ph idx="1"/>
          </p:nvPr>
        </p:nvSpPr>
        <p:spPr>
          <a:xfrm>
            <a:off x="395288" y="549275"/>
            <a:ext cx="8353425" cy="647700"/>
          </a:xfrm>
        </p:spPr>
        <p:txBody>
          <a:bodyPr/>
          <a:lstStyle/>
          <a:p>
            <a:pPr marL="0" indent="0" eaLnBrk="1" hangingPunct="1">
              <a:lnSpc>
                <a:spcPct val="80000"/>
              </a:lnSpc>
              <a:buFont typeface="Arial" charset="0"/>
              <a:buNone/>
            </a:pPr>
            <a:endParaRPr lang="pl-PL" sz="900" smtClean="0"/>
          </a:p>
          <a:p>
            <a:pPr marL="0" indent="0" algn="just" eaLnBrk="1" hangingPunct="1">
              <a:lnSpc>
                <a:spcPct val="80000"/>
              </a:lnSpc>
              <a:buFont typeface="Arial" charset="0"/>
              <a:buNone/>
            </a:pPr>
            <a:r>
              <a:rPr lang="pl-PL" sz="1200" smtClean="0">
                <a:latin typeface="Arial" charset="0"/>
              </a:rPr>
              <a:t>Użytek ekologiczny Młyńskie Stawy to niezwykle urokliwy zakątek w naszych lasach. Wykorzystywany jest do celów edukacji leśnej i jako miejsce odpoczynku. Tu również znajduje się szkółka leśna, którą odwiedzają uczniowie przynajmniej dwa razy w czasie 6- letniej edukacji . </a:t>
            </a:r>
          </a:p>
          <a:p>
            <a:pPr marL="0" indent="0" eaLnBrk="1" hangingPunct="1">
              <a:lnSpc>
                <a:spcPct val="80000"/>
              </a:lnSpc>
              <a:buFont typeface="Arial" charset="0"/>
              <a:buNone/>
            </a:pPr>
            <a:endParaRPr lang="pl-PL" sz="1200" smtClean="0">
              <a:latin typeface="Arial" charset="0"/>
            </a:endParaRPr>
          </a:p>
          <a:p>
            <a:pPr marL="0" indent="0" eaLnBrk="1" hangingPunct="1">
              <a:lnSpc>
                <a:spcPct val="80000"/>
              </a:lnSpc>
              <a:buFont typeface="Arial" charset="0"/>
              <a:buNone/>
            </a:pPr>
            <a:endParaRPr lang="pl-PL" sz="1200" smtClean="0"/>
          </a:p>
          <a:p>
            <a:pPr marL="0" indent="0" eaLnBrk="1" hangingPunct="1">
              <a:lnSpc>
                <a:spcPct val="80000"/>
              </a:lnSpc>
            </a:pPr>
            <a:endParaRPr lang="pl-PL" sz="1200" smtClean="0"/>
          </a:p>
          <a:p>
            <a:pPr marL="0" indent="0" eaLnBrk="1" hangingPunct="1">
              <a:lnSpc>
                <a:spcPct val="80000"/>
              </a:lnSpc>
            </a:pPr>
            <a:endParaRPr lang="pl-PL" sz="800" smtClean="0"/>
          </a:p>
          <a:p>
            <a:pPr marL="0" indent="0" eaLnBrk="1" hangingPunct="1">
              <a:lnSpc>
                <a:spcPct val="80000"/>
              </a:lnSpc>
            </a:pPr>
            <a:endParaRPr lang="pl-PL" sz="800" smtClean="0"/>
          </a:p>
        </p:txBody>
      </p:sp>
      <p:pic>
        <p:nvPicPr>
          <p:cNvPr id="15363" name="Picture 3" descr="C:\Users\malgorzata.lizurej\Desktop\Konkurs Nasze Nadleśnictwo\T. sum.jpg"/>
          <p:cNvPicPr>
            <a:picLocks noChangeAspect="1" noChangeArrowheads="1"/>
          </p:cNvPicPr>
          <p:nvPr/>
        </p:nvPicPr>
        <p:blipFill>
          <a:blip r:embed="rId2"/>
          <a:srcRect/>
          <a:stretch>
            <a:fillRect/>
          </a:stretch>
        </p:blipFill>
        <p:spPr bwMode="auto">
          <a:xfrm>
            <a:off x="4378325" y="3987800"/>
            <a:ext cx="3503613" cy="1973263"/>
          </a:xfrm>
          <a:prstGeom prst="rect">
            <a:avLst/>
          </a:prstGeom>
          <a:noFill/>
          <a:ln w="9525">
            <a:noFill/>
            <a:miter lim="800000"/>
            <a:headEnd/>
            <a:tailEnd/>
          </a:ln>
        </p:spPr>
      </p:pic>
      <p:sp>
        <p:nvSpPr>
          <p:cNvPr id="15364" name="pole tekstowe 4"/>
          <p:cNvSpPr txBox="1">
            <a:spLocks noChangeArrowheads="1"/>
          </p:cNvSpPr>
          <p:nvPr/>
        </p:nvSpPr>
        <p:spPr bwMode="auto">
          <a:xfrm>
            <a:off x="395288" y="3365500"/>
            <a:ext cx="8280400" cy="822325"/>
          </a:xfrm>
          <a:prstGeom prst="rect">
            <a:avLst/>
          </a:prstGeom>
          <a:noFill/>
          <a:ln w="9525">
            <a:noFill/>
            <a:miter lim="800000"/>
            <a:headEnd/>
            <a:tailEnd/>
          </a:ln>
        </p:spPr>
        <p:txBody>
          <a:bodyPr>
            <a:spAutoFit/>
          </a:bodyPr>
          <a:lstStyle/>
          <a:p>
            <a:pPr algn="just"/>
            <a:r>
              <a:rPr lang="pl-PL" sz="1200"/>
              <a:t>Dzieci wiedzą  już, że praca  leśników  jest trudna i odpowiedzialna. Ich działalność nie  sprowadza się tylko do pozyskiwania drewna i wycinania drzew. " By szumiał  las" - leśnicy urządzają go i hodują, pielęgnują i chronią, zapewniając właściwą   "wymianę pokoleń". </a:t>
            </a:r>
          </a:p>
          <a:p>
            <a:endParaRPr lang="pl-PL" sz="1200"/>
          </a:p>
        </p:txBody>
      </p:sp>
      <p:sp>
        <p:nvSpPr>
          <p:cNvPr id="15365" name="pole tekstowe 5"/>
          <p:cNvSpPr txBox="1">
            <a:spLocks noChangeArrowheads="1"/>
          </p:cNvSpPr>
          <p:nvPr/>
        </p:nvSpPr>
        <p:spPr bwMode="auto">
          <a:xfrm>
            <a:off x="517525" y="6076950"/>
            <a:ext cx="7777163" cy="457200"/>
          </a:xfrm>
          <a:prstGeom prst="rect">
            <a:avLst/>
          </a:prstGeom>
          <a:noFill/>
          <a:ln w="9525">
            <a:noFill/>
            <a:miter lim="800000"/>
            <a:headEnd/>
            <a:tailEnd/>
          </a:ln>
        </p:spPr>
        <p:txBody>
          <a:bodyPr>
            <a:spAutoFit/>
          </a:bodyPr>
          <a:lstStyle/>
          <a:p>
            <a:pPr algn="ctr"/>
            <a:r>
              <a:rPr lang="pl-PL" sz="1200"/>
              <a:t>Leśne wędrówki ścieżkami edukacyjnymi są przyjemną i atrakcyjną formą nauki, a  w odrestaurowanej stodole                 odbywają się zajęcia warsztatowe.  </a:t>
            </a:r>
          </a:p>
        </p:txBody>
      </p:sp>
      <p:pic>
        <p:nvPicPr>
          <p:cNvPr id="15366" name="Picture 2" descr="C:\Users\malgorzata.lizurej\Desktop\Konkurs Nasze Nadleśnictwo\WM szk.jpg"/>
          <p:cNvPicPr>
            <a:picLocks noChangeAspect="1" noChangeArrowheads="1"/>
          </p:cNvPicPr>
          <p:nvPr/>
        </p:nvPicPr>
        <p:blipFill>
          <a:blip r:embed="rId3"/>
          <a:srcRect/>
          <a:stretch>
            <a:fillRect/>
          </a:stretch>
        </p:blipFill>
        <p:spPr bwMode="auto">
          <a:xfrm>
            <a:off x="1250950" y="1177925"/>
            <a:ext cx="2860675" cy="2146300"/>
          </a:xfrm>
          <a:prstGeom prst="rect">
            <a:avLst/>
          </a:prstGeom>
          <a:noFill/>
          <a:ln w="9525">
            <a:noFill/>
            <a:miter lim="800000"/>
            <a:headEnd/>
            <a:tailEnd/>
          </a:ln>
        </p:spPr>
      </p:pic>
      <p:pic>
        <p:nvPicPr>
          <p:cNvPr id="15367" name="Picture 3" descr="C:\Users\malgorzata.lizurej\Desktop\Konkurs Nasze Nadleśnictwo\WM szk 2.jpg"/>
          <p:cNvPicPr>
            <a:picLocks noChangeAspect="1" noChangeArrowheads="1"/>
          </p:cNvPicPr>
          <p:nvPr/>
        </p:nvPicPr>
        <p:blipFill>
          <a:blip r:embed="rId4"/>
          <a:srcRect/>
          <a:stretch>
            <a:fillRect/>
          </a:stretch>
        </p:blipFill>
        <p:spPr bwMode="auto">
          <a:xfrm>
            <a:off x="4976813" y="1144588"/>
            <a:ext cx="2905125" cy="2179637"/>
          </a:xfrm>
          <a:prstGeom prst="rect">
            <a:avLst/>
          </a:prstGeom>
          <a:noFill/>
          <a:ln w="9525">
            <a:noFill/>
            <a:miter lim="800000"/>
            <a:headEnd/>
            <a:tailEnd/>
          </a:ln>
        </p:spPr>
      </p:pic>
      <p:pic>
        <p:nvPicPr>
          <p:cNvPr id="15368" name="Picture 4" descr="C:\Users\malgorzata.lizurej\Desktop\Konkurs Nasze Nadleśnictwo\Wędrówka MS.jpg"/>
          <p:cNvPicPr>
            <a:picLocks noChangeAspect="1" noChangeArrowheads="1"/>
          </p:cNvPicPr>
          <p:nvPr/>
        </p:nvPicPr>
        <p:blipFill>
          <a:blip r:embed="rId5"/>
          <a:srcRect/>
          <a:stretch>
            <a:fillRect/>
          </a:stretch>
        </p:blipFill>
        <p:spPr bwMode="auto">
          <a:xfrm>
            <a:off x="1239838" y="3987800"/>
            <a:ext cx="2633662"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457200" y="274638"/>
            <a:ext cx="8229600" cy="490537"/>
          </a:xfrm>
        </p:spPr>
        <p:txBody>
          <a:bodyPr/>
          <a:lstStyle/>
          <a:p>
            <a:pPr eaLnBrk="1" hangingPunct="1"/>
            <a:r>
              <a:rPr lang="pl-PL" sz="2800" b="1" smtClean="0"/>
              <a:t>OBCHODY DNIA DRZEWA</a:t>
            </a:r>
          </a:p>
        </p:txBody>
      </p:sp>
      <p:pic>
        <p:nvPicPr>
          <p:cNvPr id="16386" name="Picture 2" descr="D:\DSC_1097.JPG"/>
          <p:cNvPicPr>
            <a:picLocks noGrp="1" noChangeAspect="1" noChangeArrowheads="1"/>
          </p:cNvPicPr>
          <p:nvPr>
            <p:ph idx="1"/>
          </p:nvPr>
        </p:nvPicPr>
        <p:blipFill>
          <a:blip r:embed="rId2"/>
          <a:srcRect/>
          <a:stretch>
            <a:fillRect/>
          </a:stretch>
        </p:blipFill>
        <p:spPr>
          <a:xfrm>
            <a:off x="4606925" y="1652588"/>
            <a:ext cx="3494088" cy="2322512"/>
          </a:xfrm>
        </p:spPr>
      </p:pic>
      <p:pic>
        <p:nvPicPr>
          <p:cNvPr id="16387" name="Picture 3" descr="D:\DSC_1139.JPG"/>
          <p:cNvPicPr>
            <a:picLocks noChangeAspect="1" noChangeArrowheads="1"/>
          </p:cNvPicPr>
          <p:nvPr/>
        </p:nvPicPr>
        <p:blipFill>
          <a:blip r:embed="rId3"/>
          <a:srcRect/>
          <a:stretch>
            <a:fillRect/>
          </a:stretch>
        </p:blipFill>
        <p:spPr bwMode="auto">
          <a:xfrm>
            <a:off x="755650" y="4203700"/>
            <a:ext cx="3490913" cy="2320925"/>
          </a:xfrm>
          <a:prstGeom prst="rect">
            <a:avLst/>
          </a:prstGeom>
          <a:noFill/>
          <a:ln w="9525">
            <a:noFill/>
            <a:miter lim="800000"/>
            <a:headEnd/>
            <a:tailEnd/>
          </a:ln>
        </p:spPr>
      </p:pic>
      <p:sp>
        <p:nvSpPr>
          <p:cNvPr id="16388" name="Prostokąt 2"/>
          <p:cNvSpPr>
            <a:spLocks noChangeArrowheads="1"/>
          </p:cNvSpPr>
          <p:nvPr/>
        </p:nvSpPr>
        <p:spPr bwMode="auto">
          <a:xfrm>
            <a:off x="468313" y="836613"/>
            <a:ext cx="7920037" cy="639762"/>
          </a:xfrm>
          <a:prstGeom prst="rect">
            <a:avLst/>
          </a:prstGeom>
          <a:noFill/>
          <a:ln w="9525">
            <a:noFill/>
            <a:miter lim="800000"/>
            <a:headEnd/>
            <a:tailEnd/>
          </a:ln>
        </p:spPr>
        <p:txBody>
          <a:bodyPr>
            <a:spAutoFit/>
          </a:bodyPr>
          <a:lstStyle/>
          <a:p>
            <a:pPr algn="just"/>
            <a:r>
              <a:rPr lang="pl-PL" sz="1200"/>
              <a:t>„Drzewa to życie!” – doskonale o tym wie każdy uczeń, albowiem od kilku lat prowadzona jest przez leśników </a:t>
            </a:r>
          </a:p>
          <a:p>
            <a:pPr algn="just"/>
            <a:r>
              <a:rPr lang="pl-PL" sz="1200"/>
              <a:t>w szkole  edukacja w tym zakresie. Przyjmuje ona rozmaite formy: spotkania edukacyjne, czytanie opowieści przyrodniczych młodszym dzieciom, sadzenie drzew, konkursy plastyczne i literackie. </a:t>
            </a:r>
          </a:p>
        </p:txBody>
      </p:sp>
      <p:pic>
        <p:nvPicPr>
          <p:cNvPr id="16389" name="Picture 2"/>
          <p:cNvPicPr>
            <a:picLocks noChangeAspect="1" noChangeArrowheads="1"/>
          </p:cNvPicPr>
          <p:nvPr/>
        </p:nvPicPr>
        <p:blipFill>
          <a:blip r:embed="rId4"/>
          <a:srcRect/>
          <a:stretch>
            <a:fillRect/>
          </a:stretch>
        </p:blipFill>
        <p:spPr bwMode="auto">
          <a:xfrm>
            <a:off x="4846638" y="4203700"/>
            <a:ext cx="3128962" cy="2320925"/>
          </a:xfrm>
          <a:prstGeom prst="rect">
            <a:avLst/>
          </a:prstGeom>
          <a:noFill/>
          <a:ln w="9525">
            <a:noFill/>
            <a:miter lim="800000"/>
            <a:headEnd/>
            <a:tailEnd/>
          </a:ln>
        </p:spPr>
      </p:pic>
      <p:pic>
        <p:nvPicPr>
          <p:cNvPr id="16390" name="Picture 2" descr="C:\Users\malgorzata.lizurej\Desktop\Konkurs Nasze Nadleśnictwo\dzień drzewa do zmniejsz.jpg"/>
          <p:cNvPicPr>
            <a:picLocks noChangeAspect="1" noChangeArrowheads="1"/>
          </p:cNvPicPr>
          <p:nvPr/>
        </p:nvPicPr>
        <p:blipFill>
          <a:blip r:embed="rId5"/>
          <a:srcRect/>
          <a:stretch>
            <a:fillRect/>
          </a:stretch>
        </p:blipFill>
        <p:spPr bwMode="auto">
          <a:xfrm>
            <a:off x="755650" y="1700213"/>
            <a:ext cx="3490913" cy="232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ytuł 1"/>
          <p:cNvSpPr>
            <a:spLocks noGrp="1"/>
          </p:cNvSpPr>
          <p:nvPr>
            <p:ph type="title"/>
          </p:nvPr>
        </p:nvSpPr>
        <p:spPr>
          <a:xfrm>
            <a:off x="1258888" y="130175"/>
            <a:ext cx="6121400" cy="635000"/>
          </a:xfrm>
        </p:spPr>
        <p:txBody>
          <a:bodyPr/>
          <a:lstStyle/>
          <a:p>
            <a:pPr eaLnBrk="1" hangingPunct="1"/>
            <a:r>
              <a:rPr lang="pl-PL" sz="2800" b="1" smtClean="0"/>
              <a:t>WIELKIE SPRZĄTANIE LASU !!!</a:t>
            </a:r>
          </a:p>
        </p:txBody>
      </p:sp>
      <p:pic>
        <p:nvPicPr>
          <p:cNvPr id="17410" name="Picture 2"/>
          <p:cNvPicPr>
            <a:picLocks noChangeAspect="1" noChangeArrowheads="1"/>
          </p:cNvPicPr>
          <p:nvPr/>
        </p:nvPicPr>
        <p:blipFill>
          <a:blip r:embed="rId2"/>
          <a:srcRect/>
          <a:stretch>
            <a:fillRect/>
          </a:stretch>
        </p:blipFill>
        <p:spPr bwMode="auto">
          <a:xfrm>
            <a:off x="900113" y="1412875"/>
            <a:ext cx="3243262" cy="2160588"/>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5003800" y="1412875"/>
            <a:ext cx="2722563" cy="2160588"/>
          </a:xfrm>
          <a:prstGeom prst="rect">
            <a:avLst/>
          </a:prstGeom>
          <a:noFill/>
          <a:ln w="9525">
            <a:noFill/>
            <a:miter lim="800000"/>
            <a:headEnd/>
            <a:tailEnd/>
          </a:ln>
        </p:spPr>
      </p:pic>
      <p:sp>
        <p:nvSpPr>
          <p:cNvPr id="17412" name="Prostokąt 2"/>
          <p:cNvSpPr>
            <a:spLocks noChangeArrowheads="1"/>
          </p:cNvSpPr>
          <p:nvPr/>
        </p:nvSpPr>
        <p:spPr bwMode="auto">
          <a:xfrm>
            <a:off x="468313" y="796925"/>
            <a:ext cx="8064500" cy="639763"/>
          </a:xfrm>
          <a:prstGeom prst="rect">
            <a:avLst/>
          </a:prstGeom>
          <a:noFill/>
          <a:ln w="9525">
            <a:noFill/>
            <a:miter lim="800000"/>
            <a:headEnd/>
            <a:tailEnd/>
          </a:ln>
        </p:spPr>
        <p:txBody>
          <a:bodyPr>
            <a:spAutoFit/>
          </a:bodyPr>
          <a:lstStyle/>
          <a:p>
            <a:pPr algn="just"/>
            <a:r>
              <a:rPr lang="pl-PL" sz="1200"/>
              <a:t>Od lat pod przewodnictwem leśników uczniowie sprzątają pobliskie lasy. Podczas penetracji lasu są świadkami niechlubnej działalności człowieka i braku szacunku do przyrody!!! Cieszy fakt, że z roku na rok śmieci w lesie jest coraz mniej! </a:t>
            </a:r>
          </a:p>
        </p:txBody>
      </p:sp>
      <p:sp>
        <p:nvSpPr>
          <p:cNvPr id="17413" name="Prostokąt 4"/>
          <p:cNvSpPr>
            <a:spLocks noChangeArrowheads="1"/>
          </p:cNvSpPr>
          <p:nvPr/>
        </p:nvSpPr>
        <p:spPr bwMode="auto">
          <a:xfrm>
            <a:off x="527050" y="3917950"/>
            <a:ext cx="3600450" cy="2955925"/>
          </a:xfrm>
          <a:prstGeom prst="rect">
            <a:avLst/>
          </a:prstGeom>
          <a:noFill/>
          <a:ln w="9525">
            <a:noFill/>
            <a:miter lim="800000"/>
            <a:headEnd/>
            <a:tailEnd/>
          </a:ln>
        </p:spPr>
        <p:txBody>
          <a:bodyPr>
            <a:spAutoFit/>
          </a:bodyPr>
          <a:lstStyle/>
          <a:p>
            <a:pPr algn="ctr"/>
            <a:r>
              <a:rPr lang="pl-PL" sz="2800" b="1">
                <a:latin typeface="Calibri" pitchFamily="34" charset="0"/>
              </a:rPr>
              <a:t>„BY NAUKA NIE POSZŁA W LAS…”</a:t>
            </a:r>
          </a:p>
          <a:p>
            <a:pPr algn="ctr"/>
            <a:endParaRPr lang="pl-PL" sz="600" b="1">
              <a:latin typeface="Calibri" pitchFamily="34" charset="0"/>
            </a:endParaRPr>
          </a:p>
          <a:p>
            <a:pPr algn="just"/>
            <a:r>
              <a:rPr lang="pl-PL" sz="1200"/>
              <a:t>By móc cieszyć się urokami  i korzyściami płynącymi z lasu, należy go szanować. W  tym względzie nieodzowna jest edukacja nie tylko dzieci, ale i dorosłych. Na spotkaniach edukacyjnych z leśnikami uczniowie poznają zasady zachowania się w lesie, które obrazują </a:t>
            </a:r>
          </a:p>
          <a:p>
            <a:pPr algn="just"/>
            <a:r>
              <a:rPr lang="pl-PL" sz="1200"/>
              <a:t>w formie plastycznej. </a:t>
            </a:r>
          </a:p>
          <a:p>
            <a:pPr algn="just"/>
            <a:r>
              <a:rPr lang="pl-PL" sz="1200"/>
              <a:t>Z  dziecięcych prac tworzone są wystawy </a:t>
            </a:r>
          </a:p>
          <a:p>
            <a:pPr algn="just"/>
            <a:r>
              <a:rPr lang="pl-PL" sz="1200"/>
              <a:t>do edukacji dorosłych w środowisku  lokalnym.   </a:t>
            </a:r>
          </a:p>
          <a:p>
            <a:endParaRPr lang="pl-PL"/>
          </a:p>
        </p:txBody>
      </p:sp>
      <p:pic>
        <p:nvPicPr>
          <p:cNvPr id="17414" name="Picture 2"/>
          <p:cNvPicPr>
            <a:picLocks noChangeAspect="1" noChangeArrowheads="1"/>
          </p:cNvPicPr>
          <p:nvPr/>
        </p:nvPicPr>
        <p:blipFill>
          <a:blip r:embed="rId4"/>
          <a:srcRect/>
          <a:stretch>
            <a:fillRect/>
          </a:stretch>
        </p:blipFill>
        <p:spPr bwMode="auto">
          <a:xfrm>
            <a:off x="4332288" y="4292600"/>
            <a:ext cx="4065587"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0825" y="504825"/>
            <a:ext cx="3825875" cy="635000"/>
          </a:xfrm>
        </p:spPr>
        <p:txBody>
          <a:bodyPr rtlCol="0">
            <a:normAutofit fontScale="90000"/>
          </a:bodyPr>
          <a:lstStyle/>
          <a:p>
            <a:pPr eaLnBrk="1" fontAlgn="auto" hangingPunct="1">
              <a:spcAft>
                <a:spcPts val="0"/>
              </a:spcAft>
              <a:defRPr/>
            </a:pPr>
            <a:r>
              <a:rPr lang="pl-PL" sz="2800" b="1" dirty="0"/>
              <a:t>POSZUKIWANIE </a:t>
            </a:r>
            <a:r>
              <a:rPr lang="pl-PL" sz="2800" b="1" dirty="0" smtClean="0"/>
              <a:t>                  </a:t>
            </a:r>
            <a:r>
              <a:rPr lang="pl-PL" sz="2800" b="1" dirty="0"/>
              <a:t>DRZEWA ROKU !!!</a:t>
            </a:r>
          </a:p>
        </p:txBody>
      </p:sp>
      <p:sp>
        <p:nvSpPr>
          <p:cNvPr id="18434" name="Prostokąt 2"/>
          <p:cNvSpPr>
            <a:spLocks noChangeArrowheads="1"/>
          </p:cNvSpPr>
          <p:nvPr/>
        </p:nvSpPr>
        <p:spPr bwMode="auto">
          <a:xfrm>
            <a:off x="323850" y="1341438"/>
            <a:ext cx="3679825" cy="517525"/>
          </a:xfrm>
          <a:prstGeom prst="rect">
            <a:avLst/>
          </a:prstGeom>
          <a:noFill/>
          <a:ln w="9525">
            <a:noFill/>
            <a:miter lim="800000"/>
            <a:headEnd/>
            <a:tailEnd/>
          </a:ln>
        </p:spPr>
        <p:txBody>
          <a:bodyPr>
            <a:spAutoFit/>
          </a:bodyPr>
          <a:lstStyle/>
          <a:p>
            <a:r>
              <a:rPr lang="pl-PL" sz="1400"/>
              <a:t>To doskonały sposób na odkrywanie piękna miejscowych lasów  oraz ich osobliwości.</a:t>
            </a:r>
          </a:p>
        </p:txBody>
      </p:sp>
      <p:sp>
        <p:nvSpPr>
          <p:cNvPr id="18435" name="Prostokąt 3"/>
          <p:cNvSpPr>
            <a:spLocks noChangeArrowheads="1"/>
          </p:cNvSpPr>
          <p:nvPr/>
        </p:nvSpPr>
        <p:spPr bwMode="auto">
          <a:xfrm>
            <a:off x="4787900" y="188913"/>
            <a:ext cx="4356100" cy="954087"/>
          </a:xfrm>
          <a:prstGeom prst="rect">
            <a:avLst/>
          </a:prstGeom>
          <a:noFill/>
          <a:ln w="9525">
            <a:noFill/>
            <a:miter lim="800000"/>
            <a:headEnd/>
            <a:tailEnd/>
          </a:ln>
        </p:spPr>
        <p:txBody>
          <a:bodyPr>
            <a:spAutoFit/>
          </a:bodyPr>
          <a:lstStyle/>
          <a:p>
            <a:pPr algn="ctr"/>
            <a:r>
              <a:rPr lang="pl-PL" sz="2800" b="1">
                <a:latin typeface="Calibri" pitchFamily="34" charset="0"/>
              </a:rPr>
              <a:t>NA RATUNEK KASZTANOWCOM !!!</a:t>
            </a:r>
          </a:p>
        </p:txBody>
      </p:sp>
      <p:sp>
        <p:nvSpPr>
          <p:cNvPr id="18436" name="Prostokąt 6"/>
          <p:cNvSpPr>
            <a:spLocks noChangeArrowheads="1"/>
          </p:cNvSpPr>
          <p:nvPr/>
        </p:nvSpPr>
        <p:spPr bwMode="auto">
          <a:xfrm>
            <a:off x="4787900" y="1219200"/>
            <a:ext cx="3995738" cy="1155700"/>
          </a:xfrm>
          <a:prstGeom prst="rect">
            <a:avLst/>
          </a:prstGeom>
          <a:noFill/>
          <a:ln w="9525">
            <a:noFill/>
            <a:miter lim="800000"/>
            <a:headEnd/>
            <a:tailEnd/>
          </a:ln>
        </p:spPr>
        <p:txBody>
          <a:bodyPr>
            <a:spAutoFit/>
          </a:bodyPr>
          <a:lstStyle/>
          <a:p>
            <a:r>
              <a:rPr lang="pl-PL" sz="1400"/>
              <a:t>O groźnym dla kasztanowców szrotówku uczniowie dowiedzieli się podczas prelekcji </a:t>
            </a:r>
          </a:p>
          <a:p>
            <a:r>
              <a:rPr lang="pl-PL" sz="1400"/>
              <a:t>z panią leśnik. Aby pomóc tym pięknym drzewom, co roku przystępują do grabienia ich liści na terenie Namysłowa.</a:t>
            </a:r>
          </a:p>
        </p:txBody>
      </p:sp>
      <p:pic>
        <p:nvPicPr>
          <p:cNvPr id="18437" name="Picture 3" descr="C:\Users\malgorzata.lizurej\Desktop\Konkurs Nasze Nadleśnictwo\drzewo roku zmniejszone.png"/>
          <p:cNvPicPr>
            <a:picLocks noChangeAspect="1" noChangeArrowheads="1"/>
          </p:cNvPicPr>
          <p:nvPr/>
        </p:nvPicPr>
        <p:blipFill>
          <a:blip r:embed="rId2"/>
          <a:srcRect/>
          <a:stretch>
            <a:fillRect/>
          </a:stretch>
        </p:blipFill>
        <p:spPr bwMode="auto">
          <a:xfrm>
            <a:off x="576263" y="2146300"/>
            <a:ext cx="2987675" cy="1682750"/>
          </a:xfrm>
          <a:prstGeom prst="rect">
            <a:avLst/>
          </a:prstGeom>
          <a:noFill/>
          <a:ln w="9525">
            <a:noFill/>
            <a:miter lim="800000"/>
            <a:headEnd/>
            <a:tailEnd/>
          </a:ln>
        </p:spPr>
      </p:pic>
      <p:pic>
        <p:nvPicPr>
          <p:cNvPr id="18438" name="Picture 2" descr="C:\Users\malgorzata.lizurej\Desktop\Konkurs Nasze Nadleśnictwo\drzewo roku zmniejszone 2.png"/>
          <p:cNvPicPr>
            <a:picLocks noGrp="1" noChangeAspect="1" noChangeArrowheads="1"/>
          </p:cNvPicPr>
          <p:nvPr>
            <p:ph idx="1"/>
          </p:nvPr>
        </p:nvPicPr>
        <p:blipFill>
          <a:blip r:embed="rId3"/>
          <a:srcRect/>
          <a:stretch>
            <a:fillRect/>
          </a:stretch>
        </p:blipFill>
        <p:spPr>
          <a:xfrm>
            <a:off x="576263" y="4149725"/>
            <a:ext cx="2987675" cy="2244725"/>
          </a:xfrm>
        </p:spPr>
      </p:pic>
      <p:pic>
        <p:nvPicPr>
          <p:cNvPr id="18439" name="Picture 2"/>
          <p:cNvPicPr>
            <a:picLocks noChangeAspect="1" noChangeArrowheads="1"/>
          </p:cNvPicPr>
          <p:nvPr/>
        </p:nvPicPr>
        <p:blipFill>
          <a:blip r:embed="rId4"/>
          <a:srcRect/>
          <a:stretch>
            <a:fillRect/>
          </a:stretch>
        </p:blipFill>
        <p:spPr bwMode="auto">
          <a:xfrm>
            <a:off x="5219700" y="4483100"/>
            <a:ext cx="2498725" cy="1695450"/>
          </a:xfrm>
          <a:prstGeom prst="rect">
            <a:avLst/>
          </a:prstGeom>
          <a:noFill/>
          <a:ln w="9525">
            <a:noFill/>
            <a:miter lim="800000"/>
            <a:headEnd/>
            <a:tailEnd/>
          </a:ln>
        </p:spPr>
      </p:pic>
      <p:pic>
        <p:nvPicPr>
          <p:cNvPr id="18440" name="Picture 3"/>
          <p:cNvPicPr>
            <a:picLocks noChangeAspect="1" noChangeArrowheads="1"/>
          </p:cNvPicPr>
          <p:nvPr/>
        </p:nvPicPr>
        <p:blipFill>
          <a:blip r:embed="rId5"/>
          <a:srcRect/>
          <a:stretch>
            <a:fillRect/>
          </a:stretch>
        </p:blipFill>
        <p:spPr bwMode="auto">
          <a:xfrm>
            <a:off x="5219700" y="2492375"/>
            <a:ext cx="2498725" cy="174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4025" y="260350"/>
            <a:ext cx="8229600" cy="909638"/>
          </a:xfrm>
        </p:spPr>
        <p:txBody>
          <a:bodyPr rtlCol="0">
            <a:normAutofit fontScale="90000"/>
          </a:bodyPr>
          <a:lstStyle/>
          <a:p>
            <a:pPr eaLnBrk="1" fontAlgn="auto" hangingPunct="1">
              <a:spcAft>
                <a:spcPts val="0"/>
              </a:spcAft>
              <a:defRPr/>
            </a:pPr>
            <a:r>
              <a:rPr lang="pl-PL" dirty="0" smtClean="0"/>
              <a:t/>
            </a:r>
            <a:br>
              <a:rPr lang="pl-PL" dirty="0" smtClean="0"/>
            </a:br>
            <a:r>
              <a:rPr lang="pl-PL" dirty="0"/>
              <a:t/>
            </a:r>
            <a:br>
              <a:rPr lang="pl-PL" dirty="0"/>
            </a:br>
            <a:r>
              <a:rPr lang="pl-PL" dirty="0" smtClean="0"/>
              <a:t/>
            </a:r>
            <a:br>
              <a:rPr lang="pl-PL" dirty="0" smtClean="0"/>
            </a:br>
            <a:r>
              <a:rPr lang="pl-PL" sz="3100" b="1" dirty="0" smtClean="0"/>
              <a:t>AKCJA </a:t>
            </a:r>
            <a:r>
              <a:rPr lang="pl-PL" sz="3100" b="1" dirty="0"/>
              <a:t>DOKARMIANIA ZWIERZĄT</a:t>
            </a:r>
            <a:r>
              <a:rPr lang="pl-PL" dirty="0"/>
              <a:t/>
            </a:r>
            <a:br>
              <a:rPr lang="pl-PL" dirty="0"/>
            </a:br>
            <a:r>
              <a:rPr lang="pl-PL" dirty="0"/>
              <a:t/>
            </a:r>
            <a:br>
              <a:rPr lang="pl-PL" dirty="0"/>
            </a:br>
            <a:r>
              <a:rPr lang="pl-PL" dirty="0"/>
              <a:t/>
            </a:r>
            <a:br>
              <a:rPr lang="pl-PL" dirty="0"/>
            </a:br>
            <a:endParaRPr lang="pl-PL" dirty="0"/>
          </a:p>
        </p:txBody>
      </p:sp>
      <p:sp>
        <p:nvSpPr>
          <p:cNvPr id="19458" name="Prostokąt 2"/>
          <p:cNvSpPr>
            <a:spLocks noChangeArrowheads="1"/>
          </p:cNvSpPr>
          <p:nvPr/>
        </p:nvSpPr>
        <p:spPr bwMode="auto">
          <a:xfrm>
            <a:off x="468313" y="4076700"/>
            <a:ext cx="4103687" cy="2432050"/>
          </a:xfrm>
          <a:prstGeom prst="rect">
            <a:avLst/>
          </a:prstGeom>
          <a:noFill/>
          <a:ln w="9525">
            <a:noFill/>
            <a:miter lim="800000"/>
            <a:headEnd/>
            <a:tailEnd/>
          </a:ln>
        </p:spPr>
        <p:txBody>
          <a:bodyPr>
            <a:spAutoFit/>
          </a:bodyPr>
          <a:lstStyle/>
          <a:p>
            <a:pPr algn="just"/>
            <a:r>
              <a:rPr lang="pl-PL" sz="1400"/>
              <a:t>W trudnym dla zwierząt okresie zimowym uczniowie pod opieką leśników pomagają zwierzętom. Uczą się przygotowywać właściwe mieszanki pokarmowe. Na posesji szkoły zakładają  karmniki, na pobliskiej Wyspie na Widawie dokarmiają ptaki wodne. </a:t>
            </a:r>
          </a:p>
          <a:p>
            <a:pPr algn="just"/>
            <a:r>
              <a:rPr lang="pl-PL" sz="1400"/>
              <a:t>Wspólnie z leśnikami odwiedzają las, gdzie wykładają karmę dla zwierząt leśnych. Przy okazji łączą naukę z zabawą: rozpoznają tropy zwierząt, uczestniczą w kuligu i podziwiają piękno zimowego lasu.</a:t>
            </a:r>
            <a:r>
              <a:rPr lang="pl-PL" sz="1400">
                <a:latin typeface="Calibri" pitchFamily="34" charset="0"/>
              </a:rPr>
              <a:t> </a:t>
            </a:r>
          </a:p>
        </p:txBody>
      </p:sp>
      <p:pic>
        <p:nvPicPr>
          <p:cNvPr id="19459" name="Picture 2" descr="C:\Users\malgorzata.lizurej\Desktop\Konkurs Nasze Nadleśnictwo\dokarm 1 małe.jpg"/>
          <p:cNvPicPr>
            <a:picLocks noChangeAspect="1" noChangeArrowheads="1"/>
          </p:cNvPicPr>
          <p:nvPr/>
        </p:nvPicPr>
        <p:blipFill>
          <a:blip r:embed="rId2"/>
          <a:srcRect/>
          <a:stretch>
            <a:fillRect/>
          </a:stretch>
        </p:blipFill>
        <p:spPr bwMode="auto">
          <a:xfrm>
            <a:off x="4802188" y="4100513"/>
            <a:ext cx="3273425" cy="2459037"/>
          </a:xfrm>
          <a:prstGeom prst="rect">
            <a:avLst/>
          </a:prstGeom>
          <a:noFill/>
          <a:ln w="9525">
            <a:noFill/>
            <a:miter lim="800000"/>
            <a:headEnd/>
            <a:tailEnd/>
          </a:ln>
        </p:spPr>
      </p:pic>
      <p:pic>
        <p:nvPicPr>
          <p:cNvPr id="19460" name="Picture 3" descr="C:\Users\malgorzata.lizurej\Desktop\Konkurs Nasze Nadleśnictwo\dokarm 2 małe.jpg"/>
          <p:cNvPicPr>
            <a:picLocks noChangeAspect="1" noChangeArrowheads="1"/>
          </p:cNvPicPr>
          <p:nvPr/>
        </p:nvPicPr>
        <p:blipFill>
          <a:blip r:embed="rId3"/>
          <a:srcRect/>
          <a:stretch>
            <a:fillRect/>
          </a:stretch>
        </p:blipFill>
        <p:spPr bwMode="auto">
          <a:xfrm>
            <a:off x="4787900" y="1341438"/>
            <a:ext cx="3251200" cy="2441575"/>
          </a:xfrm>
          <a:prstGeom prst="rect">
            <a:avLst/>
          </a:prstGeom>
          <a:noFill/>
          <a:ln w="9525">
            <a:noFill/>
            <a:miter lim="800000"/>
            <a:headEnd/>
            <a:tailEnd/>
          </a:ln>
        </p:spPr>
      </p:pic>
      <p:pic>
        <p:nvPicPr>
          <p:cNvPr id="19461" name="Picture 2" descr="C:\Users\malgorzata.lizurej\Desktop\Konkurs Nasze Nadleśnictwo\dokarm poprawiony.jpg"/>
          <p:cNvPicPr>
            <a:picLocks noChangeAspect="1" noChangeArrowheads="1"/>
          </p:cNvPicPr>
          <p:nvPr/>
        </p:nvPicPr>
        <p:blipFill>
          <a:blip r:embed="rId4"/>
          <a:srcRect/>
          <a:stretch>
            <a:fillRect/>
          </a:stretch>
        </p:blipFill>
        <p:spPr bwMode="auto">
          <a:xfrm>
            <a:off x="900113" y="1341438"/>
            <a:ext cx="3255962"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a:xfrm>
            <a:off x="52388" y="836613"/>
            <a:ext cx="4043362" cy="647700"/>
          </a:xfrm>
        </p:spPr>
        <p:txBody>
          <a:bodyPr/>
          <a:lstStyle/>
          <a:p>
            <a:pPr eaLnBrk="1" hangingPunct="1"/>
            <a:r>
              <a:rPr lang="pl-PL" sz="2800" b="1" smtClean="0"/>
              <a:t>„WIOSNA BEZ OGNIA”</a:t>
            </a:r>
          </a:p>
        </p:txBody>
      </p:sp>
      <p:pic>
        <p:nvPicPr>
          <p:cNvPr id="20482" name="Picture 3" descr="C:\Users\malgorzata.lizurej\Desktop\Konkurs Nasze Nadleśnictwo\160420114926_0001.jpg"/>
          <p:cNvPicPr>
            <a:picLocks noChangeAspect="1" noChangeArrowheads="1"/>
          </p:cNvPicPr>
          <p:nvPr/>
        </p:nvPicPr>
        <p:blipFill>
          <a:blip r:embed="rId2"/>
          <a:srcRect/>
          <a:stretch>
            <a:fillRect/>
          </a:stretch>
        </p:blipFill>
        <p:spPr bwMode="auto">
          <a:xfrm>
            <a:off x="4067175" y="239713"/>
            <a:ext cx="4652963" cy="3260725"/>
          </a:xfrm>
          <a:prstGeom prst="rect">
            <a:avLst/>
          </a:prstGeom>
          <a:noFill/>
          <a:ln w="9525">
            <a:noFill/>
            <a:miter lim="800000"/>
            <a:headEnd/>
            <a:tailEnd/>
          </a:ln>
        </p:spPr>
      </p:pic>
      <p:pic>
        <p:nvPicPr>
          <p:cNvPr id="20483" name="Picture 4" descr="C:\Users\malgorzata.lizurej\Desktop\Konkurs Nasze Nadleśnictwo\160418121625_0001.jpg"/>
          <p:cNvPicPr>
            <a:picLocks noChangeAspect="1" noChangeArrowheads="1"/>
          </p:cNvPicPr>
          <p:nvPr/>
        </p:nvPicPr>
        <p:blipFill>
          <a:blip r:embed="rId3"/>
          <a:srcRect/>
          <a:stretch>
            <a:fillRect/>
          </a:stretch>
        </p:blipFill>
        <p:spPr bwMode="auto">
          <a:xfrm>
            <a:off x="4071938" y="3521075"/>
            <a:ext cx="4657725" cy="3265488"/>
          </a:xfrm>
          <a:prstGeom prst="rect">
            <a:avLst/>
          </a:prstGeom>
          <a:noFill/>
          <a:ln w="9525">
            <a:noFill/>
            <a:miter lim="800000"/>
            <a:headEnd/>
            <a:tailEnd/>
          </a:ln>
        </p:spPr>
      </p:pic>
      <p:sp>
        <p:nvSpPr>
          <p:cNvPr id="20484" name="Prostokąt 2"/>
          <p:cNvSpPr>
            <a:spLocks noChangeArrowheads="1"/>
          </p:cNvSpPr>
          <p:nvPr/>
        </p:nvSpPr>
        <p:spPr bwMode="auto">
          <a:xfrm>
            <a:off x="539750" y="1773238"/>
            <a:ext cx="2879725" cy="4030662"/>
          </a:xfrm>
          <a:prstGeom prst="rect">
            <a:avLst/>
          </a:prstGeom>
          <a:noFill/>
          <a:ln w="9525">
            <a:noFill/>
            <a:miter lim="800000"/>
            <a:headEnd/>
            <a:tailEnd/>
          </a:ln>
        </p:spPr>
        <p:txBody>
          <a:bodyPr>
            <a:spAutoFit/>
          </a:bodyPr>
          <a:lstStyle/>
          <a:p>
            <a:pPr algn="just"/>
            <a:r>
              <a:rPr lang="pl-PL" sz="1600">
                <a:latin typeface="Calibri" pitchFamily="34" charset="0"/>
              </a:rPr>
              <a:t>„Wiosna bez ognia” - to hasło kampanii przeprowadzonej przez leśników wśród uczniów. Przebiegała ona ze wszystkimi etapami projektu edukacyjnego: dzieci poznawały zagadnienie, tworzyły i prezentowały je </a:t>
            </a:r>
            <a:br>
              <a:rPr lang="pl-PL" sz="1600">
                <a:latin typeface="Calibri" pitchFamily="34" charset="0"/>
              </a:rPr>
            </a:br>
            <a:r>
              <a:rPr lang="pl-PL" sz="1600">
                <a:latin typeface="Calibri" pitchFamily="34" charset="0"/>
              </a:rPr>
              <a:t>w różnych formach.  </a:t>
            </a:r>
            <a:br>
              <a:rPr lang="pl-PL" sz="1600">
                <a:latin typeface="Calibri" pitchFamily="34" charset="0"/>
              </a:rPr>
            </a:br>
            <a:r>
              <a:rPr lang="pl-PL" sz="1600">
                <a:latin typeface="Calibri" pitchFamily="34" charset="0"/>
              </a:rPr>
              <a:t>Z uczniowskich prac została opracowana ulotka edukacyjno- informacyjna , która posłużyła do edukacji dorosłych – rozpowszechniona została </a:t>
            </a:r>
            <a:br>
              <a:rPr lang="pl-PL" sz="1600">
                <a:latin typeface="Calibri" pitchFamily="34" charset="0"/>
              </a:rPr>
            </a:br>
            <a:r>
              <a:rPr lang="pl-PL" sz="1600">
                <a:latin typeface="Calibri" pitchFamily="34" charset="0"/>
              </a:rPr>
              <a:t>w środowisku lokalnym podczas festynu rodzinnego oraz  wśród uczniów z innych szkół.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ytuł 1"/>
          <p:cNvSpPr>
            <a:spLocks noGrp="1"/>
          </p:cNvSpPr>
          <p:nvPr>
            <p:ph type="title"/>
          </p:nvPr>
        </p:nvSpPr>
        <p:spPr>
          <a:xfrm>
            <a:off x="457200" y="274638"/>
            <a:ext cx="8229600" cy="706437"/>
          </a:xfrm>
        </p:spPr>
        <p:txBody>
          <a:bodyPr/>
          <a:lstStyle/>
          <a:p>
            <a:pPr eaLnBrk="1" hangingPunct="1"/>
            <a:r>
              <a:rPr lang="pl-PL" sz="2800" b="1" smtClean="0"/>
              <a:t>„BY SŁAWIĆ UROKI NASZYCH LASÓW …”</a:t>
            </a:r>
          </a:p>
        </p:txBody>
      </p:sp>
      <p:sp>
        <p:nvSpPr>
          <p:cNvPr id="21506" name="Prostokąt 2"/>
          <p:cNvSpPr>
            <a:spLocks noChangeArrowheads="1"/>
          </p:cNvSpPr>
          <p:nvPr/>
        </p:nvSpPr>
        <p:spPr bwMode="auto">
          <a:xfrm>
            <a:off x="509588" y="981075"/>
            <a:ext cx="8034337" cy="1217613"/>
          </a:xfrm>
          <a:prstGeom prst="rect">
            <a:avLst/>
          </a:prstGeom>
          <a:noFill/>
          <a:ln w="9525">
            <a:noFill/>
            <a:miter lim="800000"/>
            <a:headEnd/>
            <a:tailEnd/>
          </a:ln>
        </p:spPr>
        <p:txBody>
          <a:bodyPr>
            <a:spAutoFit/>
          </a:bodyPr>
          <a:lstStyle/>
          <a:p>
            <a:pPr algn="just"/>
            <a:r>
              <a:rPr lang="pl-PL" sz="1400"/>
              <a:t>Lasy Nadleśnictwa Namysłów kryją wiele pięknych i urokliwych zakątków. Wiele z nich odwiedzili uczniowie podczas spotkań z leśnikami. Stało się to dla nich inspiracją do opracowywania tras ścieżek rowerowych. Projekty ścieżek zostały zaprezentowane w środowisku lokalnym  na festynie, w postaci posterów. Na uwagę zasługuje bogata szata graficzna tych prac.  </a:t>
            </a:r>
          </a:p>
          <a:p>
            <a:endParaRPr lang="pl-PL"/>
          </a:p>
        </p:txBody>
      </p:sp>
      <p:pic>
        <p:nvPicPr>
          <p:cNvPr id="21507" name="Picture 2" descr="C:\Users\malgorzata.lizurej\Desktop\Konkurs Nasze Nadleśnictwo\sciezki rower.jpg"/>
          <p:cNvPicPr>
            <a:picLocks noChangeAspect="1" noChangeArrowheads="1"/>
          </p:cNvPicPr>
          <p:nvPr/>
        </p:nvPicPr>
        <p:blipFill>
          <a:blip r:embed="rId2"/>
          <a:srcRect/>
          <a:stretch>
            <a:fillRect/>
          </a:stretch>
        </p:blipFill>
        <p:spPr bwMode="auto">
          <a:xfrm>
            <a:off x="609600" y="1989138"/>
            <a:ext cx="7832725" cy="439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1061</Words>
  <Application>Microsoft Office PowerPoint</Application>
  <PresentationFormat>Pokaz na ekranie (4:3)</PresentationFormat>
  <Paragraphs>49</Paragraphs>
  <Slides>10</Slides>
  <Notes>0</Notes>
  <HiddenSlides>0</HiddenSlides>
  <MMClips>0</MMClips>
  <ScaleCrop>false</ScaleCrop>
  <HeadingPairs>
    <vt:vector size="6" baseType="variant">
      <vt:variant>
        <vt:lpstr>Używane czcionki</vt:lpstr>
      </vt:variant>
      <vt:variant>
        <vt:i4>2</vt:i4>
      </vt:variant>
      <vt:variant>
        <vt:lpstr>Szablon projektu</vt:lpstr>
      </vt:variant>
      <vt:variant>
        <vt:i4>1</vt:i4>
      </vt:variant>
      <vt:variant>
        <vt:lpstr>Tytuły slajdów</vt:lpstr>
      </vt:variant>
      <vt:variant>
        <vt:i4>10</vt:i4>
      </vt:variant>
    </vt:vector>
  </HeadingPairs>
  <TitlesOfParts>
    <vt:vector size="13" baseType="lpstr">
      <vt:lpstr>Arial</vt:lpstr>
      <vt:lpstr>Calibri</vt:lpstr>
      <vt:lpstr>Motyw pakietu Office</vt:lpstr>
      <vt:lpstr>NASZE NADLEŚNICTWO – NADLEŚNICTWO NAMYSŁÓW</vt:lpstr>
      <vt:lpstr> LEŚNICY  PARTNERAMI SZKOŁY  W  EDUKACJI  PRZYRODNICZO- LEŚNEJ </vt:lpstr>
      <vt:lpstr>„ZIELONE LEKCJE”  </vt:lpstr>
      <vt:lpstr>OBCHODY DNIA DRZEWA</vt:lpstr>
      <vt:lpstr>WIELKIE SPRZĄTANIE LASU !!!</vt:lpstr>
      <vt:lpstr>POSZUKIWANIE                   DRZEWA ROKU !!!</vt:lpstr>
      <vt:lpstr>   AKCJA DOKARMIANIA ZWIERZĄT   </vt:lpstr>
      <vt:lpstr>„WIOSNA BEZ OGNIA”</vt:lpstr>
      <vt:lpstr>„BY SŁAWIĆ UROKI NASZYCH LASÓW …”</vt:lpstr>
      <vt:lpstr>LEŚNICY W SPOŁECZEŃSTWIE LOKALNYM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Małgorzata Lizurej</dc:creator>
  <cp:lastModifiedBy>szkola</cp:lastModifiedBy>
  <cp:revision>83</cp:revision>
  <dcterms:created xsi:type="dcterms:W3CDTF">2016-04-19T10:11:21Z</dcterms:created>
  <dcterms:modified xsi:type="dcterms:W3CDTF">2016-04-27T10:22:24Z</dcterms:modified>
</cp:coreProperties>
</file>