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368C-A1CE-4F21-9FF4-3B351131AD5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12EF9-0089-4E5E-AFC2-AD687C054B7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751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2EF9-0089-4E5E-AFC2-AD687C054B7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8922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2EF9-0089-4E5E-AFC2-AD687C054B7E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8565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416D96-5663-4CC3-A5C7-9B518870EF3D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B40736B-27A7-4897-8D3F-E6C9E45027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9433" y="6165304"/>
            <a:ext cx="6400800" cy="17526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NADLEŚNICTWO POŁCZYN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3633" y="-891480"/>
            <a:ext cx="7772400" cy="1470025"/>
          </a:xfrm>
        </p:spPr>
        <p:txBody>
          <a:bodyPr/>
          <a:lstStyle/>
          <a:p>
            <a:r>
              <a:rPr lang="pl-PL" b="1" i="1" dirty="0" smtClean="0">
                <a:solidFill>
                  <a:srgbClr val="00B050"/>
                </a:solidFill>
              </a:rPr>
              <a:t>Nasze Nadleśnictwo</a:t>
            </a: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8" t="3164" r="13084" b="23108"/>
          <a:stretch/>
        </p:blipFill>
        <p:spPr>
          <a:xfrm>
            <a:off x="2549593" y="980728"/>
            <a:ext cx="4320480" cy="4375633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250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4800" cy="46805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      Nadleśnictwo Połczyn dba również o osoby podróżujące samochodami, rowerami,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a także grzybiarzy i zbieraczy runa leśnego. Budowane są parkingi gdzie można usiąść,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odpocząć, a także dowiedzieć się czegoś ciekawego z tablic edukacyjnych które się tam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 znajdują.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7"/>
            <a:ext cx="3708412" cy="24482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28665"/>
            <a:ext cx="3600400" cy="24524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47251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</a:rPr>
              <a:t>Serdecznie zapraszam do odwiedzenia lasów Nadleśnictwa Połczyn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75656" y="593467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Szkoła Podstawowa </a:t>
            </a:r>
            <a:r>
              <a:rPr lang="pl-PL" b="1" dirty="0" smtClean="0">
                <a:solidFill>
                  <a:srgbClr val="00B050"/>
                </a:solidFill>
              </a:rPr>
              <a:t>im. prof. W. </a:t>
            </a:r>
            <a:r>
              <a:rPr lang="pl-PL" b="1" smtClean="0">
                <a:solidFill>
                  <a:srgbClr val="00B050"/>
                </a:solidFill>
              </a:rPr>
              <a:t>Szafera w </a:t>
            </a:r>
            <a:r>
              <a:rPr lang="pl-PL" b="1" dirty="0" smtClean="0">
                <a:solidFill>
                  <a:srgbClr val="00B050"/>
                </a:solidFill>
              </a:rPr>
              <a:t>Barwicach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Michał </a:t>
            </a:r>
            <a:r>
              <a:rPr lang="pl-PL" b="1" dirty="0" smtClean="0">
                <a:solidFill>
                  <a:srgbClr val="00B050"/>
                </a:solidFill>
              </a:rPr>
              <a:t>Siergiej, klasa VI a, kat. szkoły podstawowe klasy IV-VI</a:t>
            </a:r>
            <a:endParaRPr lang="pl-PL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0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i="1" dirty="0" smtClean="0">
                <a:solidFill>
                  <a:srgbClr val="00B050"/>
                </a:solidFill>
              </a:rPr>
              <a:t>Nadleśnictwo Połczyn podlega Regionalnej Dyrekcji Lasów Państwowych w Szczecinku.</a:t>
            </a:r>
            <a:endParaRPr lang="pl-PL" sz="2400" b="1" i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08912" cy="5688632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pl-PL" sz="2000" dirty="0" smtClean="0"/>
          </a:p>
          <a:p>
            <a:pPr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Łączna powierzchnia gruntów leśnych i nieleśnych nadleśnictwa wynosi </a:t>
            </a:r>
          </a:p>
          <a:p>
            <a:pPr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25041 ha. Lesistość nadleśnictwa wynosi 42%, co znacznie przewyższa</a:t>
            </a:r>
          </a:p>
          <a:p>
            <a:pPr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lesistość Polski. Ponad 26% stanowią cenne drzewostany w wieku</a:t>
            </a:r>
          </a:p>
          <a:p>
            <a:pPr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powyżej 80 lat. Lasy podzielone są na trzy podstawowe grupy:</a:t>
            </a:r>
          </a:p>
          <a:p>
            <a:pPr indent="0">
              <a:buNone/>
            </a:pPr>
            <a:r>
              <a:rPr lang="pl-PL" sz="2000" b="1" i="1" u="sng" dirty="0" smtClean="0">
                <a:solidFill>
                  <a:srgbClr val="92D050"/>
                </a:solidFill>
              </a:rPr>
              <a:t>-lasy rezerwatowe</a:t>
            </a:r>
          </a:p>
          <a:p>
            <a:pPr indent="0">
              <a:buNone/>
            </a:pPr>
            <a:r>
              <a:rPr lang="pl-PL" sz="2000" b="1" i="1" u="sng" dirty="0" smtClean="0">
                <a:solidFill>
                  <a:srgbClr val="92D050"/>
                </a:solidFill>
              </a:rPr>
              <a:t>-lasy ochronne</a:t>
            </a:r>
          </a:p>
          <a:p>
            <a:pPr indent="0">
              <a:buNone/>
            </a:pPr>
            <a:r>
              <a:rPr lang="pl-PL" sz="2000" b="1" i="1" u="sng" dirty="0" smtClean="0">
                <a:solidFill>
                  <a:srgbClr val="92D050"/>
                </a:solidFill>
              </a:rPr>
              <a:t>-lasy gospodarcze</a:t>
            </a:r>
          </a:p>
          <a:p>
            <a:pPr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Lasy ochronne i rezerwaty w stosunku do ogólnej powierzchni stanowią 27%  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5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22207"/>
            <a:ext cx="8064896" cy="6491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B050"/>
                </a:solidFill>
              </a:rPr>
              <a:t>N</a:t>
            </a:r>
            <a:r>
              <a:rPr lang="pl-PL" sz="2000" b="1" dirty="0" smtClean="0">
                <a:solidFill>
                  <a:srgbClr val="00B050"/>
                </a:solidFill>
              </a:rPr>
              <a:t>a terenie Nadleśnictwa Połczyn edukacja ekologiczna prowadzona jest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w oparciu   o naturalne walory przyrodnicze oraz istniejącą bazę edukacyjną,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 na którą składają się np.: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92D050"/>
                </a:solidFill>
              </a:rPr>
              <a:t>-lasy ochronne o charakterze uzdrowiskowo-klimatycznym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-lesistość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-ukształtowanie terenu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-6 rezerwatów przyrody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92D050"/>
                </a:solidFill>
              </a:rPr>
              <a:t>-ścieżki przyrodnicze     </a:t>
            </a:r>
            <a:endParaRPr lang="pl-PL" sz="20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-pomniki przyrody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-Drawski Park Krajobrazowy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-sala konferencyjno - dydaktyczna nadleśnictwa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92D050"/>
                </a:solidFill>
              </a:rPr>
              <a:t>-sale multimedialne w  kwaterze łowieckiej w Kołaczu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0822" y="2350943"/>
            <a:ext cx="2162974" cy="2252746"/>
          </a:xfrm>
          <a:prstGeom prst="ellipse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0856" y="2351189"/>
            <a:ext cx="2212915" cy="230219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3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	W ciągu roku organizowanych jest wiele konkursów o tematyce leśnej, które kierowane są głównie do dzieci i młodzieży z miejscowych szkół.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Współpraca z 16 szkołami polega na organizowaniu imprez. Najważniejsze z nich to: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-,,Dokarmianie ptaków’’ – polega na rozwieszaniu karmy dla ptaków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-,,Młodzież zapobiega pożarom’’- akcja prowadzona wspólnie z OSP i PSP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-,,Sprzątanie świata’’- akcja porządkowa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-,,Choinka dla szkoły i przedszkola’’- dostarczanie choinek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 konkursy plastyczne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 organizowanie plenerowych ,,zielonych lekcji</a:t>
            </a:r>
            <a:r>
              <a:rPr lang="pl-PL" dirty="0" smtClean="0">
                <a:solidFill>
                  <a:srgbClr val="92D050"/>
                </a:solidFill>
              </a:rPr>
              <a:t>’’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	Co roku organizowany jest ,,Darz Bór’’- impreza ta jest okazją do spotkania się osób  zainteresowanych łowiectwem.</a:t>
            </a:r>
          </a:p>
        </p:txBody>
      </p:sp>
    </p:spTree>
    <p:extLst>
      <p:ext uri="{BB962C8B-B14F-4D97-AF65-F5344CB8AC3E}">
        <p14:creationId xmlns="" xmlns:p14="http://schemas.microsoft.com/office/powerpoint/2010/main" val="22668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00B050"/>
                </a:solidFill>
              </a:rPr>
              <a:t>	Hodowla lasu obejmuje zbiór i przechowywanie nasion, drzew, produkcję </a:t>
            </a: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B050"/>
                </a:solidFill>
              </a:rPr>
              <a:t>sadzonek w szkółkach, następnie sadzenie ich, czyli zakładanie upraw. </a:t>
            </a: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B050"/>
                </a:solidFill>
              </a:rPr>
              <a:t>	W pracach hodowlanych leśnicy dostosowują skład gatunkowy lasu do siedliska.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749" y="2312710"/>
            <a:ext cx="3816085" cy="273630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171" y="2348713"/>
            <a:ext cx="3816085" cy="266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619268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Następnie założone uprawy poddawane są  zabiegom pielęgnacyjnym i ochronnym, aby stworzyć im optymalne warunki wzrostu. Każdego roku podejmuje się działania, aby zmniejszyć zagrożenia szkodo-twórcze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Zagrożenia dzieli się na trzy grupy: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-biotyczne (szkodliwe owady, grzyby, zwierzęta roślinożerne)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-abiotyczne (warunki pogodowe np. wiatr, śnieg, deszcz)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92D050"/>
                </a:solidFill>
              </a:rPr>
              <a:t>-antropogeniczne (pożary, zanieczyszczenia, zaśmiecenia)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Ochrona przed owadami polega na utrzymywaniu bioróżnorodności przyrodniczej.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W celu ograniczenia rozwoju grzybów pniaki infekuje się preparatami biologicznymi.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Natomiast zwierzęta łowne zagrażają uprawom poprzez zgryzanie i spałowanie.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Zabezpieczanie przed szkodami przez zwierzynę polega na grodzeniu upraw oraz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zabezpieczaniu preparatami.</a:t>
            </a: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2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484" y="842628"/>
            <a:ext cx="5064224" cy="379816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1379" y="863317"/>
            <a:ext cx="5042316" cy="369296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5536" y="5404574"/>
            <a:ext cx="83734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B050"/>
                </a:solidFill>
              </a:rPr>
              <a:t>UPRAWY ZABEZPIECZONE PREPARATAMI ORAZ </a:t>
            </a:r>
            <a:r>
              <a:rPr lang="pl-PL" sz="2300" b="1" dirty="0">
                <a:solidFill>
                  <a:srgbClr val="00B050"/>
                </a:solidFill>
              </a:rPr>
              <a:t>O</a:t>
            </a:r>
            <a:r>
              <a:rPr lang="pl-PL" sz="2300" b="1" dirty="0" smtClean="0">
                <a:solidFill>
                  <a:srgbClr val="00B050"/>
                </a:solidFill>
              </a:rPr>
              <a:t>GRODZONE</a:t>
            </a:r>
            <a:endParaRPr lang="pl-PL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6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977903" cy="5303871"/>
          </a:xfrm>
        </p:spPr>
      </p:pic>
      <p:sp>
        <p:nvSpPr>
          <p:cNvPr id="5" name="pole tekstowe 4"/>
          <p:cNvSpPr txBox="1"/>
          <p:nvPr/>
        </p:nvSpPr>
        <p:spPr>
          <a:xfrm>
            <a:off x="467544" y="692696"/>
            <a:ext cx="381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Pod względem zagrożenia pożarowego</a:t>
            </a:r>
          </a:p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Nadleśnictwo Połczyn należy do II kategorii.</a:t>
            </a:r>
          </a:p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Ochrona oparta jest na dyżurach na dwóch</a:t>
            </a:r>
          </a:p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wieżach przeciwpożarowych oraz patrolach</a:t>
            </a:r>
          </a:p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w terenie.</a:t>
            </a:r>
          </a:p>
        </p:txBody>
      </p:sp>
    </p:spTree>
    <p:extLst>
      <p:ext uri="{BB962C8B-B14F-4D97-AF65-F5344CB8AC3E}">
        <p14:creationId xmlns="" xmlns:p14="http://schemas.microsoft.com/office/powerpoint/2010/main" val="42935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4800" cy="612068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       Ostatnim elementem hodowli jest wycinka drzew dojrzałych, tak aby możliwe było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odnowienie lasu w sposób optymalny dla wymagań rosnących gatunków drzew.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4" y="1177102"/>
            <a:ext cx="3962637" cy="29719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7185" y="2649980"/>
            <a:ext cx="3988681" cy="2971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219</TotalTime>
  <Words>371</Words>
  <Application>Microsoft Office PowerPoint</Application>
  <PresentationFormat>Pokaz na ekranie (4:3)</PresentationFormat>
  <Paragraphs>62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Horyzont</vt:lpstr>
      <vt:lpstr>Nasze Nadleśnictwo</vt:lpstr>
      <vt:lpstr>Nadleśnictwo Połczyn podlega Regionalnej Dyrekcji Lasów Państwowych w Szczecinku.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Nadleśnictwo</dc:title>
  <dc:creator>Toshiba</dc:creator>
  <cp:lastModifiedBy>uzytkownik</cp:lastModifiedBy>
  <cp:revision>21</cp:revision>
  <dcterms:created xsi:type="dcterms:W3CDTF">2016-04-24T13:07:44Z</dcterms:created>
  <dcterms:modified xsi:type="dcterms:W3CDTF">2016-04-27T09:26:39Z</dcterms:modified>
</cp:coreProperties>
</file>