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0" d="100"/>
          <a:sy n="70" d="100"/>
        </p:scale>
        <p:origin x="-73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A61015F-7CC6-4D0A-9D87-873EA4C304CC}" type="datetimeFigureOut">
              <a:rPr lang="en-US" dirty="0"/>
              <a:t>4/29/2016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05C68B11-C5A8-448C-8CE9-B1A273C79CFC}" type="datetimeFigureOut">
              <a:rPr lang="en-US" dirty="0"/>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7616CA0-919D-4A49-9C8A-62FDFB3A5183}" type="datetimeFigureOut">
              <a:rPr lang="en-US" dirty="0"/>
              <a:t>4/29/2016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4/29/2016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smtClean="0"/>
              <a:t>Nadleśnictwo </a:t>
            </a:r>
            <a:r>
              <a:rPr lang="pl-PL" dirty="0" smtClean="0"/>
              <a:t>sucha Beskidzka</a:t>
            </a:r>
            <a:endParaRPr lang="pl-PL" dirty="0"/>
          </a:p>
        </p:txBody>
      </p:sp>
      <p:sp>
        <p:nvSpPr>
          <p:cNvPr id="3" name="Podtytuł 2"/>
          <p:cNvSpPr>
            <a:spLocks noGrp="1"/>
          </p:cNvSpPr>
          <p:nvPr>
            <p:ph type="subTitle" idx="1"/>
          </p:nvPr>
        </p:nvSpPr>
        <p:spPr>
          <a:xfrm>
            <a:off x="8610600" y="4640239"/>
            <a:ext cx="3200400" cy="2047164"/>
          </a:xfrm>
        </p:spPr>
        <p:txBody>
          <a:bodyPr>
            <a:normAutofit/>
          </a:bodyPr>
          <a:lstStyle/>
          <a:p>
            <a:pPr lvl="1" algn="l"/>
            <a:r>
              <a:rPr lang="pl-PL" dirty="0" smtClean="0"/>
              <a:t>Praca na konkurs</a:t>
            </a:r>
            <a:endParaRPr lang="pl-PL" dirty="0"/>
          </a:p>
        </p:txBody>
      </p:sp>
    </p:spTree>
    <p:extLst>
      <p:ext uri="{BB962C8B-B14F-4D97-AF65-F5344CB8AC3E}">
        <p14:creationId xmlns:p14="http://schemas.microsoft.com/office/powerpoint/2010/main" val="84067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7300" dirty="0">
                <a:solidFill>
                  <a:schemeClr val="bg1"/>
                </a:solidFill>
                <a:effectLst>
                  <a:outerShdw blurRad="38100" dist="38100" dir="2700000" algn="tl">
                    <a:srgbClr val="000000">
                      <a:alpha val="43137"/>
                    </a:srgbClr>
                  </a:outerShdw>
                </a:effectLst>
              </a:rPr>
              <a:t>Historia Nadleśnictwa</a:t>
            </a:r>
            <a:r>
              <a:rPr lang="pl-PL" dirty="0"/>
              <a:t/>
            </a:r>
            <a:br>
              <a:rPr lang="pl-PL" dirty="0"/>
            </a:br>
            <a:endParaRPr lang="pl-PL" dirty="0"/>
          </a:p>
        </p:txBody>
      </p:sp>
      <p:sp>
        <p:nvSpPr>
          <p:cNvPr id="3" name="Symbol zastępczy zawartości 2"/>
          <p:cNvSpPr>
            <a:spLocks noGrp="1"/>
          </p:cNvSpPr>
          <p:nvPr>
            <p:ph idx="1"/>
          </p:nvPr>
        </p:nvSpPr>
        <p:spPr/>
        <p:txBody>
          <a:bodyPr>
            <a:normAutofit/>
          </a:bodyPr>
          <a:lstStyle/>
          <a:p>
            <a:pPr algn="ctr"/>
            <a:r>
              <a:rPr lang="pl-PL" sz="2400" dirty="0">
                <a:solidFill>
                  <a:schemeClr val="bg1"/>
                </a:solidFill>
                <a:effectLst>
                  <a:outerShdw blurRad="38100" dist="38100" dir="2700000" algn="tl">
                    <a:srgbClr val="000000">
                      <a:alpha val="43137"/>
                    </a:srgbClr>
                  </a:outerShdw>
                </a:effectLst>
              </a:rPr>
              <a:t>Lasy Obrębu Sucha wchodziły pierwotnie w skład byłych Dóbr Żywieckich, których część stanowiło następnie "państwo suskie". Od roku 1471 do roku 1624 lasy te stanowiły własność rodziny Komorowskich. W 1624 r. przeszły w posiadanie królowej Konstancji, a następnie jej syna księcia Karola Ferdynanda — biskupa płockiego. W 1655 r. dobra te odziedziczył brat księcia Ferdynanda — król Jan Kazimierz. Od Jana Kazimierza dobra te przeszły w ręce Jana Wielopolskiego i do roku 1845 były własnością rodziny Wielopolskich. W roku 1911 zostały nabyte przez hrabiego Wł. Branickiego, zaś po jego śmierci były własnością hrabiny Anny z Branickich - Juliuszowej Tarnowskiej. W roku 1945, na drodze nacjonalizacji, z lasów wchodzących w skład tych dóbr tych zostało utworzone Nadleśnictwo Sucha.</a:t>
            </a:r>
          </a:p>
        </p:txBody>
      </p:sp>
    </p:spTree>
    <p:extLst>
      <p:ext uri="{BB962C8B-B14F-4D97-AF65-F5344CB8AC3E}">
        <p14:creationId xmlns:p14="http://schemas.microsoft.com/office/powerpoint/2010/main" val="2956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6000" dirty="0">
                <a:effectLst>
                  <a:outerShdw blurRad="38100" dist="38100" dir="2700000" algn="tl">
                    <a:srgbClr val="000000">
                      <a:alpha val="43137"/>
                    </a:srgbClr>
                  </a:outerShdw>
                </a:effectLst>
              </a:rPr>
              <a:t>Warunki geograficzno-przyrodnicze</a:t>
            </a:r>
            <a:r>
              <a:rPr lang="pl-PL" dirty="0"/>
              <a:t/>
            </a:r>
            <a:br>
              <a:rPr lang="pl-PL" dirty="0"/>
            </a:br>
            <a:endParaRPr lang="pl-PL" dirty="0"/>
          </a:p>
        </p:txBody>
      </p:sp>
      <p:sp>
        <p:nvSpPr>
          <p:cNvPr id="3" name="Symbol zastępczy zawartości 2"/>
          <p:cNvSpPr>
            <a:spLocks noGrp="1"/>
          </p:cNvSpPr>
          <p:nvPr>
            <p:ph idx="1"/>
          </p:nvPr>
        </p:nvSpPr>
        <p:spPr>
          <a:xfrm>
            <a:off x="1024128" y="1703540"/>
            <a:ext cx="9720073" cy="4605820"/>
          </a:xfrm>
          <a:solidFill>
            <a:schemeClr val="tx1">
              <a:lumMod val="65000"/>
              <a:lumOff val="35000"/>
              <a:alpha val="47000"/>
            </a:schemeClr>
          </a:solidFill>
        </p:spPr>
        <p:txBody>
          <a:bodyPr>
            <a:normAutofit fontScale="92500" lnSpcReduction="20000"/>
          </a:bodyPr>
          <a:lstStyle/>
          <a:p>
            <a:pPr algn="ctr"/>
            <a:r>
              <a:rPr lang="pl-PL" sz="2600" dirty="0">
                <a:solidFill>
                  <a:schemeClr val="bg1"/>
                </a:solidFill>
                <a:effectLst>
                  <a:outerShdw blurRad="38100" dist="38100" dir="2700000" algn="tl">
                    <a:srgbClr val="000000">
                      <a:alpha val="43137"/>
                    </a:srgbClr>
                  </a:outerShdw>
                </a:effectLst>
              </a:rPr>
              <a:t>Nadleśnictwo Sucha położone jest w Karpackiej Krainie Przyrodniczo-Leśnej, w Dzielnicy Beskidu Żywieckiego oraz Beskidu Makowskiego i Wyspowego.</a:t>
            </a:r>
          </a:p>
          <a:p>
            <a:pPr algn="ctr"/>
            <a:r>
              <a:rPr lang="pl-PL" sz="2600" dirty="0">
                <a:solidFill>
                  <a:schemeClr val="bg1"/>
                </a:solidFill>
                <a:effectLst>
                  <a:outerShdw blurRad="38100" dist="38100" dir="2700000" algn="tl">
                    <a:srgbClr val="000000">
                      <a:alpha val="43137"/>
                    </a:srgbClr>
                  </a:outerShdw>
                </a:effectLst>
              </a:rPr>
              <a:t>Powierzchnia ogólna Nadleśnictwa to ponad 11,7 </a:t>
            </a:r>
            <a:r>
              <a:rPr lang="pl-PL" sz="2600" dirty="0" err="1">
                <a:solidFill>
                  <a:schemeClr val="bg1"/>
                </a:solidFill>
                <a:effectLst>
                  <a:outerShdw blurRad="38100" dist="38100" dir="2700000" algn="tl">
                    <a:srgbClr val="000000">
                      <a:alpha val="43137"/>
                    </a:srgbClr>
                  </a:outerShdw>
                </a:effectLst>
              </a:rPr>
              <a:t>tys</a:t>
            </a:r>
            <a:r>
              <a:rPr lang="pl-PL" sz="2600" dirty="0">
                <a:solidFill>
                  <a:schemeClr val="bg1"/>
                </a:solidFill>
                <a:effectLst>
                  <a:outerShdw blurRad="38100" dist="38100" dir="2700000" algn="tl">
                    <a:srgbClr val="000000">
                      <a:alpha val="43137"/>
                    </a:srgbClr>
                  </a:outerShdw>
                </a:effectLst>
              </a:rPr>
              <a:t> ha; na którą składają się 2 Obręby Sucha i Zawoja podzielone na 12 Leśnictw: Mucharz, Tarnawa, Budzów, Lachowice, Roztoki, Stryszawa, Jasień, Juszczyn, Skawica, </a:t>
            </a:r>
            <a:r>
              <a:rPr lang="pl-PL" sz="2600" dirty="0" err="1">
                <a:solidFill>
                  <a:schemeClr val="bg1"/>
                </a:solidFill>
                <a:effectLst>
                  <a:outerShdw blurRad="38100" dist="38100" dir="2700000" algn="tl">
                    <a:srgbClr val="000000">
                      <a:alpha val="43137"/>
                    </a:srgbClr>
                  </a:outerShdw>
                </a:effectLst>
              </a:rPr>
              <a:t>Mosorne</a:t>
            </a:r>
            <a:r>
              <a:rPr lang="pl-PL" sz="2600" dirty="0">
                <a:solidFill>
                  <a:schemeClr val="bg1"/>
                </a:solidFill>
                <a:effectLst>
                  <a:outerShdw blurRad="38100" dist="38100" dir="2700000" algn="tl">
                    <a:srgbClr val="000000">
                      <a:alpha val="43137"/>
                    </a:srgbClr>
                  </a:outerShdw>
                </a:effectLst>
              </a:rPr>
              <a:t>, Czarna Hala i Wełcza.</a:t>
            </a:r>
          </a:p>
          <a:p>
            <a:pPr algn="ctr"/>
            <a:r>
              <a:rPr lang="pl-PL" sz="2600" dirty="0">
                <a:solidFill>
                  <a:schemeClr val="bg1"/>
                </a:solidFill>
                <a:effectLst>
                  <a:outerShdw blurRad="38100" dist="38100" dir="2700000" algn="tl">
                    <a:srgbClr val="000000">
                      <a:alpha val="43137"/>
                    </a:srgbClr>
                  </a:outerShdw>
                </a:effectLst>
              </a:rPr>
              <a:t>Lasy niepaństwowe, nad którymi nadzór został powierzony Nadleśnictwu Sucha, podzielone są na 4 obwody nadzorcze. </a:t>
            </a:r>
            <a:r>
              <a:rPr lang="pl-PL" sz="2600" dirty="0" err="1">
                <a:solidFill>
                  <a:schemeClr val="bg1"/>
                </a:solidFill>
                <a:effectLst>
                  <a:outerShdw blurRad="38100" dist="38100" dir="2700000" algn="tl">
                    <a:srgbClr val="000000">
                      <a:alpha val="43137"/>
                    </a:srgbClr>
                  </a:outerShdw>
                </a:effectLst>
              </a:rPr>
              <a:t>Sa</a:t>
            </a:r>
            <a:r>
              <a:rPr lang="pl-PL" sz="2600" dirty="0">
                <a:solidFill>
                  <a:schemeClr val="bg1"/>
                </a:solidFill>
                <a:effectLst>
                  <a:outerShdw blurRad="38100" dist="38100" dir="2700000" algn="tl">
                    <a:srgbClr val="000000">
                      <a:alpha val="43137"/>
                    </a:srgbClr>
                  </a:outerShdw>
                </a:effectLst>
              </a:rPr>
              <a:t> to obwody: Budzów, Sucha, Maków i Zawoja.</a:t>
            </a:r>
          </a:p>
          <a:p>
            <a:pPr algn="ctr"/>
            <a:r>
              <a:rPr lang="pl-PL" sz="2600" dirty="0">
                <a:solidFill>
                  <a:schemeClr val="bg1"/>
                </a:solidFill>
                <a:effectLst>
                  <a:outerShdw blurRad="38100" dist="38100" dir="2700000" algn="tl">
                    <a:srgbClr val="000000">
                      <a:alpha val="43137"/>
                    </a:srgbClr>
                  </a:outerShdw>
                </a:effectLst>
              </a:rPr>
              <a:t>Siedliska leśne: górskie lasowe 86%, lasowe wyżynne 7%, borowe górskie 6%, i inne.</a:t>
            </a:r>
          </a:p>
          <a:p>
            <a:pPr algn="ctr"/>
            <a:r>
              <a:rPr lang="pl-PL" sz="2600" dirty="0">
                <a:solidFill>
                  <a:schemeClr val="bg1"/>
                </a:solidFill>
                <a:effectLst>
                  <a:outerShdw blurRad="38100" dist="38100" dir="2700000" algn="tl">
                    <a:srgbClr val="000000">
                      <a:alpha val="43137"/>
                    </a:srgbClr>
                  </a:outerShdw>
                </a:effectLst>
              </a:rPr>
              <a:t>Główne gatunki lasotwórcze: świerk 49%, buk 24%, jodła 18%, sosna 4%, modrzew 2%, dąb 2%, brzoza 1% .</a:t>
            </a:r>
          </a:p>
          <a:p>
            <a:pPr algn="ctr"/>
            <a:r>
              <a:rPr lang="pl-PL" sz="2600" dirty="0">
                <a:solidFill>
                  <a:schemeClr val="bg1"/>
                </a:solidFill>
                <a:effectLst>
                  <a:outerShdw blurRad="38100" dist="38100" dir="2700000" algn="tl">
                    <a:srgbClr val="000000">
                      <a:alpha val="43137"/>
                    </a:srgbClr>
                  </a:outerShdw>
                </a:effectLst>
              </a:rPr>
              <a:t>Całość lasów Nadleśnictwa została zaliczona do lasów ochronnych.</a:t>
            </a:r>
          </a:p>
          <a:p>
            <a:pPr algn="ctr"/>
            <a:endParaRPr lang="pl-PL" dirty="0"/>
          </a:p>
        </p:txBody>
      </p:sp>
    </p:spTree>
    <p:extLst>
      <p:ext uri="{BB962C8B-B14F-4D97-AF65-F5344CB8AC3E}">
        <p14:creationId xmlns:p14="http://schemas.microsoft.com/office/powerpoint/2010/main" val="102315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6000" dirty="0">
                <a:solidFill>
                  <a:schemeClr val="bg1"/>
                </a:solidFill>
              </a:rPr>
              <a:t>Jakie pasma obejmuje nadleśnictwo suchej?</a:t>
            </a:r>
          </a:p>
        </p:txBody>
      </p:sp>
      <p:sp>
        <p:nvSpPr>
          <p:cNvPr id="3" name="Symbol zastępczy zawartości 2"/>
          <p:cNvSpPr>
            <a:spLocks noGrp="1"/>
          </p:cNvSpPr>
          <p:nvPr>
            <p:ph idx="1"/>
          </p:nvPr>
        </p:nvSpPr>
        <p:spPr/>
        <p:txBody>
          <a:bodyPr>
            <a:normAutofit/>
          </a:bodyPr>
          <a:lstStyle/>
          <a:p>
            <a:pPr algn="ctr"/>
            <a:r>
              <a:rPr lang="pl-PL" sz="2800" dirty="0">
                <a:solidFill>
                  <a:schemeClr val="bg1"/>
                </a:solidFill>
                <a:effectLst>
                  <a:outerShdw blurRad="38100" dist="38100" dir="2700000" algn="tl">
                    <a:srgbClr val="000000">
                      <a:alpha val="43137"/>
                    </a:srgbClr>
                  </a:outerShdw>
                </a:effectLst>
              </a:rPr>
              <a:t>Nadleśnictwo Sucha obejmuje swym zasięgiem pasmo babiogórskie, ze szczytami: Naroże (1018 m n.p.m.), Polica (1369 m n.p.m.), </a:t>
            </a:r>
            <a:r>
              <a:rPr lang="pl-PL" sz="2800" dirty="0" err="1">
                <a:solidFill>
                  <a:schemeClr val="bg1"/>
                </a:solidFill>
                <a:effectLst>
                  <a:outerShdw blurRad="38100" dist="38100" dir="2700000" algn="tl">
                    <a:srgbClr val="000000">
                      <a:alpha val="43137"/>
                    </a:srgbClr>
                  </a:outerShdw>
                </a:effectLst>
              </a:rPr>
              <a:t>Główniak</a:t>
            </a:r>
            <a:r>
              <a:rPr lang="pl-PL" sz="2800" dirty="0">
                <a:solidFill>
                  <a:schemeClr val="bg1"/>
                </a:solidFill>
                <a:effectLst>
                  <a:outerShdw blurRad="38100" dist="38100" dir="2700000" algn="tl">
                    <a:srgbClr val="000000">
                      <a:alpha val="43137"/>
                    </a:srgbClr>
                  </a:outerShdw>
                </a:effectLst>
              </a:rPr>
              <a:t> (1042 m n.p.m.) z przełęczą Krowiarki. Od południowego zachodu obejmuje pasmo Jałowieckie ze szczytami: Jałowiec (1110 m n.p.m.) i </a:t>
            </a:r>
            <a:r>
              <a:rPr lang="pl-PL" sz="2800" dirty="0" err="1">
                <a:solidFill>
                  <a:schemeClr val="bg1"/>
                </a:solidFill>
                <a:effectLst>
                  <a:outerShdw blurRad="38100" dist="38100" dir="2700000" algn="tl">
                    <a:srgbClr val="000000">
                      <a:alpha val="43137"/>
                    </a:srgbClr>
                  </a:outerShdw>
                </a:effectLst>
              </a:rPr>
              <a:t>Kiczora</a:t>
            </a:r>
            <a:r>
              <a:rPr lang="pl-PL" sz="2800" dirty="0">
                <a:solidFill>
                  <a:schemeClr val="bg1"/>
                </a:solidFill>
                <a:effectLst>
                  <a:outerShdw blurRad="38100" dist="38100" dir="2700000" algn="tl">
                    <a:srgbClr val="000000">
                      <a:alpha val="43137"/>
                    </a:srgbClr>
                  </a:outerShdw>
                </a:effectLst>
              </a:rPr>
              <a:t> (901 m n.p.m.). W północno-zachodniej części Nadleśnictwo Sucha (Leśnictwa: Tarnawa i Mucharz) obejmuje część Beskidu Małego ze szczytami </a:t>
            </a:r>
            <a:r>
              <a:rPr lang="pl-PL" sz="2800" dirty="0" err="1">
                <a:solidFill>
                  <a:schemeClr val="bg1"/>
                </a:solidFill>
                <a:effectLst>
                  <a:outerShdw blurRad="38100" dist="38100" dir="2700000" algn="tl">
                    <a:srgbClr val="000000">
                      <a:alpha val="43137"/>
                    </a:srgbClr>
                  </a:outerShdw>
                </a:effectLst>
              </a:rPr>
              <a:t>Leskowiec</a:t>
            </a:r>
            <a:r>
              <a:rPr lang="pl-PL" sz="2800" dirty="0">
                <a:solidFill>
                  <a:schemeClr val="bg1"/>
                </a:solidFill>
                <a:effectLst>
                  <a:outerShdw blurRad="38100" dist="38100" dir="2700000" algn="tl">
                    <a:srgbClr val="000000">
                      <a:alpha val="43137"/>
                    </a:srgbClr>
                  </a:outerShdw>
                </a:effectLst>
              </a:rPr>
              <a:t> (928 m n.p.m.), Jaworzyna (890 m n.p.m.), </a:t>
            </a:r>
            <a:r>
              <a:rPr lang="pl-PL" sz="2800" dirty="0" err="1">
                <a:solidFill>
                  <a:schemeClr val="bg1"/>
                </a:solidFill>
                <a:effectLst>
                  <a:outerShdw blurRad="38100" dist="38100" dir="2700000" algn="tl">
                    <a:srgbClr val="000000">
                      <a:alpha val="43137"/>
                    </a:srgbClr>
                  </a:outerShdw>
                </a:effectLst>
              </a:rPr>
              <a:t>Królewizna</a:t>
            </a:r>
            <a:r>
              <a:rPr lang="pl-PL" sz="2800" dirty="0">
                <a:solidFill>
                  <a:schemeClr val="bg1"/>
                </a:solidFill>
                <a:effectLst>
                  <a:outerShdw blurRad="38100" dist="38100" dir="2700000" algn="tl">
                    <a:srgbClr val="000000">
                      <a:alpha val="43137"/>
                    </a:srgbClr>
                  </a:outerShdw>
                </a:effectLst>
              </a:rPr>
              <a:t> (817 </a:t>
            </a:r>
            <a:r>
              <a:rPr lang="pl-PL" sz="2800" dirty="0" err="1">
                <a:solidFill>
                  <a:schemeClr val="bg1"/>
                </a:solidFill>
                <a:effectLst>
                  <a:outerShdw blurRad="38100" dist="38100" dir="2700000" algn="tl">
                    <a:srgbClr val="000000">
                      <a:alpha val="43137"/>
                    </a:srgbClr>
                  </a:outerShdw>
                </a:effectLst>
              </a:rPr>
              <a:t>rn</a:t>
            </a:r>
            <a:r>
              <a:rPr lang="pl-PL" sz="2800" dirty="0">
                <a:solidFill>
                  <a:schemeClr val="bg1"/>
                </a:solidFill>
                <a:effectLst>
                  <a:outerShdw blurRad="38100" dist="38100" dir="2700000" algn="tl">
                    <a:srgbClr val="000000">
                      <a:alpha val="43137"/>
                    </a:srgbClr>
                  </a:outerShdw>
                </a:effectLst>
              </a:rPr>
              <a:t> n.p.m.) i Chełm (603 m n.p.m.). Zdecydowana większość lasów Nadleśnictwa leży na wysokości 600—900 m n.p.m.</a:t>
            </a:r>
          </a:p>
        </p:txBody>
      </p:sp>
    </p:spTree>
    <p:extLst>
      <p:ext uri="{BB962C8B-B14F-4D97-AF65-F5344CB8AC3E}">
        <p14:creationId xmlns:p14="http://schemas.microsoft.com/office/powerpoint/2010/main" val="23535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7300" dirty="0">
                <a:solidFill>
                  <a:schemeClr val="bg1"/>
                </a:solidFill>
                <a:effectLst>
                  <a:outerShdw blurRad="38100" dist="38100" dir="2700000" algn="tl">
                    <a:srgbClr val="000000">
                      <a:alpha val="43137"/>
                    </a:srgbClr>
                  </a:outerShdw>
                </a:effectLst>
              </a:rPr>
              <a:t>Ochrona przyrody</a:t>
            </a:r>
            <a:r>
              <a:rPr lang="pl-PL" dirty="0"/>
              <a:t/>
            </a:r>
            <a:br>
              <a:rPr lang="pl-PL" dirty="0"/>
            </a:br>
            <a:endParaRPr lang="pl-PL" dirty="0"/>
          </a:p>
        </p:txBody>
      </p:sp>
      <p:sp>
        <p:nvSpPr>
          <p:cNvPr id="3" name="Symbol zastępczy zawartości 2"/>
          <p:cNvSpPr>
            <a:spLocks noGrp="1"/>
          </p:cNvSpPr>
          <p:nvPr>
            <p:ph idx="1"/>
          </p:nvPr>
        </p:nvSpPr>
        <p:spPr>
          <a:xfrm>
            <a:off x="1024128" y="1684751"/>
            <a:ext cx="9720073" cy="4023360"/>
          </a:xfrm>
        </p:spPr>
        <p:txBody>
          <a:bodyPr>
            <a:noAutofit/>
          </a:bodyPr>
          <a:lstStyle/>
          <a:p>
            <a:pPr algn="ctr"/>
            <a:r>
              <a:rPr lang="pl-PL" sz="2800" dirty="0">
                <a:solidFill>
                  <a:schemeClr val="bg1"/>
                </a:solidFill>
                <a:effectLst>
                  <a:outerShdw blurRad="38100" dist="38100" dir="2700000" algn="tl">
                    <a:srgbClr val="000000">
                      <a:alpha val="43137"/>
                    </a:srgbClr>
                  </a:outerShdw>
                </a:effectLst>
              </a:rPr>
              <a:t>W roku 1972 na terenie Nadleśnictwa utworzono rezerwat częściowy im. prof. Zenona Klemensiewicza o powierzchni ok. 59 ha, położony w paśmie Policy Rezerwat utworzono w celu zachowania ze względów naukowych i krajobrazowych fragmentu naturalnego wysokogórskiego boru świerkowego w wieku 40—180 lat. Przez obszar rezerwatu przebiegają dwa szlaki turystyczne. Do osobliwości przyrodniczych Nadleśnictwa Sucha można zaliczyć także stanowisko sosny limby, pojedyncze, pomnikowe okazy drzew, ostoje głuszca, zabytkowe obiekty budowlane (Zawoja, Stryszawa) oraz niewątpliwe walory widokowe i krajobrazowe. Na terenie obrębu Zawoja, Nadleśnictwo graniczy od strony południowej z Babiogórskim Parkiem Narodowym.</a:t>
            </a:r>
          </a:p>
        </p:txBody>
      </p:sp>
    </p:spTree>
    <p:extLst>
      <p:ext uri="{BB962C8B-B14F-4D97-AF65-F5344CB8AC3E}">
        <p14:creationId xmlns:p14="http://schemas.microsoft.com/office/powerpoint/2010/main" val="131468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7200" dirty="0">
                <a:solidFill>
                  <a:schemeClr val="bg1"/>
                </a:solidFill>
                <a:effectLst>
                  <a:outerShdw blurRad="38100" dist="38100" dir="2700000" algn="tl">
                    <a:srgbClr val="000000">
                      <a:alpha val="43137"/>
                    </a:srgbClr>
                  </a:outerShdw>
                </a:effectLst>
              </a:rPr>
              <a:t>Zwierzęta oraz roślinność</a:t>
            </a:r>
          </a:p>
        </p:txBody>
      </p:sp>
      <p:sp>
        <p:nvSpPr>
          <p:cNvPr id="3" name="Symbol zastępczy zawartości 2"/>
          <p:cNvSpPr>
            <a:spLocks noGrp="1"/>
          </p:cNvSpPr>
          <p:nvPr>
            <p:ph idx="1"/>
          </p:nvPr>
        </p:nvSpPr>
        <p:spPr>
          <a:solidFill>
            <a:schemeClr val="accent1">
              <a:alpha val="44000"/>
            </a:schemeClr>
          </a:solidFill>
        </p:spPr>
        <p:txBody>
          <a:bodyPr>
            <a:normAutofit lnSpcReduction="10000"/>
          </a:bodyPr>
          <a:lstStyle/>
          <a:p>
            <a:pPr algn="ctr"/>
            <a:r>
              <a:rPr lang="pl-PL" sz="2400" dirty="0">
                <a:solidFill>
                  <a:schemeClr val="bg1"/>
                </a:solidFill>
                <a:effectLst>
                  <a:outerShdw blurRad="38100" dist="38100" dir="2700000" algn="tl">
                    <a:srgbClr val="000000">
                      <a:alpha val="43137"/>
                    </a:srgbClr>
                  </a:outerShdw>
                </a:effectLst>
              </a:rPr>
              <a:t>Szata roślinna ekosystemu leśnego to nie tylko drzewa.  Krzewy i rośliny runa to ważne jego elementy składowe. Spośród nich, na terenie nadleśnictwa występuje wiele gatunków podlegających ochronie gatunkowej. Do najcenniejszych należą: lilia złotogłów, wawrzynek </a:t>
            </a:r>
            <a:r>
              <a:rPr lang="pl-PL" sz="2400" dirty="0" err="1">
                <a:solidFill>
                  <a:schemeClr val="bg1"/>
                </a:solidFill>
                <a:effectLst>
                  <a:outerShdw blurRad="38100" dist="38100" dir="2700000" algn="tl">
                    <a:srgbClr val="000000">
                      <a:alpha val="43137"/>
                    </a:srgbClr>
                  </a:outerShdw>
                </a:effectLst>
              </a:rPr>
              <a:t>wilczełyko</a:t>
            </a:r>
            <a:r>
              <a:rPr lang="pl-PL" sz="2400" dirty="0">
                <a:solidFill>
                  <a:schemeClr val="bg1"/>
                </a:solidFill>
                <a:effectLst>
                  <a:outerShdw blurRad="38100" dist="38100" dir="2700000" algn="tl">
                    <a:srgbClr val="000000">
                      <a:alpha val="43137"/>
                    </a:srgbClr>
                  </a:outerShdw>
                </a:effectLst>
              </a:rPr>
              <a:t>, tojad mocny morawski, </a:t>
            </a:r>
            <a:r>
              <a:rPr lang="pl-PL" sz="2400" dirty="0" err="1">
                <a:solidFill>
                  <a:schemeClr val="bg1"/>
                </a:solidFill>
                <a:effectLst>
                  <a:outerShdw blurRad="38100" dist="38100" dir="2700000" algn="tl">
                    <a:srgbClr val="000000">
                      <a:alpha val="43137"/>
                    </a:srgbClr>
                  </a:outerShdw>
                </a:effectLst>
              </a:rPr>
              <a:t>zarzyczka</a:t>
            </a:r>
            <a:r>
              <a:rPr lang="pl-PL" sz="2400" dirty="0">
                <a:solidFill>
                  <a:schemeClr val="bg1"/>
                </a:solidFill>
                <a:effectLst>
                  <a:outerShdw blurRad="38100" dist="38100" dir="2700000" algn="tl">
                    <a:srgbClr val="000000">
                      <a:alpha val="43137"/>
                    </a:srgbClr>
                  </a:outerShdw>
                </a:effectLst>
              </a:rPr>
              <a:t> górska, widłak wroniec. Świat zwierzęcy lasów nadleśnictwa jest również bardzo bogaty. Teren nadleśnictwa Sucha jest miejscem występowania dużych drapieżników objętych ochroną ścisłą takich jak: wilki, rysie a także pojawiające się okresowo niedźwiedzie. Występują tu przedstawiciele gatunków łownych takich jak: jelenie, sarny, daniele, dziki, borsuki, lisy i zające. Bardzo licznie reprezentowane są ptaki, z których do najcenniejszych okazów zaliczyć należy: głuszca, dzięcioła trójpalczastego, dzięcioła białogrzbietego, sóweczkę, i włochatkę. </a:t>
            </a:r>
          </a:p>
          <a:p>
            <a:endParaRPr lang="pl-PL" dirty="0"/>
          </a:p>
        </p:txBody>
      </p:sp>
    </p:spTree>
    <p:extLst>
      <p:ext uri="{BB962C8B-B14F-4D97-AF65-F5344CB8AC3E}">
        <p14:creationId xmlns:p14="http://schemas.microsoft.com/office/powerpoint/2010/main" val="107348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283436" y="678999"/>
            <a:ext cx="9720072" cy="713073"/>
          </a:xfrm>
        </p:spPr>
        <p:txBody>
          <a:bodyPr>
            <a:noAutofit/>
          </a:bodyPr>
          <a:lstStyle/>
          <a:p>
            <a:pPr algn="ctr"/>
            <a:r>
              <a:rPr lang="pl-PL" sz="11500" dirty="0">
                <a:solidFill>
                  <a:schemeClr val="bg1"/>
                </a:solidFill>
                <a:effectLst>
                  <a:outerShdw blurRad="38100" dist="38100" dir="2700000" algn="tl">
                    <a:srgbClr val="000000">
                      <a:alpha val="43137"/>
                    </a:srgbClr>
                  </a:outerShdw>
                </a:effectLst>
              </a:rPr>
              <a:t>koniec</a:t>
            </a:r>
          </a:p>
        </p:txBody>
      </p:sp>
      <p:sp>
        <p:nvSpPr>
          <p:cNvPr id="4" name="Prostokąt 3"/>
          <p:cNvSpPr/>
          <p:nvPr/>
        </p:nvSpPr>
        <p:spPr>
          <a:xfrm>
            <a:off x="3184478" y="2321566"/>
            <a:ext cx="6096000" cy="3354765"/>
          </a:xfrm>
          <a:prstGeom prst="rect">
            <a:avLst/>
          </a:prstGeom>
          <a:solidFill>
            <a:schemeClr val="accent1"/>
          </a:solidFill>
        </p:spPr>
        <p:txBody>
          <a:bodyPr>
            <a:spAutoFit/>
          </a:bodyPr>
          <a:lstStyle/>
          <a:p>
            <a:pPr lvl="1" algn="ctr"/>
            <a:r>
              <a:rPr lang="pl-PL" sz="2800" dirty="0" smtClean="0"/>
              <a:t>	</a:t>
            </a:r>
            <a:r>
              <a:rPr lang="pl-PL" sz="2800" u="sng" dirty="0" smtClean="0"/>
              <a:t>Wykonanie:</a:t>
            </a:r>
          </a:p>
          <a:p>
            <a:pPr lvl="1" algn="ctr"/>
            <a:r>
              <a:rPr lang="pl-PL" sz="2800" dirty="0" smtClean="0"/>
              <a:t>Kinga </a:t>
            </a:r>
            <a:r>
              <a:rPr lang="pl-PL" sz="2800" dirty="0"/>
              <a:t>Prędota</a:t>
            </a:r>
          </a:p>
          <a:p>
            <a:pPr lvl="1" algn="ctr"/>
            <a:r>
              <a:rPr lang="pl-PL" sz="2800" dirty="0"/>
              <a:t>Jakub Mikołajczyk</a:t>
            </a:r>
          </a:p>
          <a:p>
            <a:pPr lvl="1" algn="ctr"/>
            <a:r>
              <a:rPr lang="pl-PL" sz="2800" dirty="0"/>
              <a:t>Adrian Musielak</a:t>
            </a:r>
          </a:p>
          <a:p>
            <a:pPr lvl="1" algn="ctr"/>
            <a:r>
              <a:rPr lang="pl-PL" sz="2800" dirty="0"/>
              <a:t>Kl. 1 TI</a:t>
            </a:r>
          </a:p>
          <a:p>
            <a:pPr algn="ctr"/>
            <a:r>
              <a:rPr lang="pl-PL" sz="2400" dirty="0"/>
              <a:t>Zespół Szkół im. W. </a:t>
            </a:r>
            <a:r>
              <a:rPr lang="pl-PL" sz="2400" dirty="0" smtClean="0"/>
              <a:t>Goetla </a:t>
            </a:r>
            <a:r>
              <a:rPr lang="pl-PL" sz="2400" dirty="0"/>
              <a:t>w Suchej </a:t>
            </a:r>
            <a:r>
              <a:rPr lang="pl-PL" sz="2400" dirty="0" smtClean="0"/>
              <a:t>Beskidzkiej</a:t>
            </a:r>
          </a:p>
          <a:p>
            <a:pPr algn="ctr"/>
            <a:endParaRPr lang="pl-PL" sz="2400" dirty="0"/>
          </a:p>
          <a:p>
            <a:pPr algn="ctr"/>
            <a:r>
              <a:rPr lang="pl-PL" sz="2400" smtClean="0"/>
              <a:t>Kategoria</a:t>
            </a:r>
            <a:r>
              <a:rPr lang="pl-PL" sz="2400" dirty="0"/>
              <a:t>: Historia nadleśnictwa</a:t>
            </a:r>
            <a:endParaRPr lang="pl-PL" sz="2400" dirty="0"/>
          </a:p>
        </p:txBody>
      </p:sp>
    </p:spTree>
    <p:extLst>
      <p:ext uri="{BB962C8B-B14F-4D97-AF65-F5344CB8AC3E}">
        <p14:creationId xmlns:p14="http://schemas.microsoft.com/office/powerpoint/2010/main" val="944875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45</TotalTime>
  <Words>460</Words>
  <Application>Microsoft Office PowerPoint</Application>
  <PresentationFormat>Niestandardowy</PresentationFormat>
  <Paragraphs>26</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Integralny</vt:lpstr>
      <vt:lpstr>Nadleśnictwo sucha Beskidzka</vt:lpstr>
      <vt:lpstr>Historia Nadleśnictwa </vt:lpstr>
      <vt:lpstr>Warunki geograficzno-przyrodnicze </vt:lpstr>
      <vt:lpstr>Jakie pasma obejmuje nadleśnictwo suchej?</vt:lpstr>
      <vt:lpstr>Ochrona przyrody </vt:lpstr>
      <vt:lpstr>Zwierzęta oraz roślinność</vt:lpstr>
      <vt:lpstr>koniec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Nadleśnictwo sucha</dc:title>
  <dc:creator>Techno</dc:creator>
  <cp:lastModifiedBy>Iwona Kudzia-Tkaczyk</cp:lastModifiedBy>
  <cp:revision>5</cp:revision>
  <dcterms:created xsi:type="dcterms:W3CDTF">2016-04-11T15:46:13Z</dcterms:created>
  <dcterms:modified xsi:type="dcterms:W3CDTF">2016-04-29T13:23:52Z</dcterms:modified>
</cp:coreProperties>
</file>