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60" r:id="rId3"/>
    <p:sldId id="257" r:id="rId4"/>
    <p:sldId id="261" r:id="rId5"/>
    <p:sldId id="259" r:id="rId6"/>
    <p:sldId id="258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0BEE-3D8A-4F72-B99E-A00361D02D4E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F156EC-747D-4F78-BD97-532233EE81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0BEE-3D8A-4F72-B99E-A00361D02D4E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56EC-747D-4F78-BD97-532233EE81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0BEE-3D8A-4F72-B99E-A00361D02D4E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56EC-747D-4F78-BD97-532233EE81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E40BEE-3D8A-4F72-B99E-A00361D02D4E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CF156EC-747D-4F78-BD97-532233EE81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0BEE-3D8A-4F72-B99E-A00361D02D4E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56EC-747D-4F78-BD97-532233EE81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0BEE-3D8A-4F72-B99E-A00361D02D4E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56EC-747D-4F78-BD97-532233EE81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56EC-747D-4F78-BD97-532233EE81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0BEE-3D8A-4F72-B99E-A00361D02D4E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0BEE-3D8A-4F72-B99E-A00361D02D4E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56EC-747D-4F78-BD97-532233EE81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0BEE-3D8A-4F72-B99E-A00361D02D4E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56EC-747D-4F78-BD97-532233EE81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E40BEE-3D8A-4F72-B99E-A00361D02D4E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F156EC-747D-4F78-BD97-532233EE81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0BEE-3D8A-4F72-B99E-A00361D02D4E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F156EC-747D-4F78-BD97-532233EE81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E40BEE-3D8A-4F72-B99E-A00361D02D4E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CF156EC-747D-4F78-BD97-532233EE81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57200" y="1772816"/>
            <a:ext cx="7715200" cy="1224136"/>
          </a:xfrm>
        </p:spPr>
        <p:txBody>
          <a:bodyPr/>
          <a:lstStyle/>
          <a:p>
            <a:r>
              <a:rPr lang="pl-PL" sz="40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Nadleśnictwo Wichrowo</a:t>
            </a:r>
            <a:endParaRPr lang="pl-PL" sz="4000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071538" y="476672"/>
            <a:ext cx="6740822" cy="108012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Nasze </a:t>
            </a:r>
            <a:r>
              <a:rPr lang="pl-PL" b="1" dirty="0" smtClean="0">
                <a:solidFill>
                  <a:srgbClr val="FF0000"/>
                </a:solidFill>
              </a:rPr>
              <a:t>Nadleśnictwo -  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s://scontent-fra3-1.xx.fbcdn.net/v/t1.0-9/13100797_230212560669608_3750909720291170938_n.jpg?oh=2929b354db70e3adcfdb7f55a93bb1a5&amp;oe=57724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770485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27584" y="642918"/>
            <a:ext cx="7128792" cy="5090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2800" dirty="0" smtClean="0"/>
              <a:t>Zuzanna </a:t>
            </a:r>
            <a:r>
              <a:rPr lang="pl-PL" sz="2800" dirty="0" smtClean="0"/>
              <a:t>Pobłocka</a:t>
            </a:r>
          </a:p>
          <a:p>
            <a:pPr>
              <a:buNone/>
            </a:pPr>
            <a:r>
              <a:rPr lang="pl-PL" sz="2800" dirty="0" smtClean="0"/>
              <a:t>Magda </a:t>
            </a:r>
            <a:r>
              <a:rPr lang="pl-PL" sz="2800" dirty="0" err="1" smtClean="0"/>
              <a:t>Torhan</a:t>
            </a: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Dominika Lisowska</a:t>
            </a:r>
            <a:endParaRPr lang="pl-PL" sz="2800" dirty="0" smtClean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Gimnazjum </a:t>
            </a:r>
            <a:r>
              <a:rPr lang="pl-PL" sz="2800" dirty="0" smtClean="0"/>
              <a:t>Niepubliczne Nasza Jedynka </a:t>
            </a:r>
          </a:p>
          <a:p>
            <a:pPr>
              <a:buNone/>
            </a:pPr>
            <a:r>
              <a:rPr lang="pl-PL" sz="2800" dirty="0" smtClean="0"/>
              <a:t>w </a:t>
            </a:r>
            <a:r>
              <a:rPr lang="pl-PL" sz="2800" dirty="0" err="1" smtClean="0"/>
              <a:t>DobrymMieście</a:t>
            </a:r>
            <a:r>
              <a:rPr lang="pl-PL" sz="2800" dirty="0" smtClean="0"/>
              <a:t>.</a:t>
            </a:r>
          </a:p>
          <a:p>
            <a:pPr>
              <a:buNone/>
            </a:pPr>
            <a:r>
              <a:rPr lang="pl-PL" sz="2800" dirty="0" smtClean="0"/>
              <a:t>Klasa II</a:t>
            </a:r>
          </a:p>
          <a:p>
            <a:pPr>
              <a:buNone/>
            </a:pPr>
            <a:r>
              <a:rPr lang="pl-PL" sz="2800" dirty="0" smtClean="0"/>
              <a:t>Kategoria : Gimnazja.</a:t>
            </a:r>
          </a:p>
          <a:p>
            <a:pPr>
              <a:buNone/>
            </a:pPr>
            <a:r>
              <a:rPr lang="pl-PL" sz="2800" dirty="0" smtClean="0"/>
              <a:t>    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                                                         Dziękuję za uwagę.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ichrowo.olsztyn.lasy.gov.pl/image/journal/article?img_id=23578132&amp;t=1392276563273&amp;width=3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248472" cy="3960440"/>
          </a:xfrm>
          <a:prstGeom prst="rect">
            <a:avLst/>
          </a:prstGeom>
          <a:noFill/>
        </p:spPr>
      </p:pic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905776" cy="2428892"/>
          </a:xfrm>
        </p:spPr>
        <p:txBody>
          <a:bodyPr/>
          <a:lstStyle/>
          <a:p>
            <a:r>
              <a:rPr lang="pl-PL" sz="5400" b="1" dirty="0" smtClean="0">
                <a:solidFill>
                  <a:srgbClr val="92D050"/>
                </a:solidFill>
              </a:rPr>
              <a:t>OGÓLNE INFORMACJE :</a:t>
            </a:r>
            <a:br>
              <a:rPr lang="pl-PL" sz="5400" b="1" dirty="0" smtClean="0">
                <a:solidFill>
                  <a:srgbClr val="92D050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Podtytuł 7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4646320" cy="4734288"/>
          </a:xfrm>
        </p:spPr>
        <p:txBody>
          <a:bodyPr/>
          <a:lstStyle/>
          <a:p>
            <a:r>
              <a:rPr lang="pl-PL" sz="2400" dirty="0" smtClean="0"/>
              <a:t>Adres : Wichrowo 2, </a:t>
            </a:r>
          </a:p>
          <a:p>
            <a:r>
              <a:rPr lang="pl-PL" sz="2400" dirty="0" smtClean="0"/>
              <a:t>11-040 Dobre Miasto (województwo warmińsko -mazurskie ).</a:t>
            </a:r>
          </a:p>
          <a:p>
            <a:r>
              <a:rPr lang="pl-PL" sz="2400" dirty="0" smtClean="0"/>
              <a:t>Przynależność : </a:t>
            </a:r>
          </a:p>
          <a:p>
            <a:r>
              <a:rPr lang="pl-PL" sz="2400" dirty="0" smtClean="0"/>
              <a:t>Regionalna Dyrekcja Lasów Państwowych w Olsztynie.</a:t>
            </a:r>
          </a:p>
          <a:p>
            <a:r>
              <a:rPr lang="pl-PL" sz="2400" dirty="0" smtClean="0"/>
              <a:t>Skład : 12 leśnictw.</a:t>
            </a:r>
          </a:p>
          <a:p>
            <a:r>
              <a:rPr lang="pl-PL" sz="2400" dirty="0" smtClean="0"/>
              <a:t>Powierzchnia : 20 613 ha</a:t>
            </a:r>
          </a:p>
          <a:p>
            <a:r>
              <a:rPr lang="pl-PL" sz="2400" dirty="0" smtClean="0"/>
              <a:t>Nadleśniczy : Andrzej Reguła.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14282" y="1412776"/>
            <a:ext cx="8472518" cy="525658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dirty="0" smtClean="0"/>
              <a:t>      </a:t>
            </a:r>
            <a:r>
              <a:rPr lang="pl-PL" sz="2800" dirty="0" smtClean="0"/>
              <a:t>Tereny  położone  w zasięgu terytorialnym Nadleśnictwa Wichrowo  były  wcześnie  zasiedlone  i zagospodarowane  przez  człowieka .  Na przełomie XIII i XIV wieku były to tereny historycznej Warmii. Właścicielami większości majątków jak i lasów byli w tamtym czasie biskupi warmińscy. Po rozbiorach większe majątki kościelne włącznie z lasami uległy upaństwowieniu. Dane (niemieckojęzyczne) dotyczące gospodarki leśnej NW pochodzą z przełomu XIX i XX wieku. Nie udało się zachować większości materiałów historycznych dotyczących wcześniejszych losów NW. </a:t>
            </a:r>
          </a:p>
          <a:p>
            <a:pPr algn="just">
              <a:buNone/>
            </a:pPr>
            <a:r>
              <a:rPr lang="pl-PL" sz="2800" dirty="0" smtClean="0"/>
              <a:t>   Nadleśnictwo Wichrowo jako samodzielna jednostka powstało w 1878 r. Ogólna powierzchnia NW wynosiła wtedy 4357 ha. </a:t>
            </a:r>
          </a:p>
          <a:p>
            <a:pPr algn="just">
              <a:buNone/>
            </a:pPr>
            <a:r>
              <a:rPr lang="pl-PL" sz="2800" dirty="0" smtClean="0"/>
              <a:t>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NADLEŚNICTWA</a:t>
            </a:r>
            <a:endParaRPr lang="pl-P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4087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2400" dirty="0" smtClean="0"/>
              <a:t>   W pierwszych  latach  powojennych  wyodrębniono  </a:t>
            </a:r>
          </a:p>
          <a:p>
            <a:pPr algn="just">
              <a:buNone/>
            </a:pPr>
            <a:r>
              <a:rPr lang="pl-PL" sz="2400" dirty="0" smtClean="0"/>
              <a:t>  „Obiekt Wichrowo”,  gdzie  planowano  założenie  poligonu  wojskowego, co doprowadziło  do cięć znacznej  powierzchni  lasów. Powierzchnia  lasów NW  zmieniała  się przez kilkadziesiąt lat . W 1973 r. zlikwidowano Nadleśnictwa Orneta i Łaniewo, których tereny zostały przyłączone do Nadleśnictwa Wichrowo, dzięki czemu uzyskało ono powierzchnię 27 497, 78 ha. W 1990 roku po ponownym utworzeniu Nadleśnictwa Orneta,  powierzchnia NW zmniejszyła się do 20 613 ha.  W 2001 roku w NW powstała szkółka leśna, która obecnie produkuje ok. 2 mln sadzonek rocznie. Sadzonki te rosną w lasach północno-wschodniej Polski. Niektóre z nich wysyłane są na eksport do Szwecji. Od roku 2008 NW organizuje coroczne biegi ścieżkami leśnymi.</a:t>
            </a:r>
          </a:p>
          <a:p>
            <a:pPr algn="just">
              <a:buNone/>
            </a:pPr>
            <a:r>
              <a:rPr lang="pl-PL" sz="2400" dirty="0" smtClean="0"/>
              <a:t>    W 2012 roku urokliwe miejsca należące do NW posłużyły  jako  plan zdjęciowy do filmu „Papusza” w reżyserii Joanny Kos-Krauze i Krzysztofa Krauze.</a:t>
            </a:r>
          </a:p>
          <a:p>
            <a:pPr>
              <a:buNone/>
            </a:pP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ichrowo.olsztyn.lasy.gov.pl/image/journal/article?img_id=27672667&amp;t=1438060430956&amp;width=3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32848" cy="5249393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1062022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Dawny budynek Nadleśnictwa Wichrowo</a:t>
            </a:r>
            <a:endParaRPr lang="pl-PL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1142984"/>
            <a:ext cx="5438408" cy="5429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Eugeniusz Sawczuk</a:t>
            </a:r>
          </a:p>
          <a:p>
            <a:pPr algn="just">
              <a:buNone/>
            </a:pPr>
            <a:r>
              <a:rPr lang="pl-PL" dirty="0" smtClean="0"/>
              <a:t>  -  Nadleśniczy Nadleśnictwa Wichrowo w latach  1955-1994. </a:t>
            </a:r>
          </a:p>
          <a:p>
            <a:pPr algn="just">
              <a:buNone/>
            </a:pPr>
            <a:r>
              <a:rPr lang="pl-PL" dirty="0" smtClean="0"/>
              <a:t>  -  Urodzony  w roku 1928 w Łopatyniu (dzisiejsza Ukraina). </a:t>
            </a:r>
          </a:p>
          <a:p>
            <a:pPr algn="just">
              <a:buNone/>
            </a:pPr>
            <a:r>
              <a:rPr lang="pl-PL" dirty="0" smtClean="0"/>
              <a:t>  - W 1943 roku, dwa lata po ukończeniu szkoły podstawowej został wysłany przez niemieckiego okupanta na przymusowe roboty do Rawy Ruskiej. Po siedmiu miesiącach udało mu się uciec w rodzinne strony, gdzie ukrywał się do czasu wkroczenia armii radzieckiej w 1945 </a:t>
            </a:r>
            <a:r>
              <a:rPr lang="pl-PL" dirty="0" err="1" smtClean="0"/>
              <a:t>r</a:t>
            </a:r>
            <a:endParaRPr lang="pl-PL" dirty="0" smtClean="0"/>
          </a:p>
          <a:p>
            <a:pPr algn="just">
              <a:buNone/>
            </a:pPr>
            <a:r>
              <a:rPr lang="pl-PL" dirty="0" smtClean="0"/>
              <a:t>  - Tytuł magistra inżyniera leśnictwa Wydziału Leśnego Uniwersytetu Jagiellońskiego uzyskał w 1956r. Rok później otrzymał nakaz pracy w RDLP Olsztyn w Nadl. Braniewo. – </a:t>
            </a:r>
          </a:p>
          <a:p>
            <a:pPr algn="just">
              <a:buNone/>
            </a:pPr>
            <a:r>
              <a:rPr lang="pl-PL" dirty="0" smtClean="0"/>
              <a:t>  - „Piękne lasy-wspaniałe pole do popisu dla leśnika”- słowa Eugeniusza Sawczuka po przyjeździe na Warmię. </a:t>
            </a:r>
          </a:p>
          <a:p>
            <a:pPr algn="just">
              <a:buNone/>
            </a:pPr>
            <a:r>
              <a:rPr lang="pl-PL" dirty="0" smtClean="0"/>
              <a:t>  - W 1955 roku otrzymał posadę nadleśniczego NW i pozostał nim aż do emerytury. </a:t>
            </a:r>
          </a:p>
          <a:p>
            <a:pPr algn="just">
              <a:buNone/>
            </a:pPr>
            <a:r>
              <a:rPr lang="pl-PL" dirty="0" smtClean="0"/>
              <a:t>  -  Dzięki nadleśniczemu </a:t>
            </a:r>
            <a:r>
              <a:rPr lang="pl-PL" dirty="0" err="1" smtClean="0"/>
              <a:t>Sawczukowi</a:t>
            </a:r>
            <a:r>
              <a:rPr lang="pl-PL" dirty="0" smtClean="0"/>
              <a:t> NW otrzymało nowe drogi, energię elektryczną i łączność telefoniczną nawet                  z najbardziej odległymi osadami leśnymi. Pasjonował się myślistwem (członek Koła Łowieckiego Knieja).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ZNANI PRACOWNICY </a:t>
            </a:r>
            <a:b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Nadleśnictwa Wichrowo :</a:t>
            </a:r>
            <a:endParaRPr lang="pl-P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kniejaolsztyn.pl/wp-content/gallery/knieja-poczatek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776"/>
            <a:ext cx="331236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15328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Eugeniusz Sawczuk jako zasłużony człowiek KŁ Knieja otrzymał poświęcony mu kamień z dedykacją : 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Admin\Downloads\13090260_1142318532466624_45224822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255025" cy="4643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357166"/>
            <a:ext cx="5184576" cy="422396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sz="3300" b="1" dirty="0" smtClean="0">
                <a:solidFill>
                  <a:srgbClr val="C00000"/>
                </a:solidFill>
              </a:rPr>
              <a:t>Maciej Stanisław Chromy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-  Leśniczy Leśnictwa Wielki Targ. </a:t>
            </a:r>
          </a:p>
          <a:p>
            <a:pPr algn="just">
              <a:buNone/>
            </a:pPr>
            <a:r>
              <a:rPr lang="pl-PL" dirty="0" smtClean="0"/>
              <a:t>   - Pasjonuje się myślistwem, fotografią przyrodniczą                        i podróżami. Zwiedził ponad 20 krajów m.in. Gruzję, Norwegię, Turcję, Mołdawię, Serbię                           i Maroko. </a:t>
            </a:r>
          </a:p>
          <a:p>
            <a:pPr algn="just">
              <a:buNone/>
            </a:pPr>
            <a:r>
              <a:rPr lang="pl-PL" dirty="0" smtClean="0"/>
              <a:t>   - Swoje podróże uwiecznia na zdjęciach, które przedstawia na autorskiej stronie : foto-chromy.pl . Niejednokrotnie brał udział </a:t>
            </a:r>
          </a:p>
          <a:p>
            <a:pPr algn="just">
              <a:buNone/>
            </a:pPr>
            <a:r>
              <a:rPr lang="pl-PL" dirty="0" smtClean="0"/>
              <a:t>     w konkursach fotograficznych,       a w wolnych chwilach zajmuje się stroną internetową Nadleśnictwa Wichrowo. 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3074" name="Picture 2" descr="https://scontent-frt3-1.xx.fbcdn.net/hphotos-xpa1/v/t1.0-9/10659320_739192079449279_8004650458739295444_n.jpg?oh=06da7fc745f53646026738d2bce3c077&amp;oe=57BE86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4664"/>
            <a:ext cx="2675108" cy="2880321"/>
          </a:xfrm>
          <a:prstGeom prst="rect">
            <a:avLst/>
          </a:prstGeom>
          <a:noFill/>
        </p:spPr>
      </p:pic>
      <p:pic>
        <p:nvPicPr>
          <p:cNvPr id="4" name="Picture 4" descr="https://scontent-waw1-1.xx.fbcdn.net/hphotos-xpa1/v/t1.0-9/12936515_516065458578701_2910456210015150610_n.jpg?oh=c8872e9ab11e987328a0f6f3f8af6662&amp;oe=57738F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25144"/>
            <a:ext cx="2540018" cy="1714512"/>
          </a:xfrm>
          <a:prstGeom prst="rect">
            <a:avLst/>
          </a:prstGeom>
          <a:noFill/>
        </p:spPr>
      </p:pic>
      <p:pic>
        <p:nvPicPr>
          <p:cNvPr id="5" name="Picture 8" descr="https://scontent-waw1-1.xx.fbcdn.net/hphotos-xlf1/v/t1.0-9/12524120_501609163357664_3958921446004117135_n.jpg?oh=b96d184026f367a9965f83795cb8523f&amp;oe=57B40A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725144"/>
            <a:ext cx="2512997" cy="1819305"/>
          </a:xfrm>
          <a:prstGeom prst="rect">
            <a:avLst/>
          </a:prstGeom>
          <a:noFill/>
        </p:spPr>
      </p:pic>
      <p:pic>
        <p:nvPicPr>
          <p:cNvPr id="6" name="Picture 2" descr="https://scontent-waw1-1.xx.fbcdn.net/hphotos-xtp1/v/t1.0-9/13010772_520880554763858_5715215208899561890_n.jpg?oh=6e885bb306c54281fe8be1593cb6b30d&amp;oe=57BFD45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645024"/>
            <a:ext cx="280512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5472608" cy="900336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Andrzej Reguła</a:t>
            </a:r>
            <a:endParaRPr lang="pl-P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8164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4499992" y="1196752"/>
            <a:ext cx="43924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l-PL" sz="2000" dirty="0" smtClean="0"/>
              <a:t> pełnił funkcję nadleśniczego Nadleśnictwa Wichrowo od 1994 </a:t>
            </a:r>
            <a:r>
              <a:rPr lang="pl-PL" sz="2000" dirty="0" err="1" smtClean="0"/>
              <a:t>r</a:t>
            </a:r>
            <a:r>
              <a:rPr lang="pl-PL" sz="2000" dirty="0" smtClean="0"/>
              <a:t>  do 2016, dokładnie 22 lata 2 miesiące                             i 20 dni,</a:t>
            </a:r>
          </a:p>
          <a:p>
            <a:pPr>
              <a:buFontTx/>
              <a:buChar char="-"/>
            </a:pPr>
            <a:r>
              <a:rPr lang="pl-PL" sz="2000" dirty="0" smtClean="0"/>
              <a:t>  </a:t>
            </a:r>
            <a:r>
              <a:rPr lang="pl-PL" sz="2000" dirty="0" smtClean="0"/>
              <a:t>po 46 latach pracy w Lasach Państwowych przeszedł na zasłużoną emeryturę 24 kwietnia 2016r. </a:t>
            </a:r>
          </a:p>
          <a:p>
            <a:pPr>
              <a:buFontTx/>
              <a:buChar char="-"/>
            </a:pPr>
            <a:r>
              <a:rPr lang="pl-PL" sz="2000" dirty="0" smtClean="0"/>
              <a:t> </a:t>
            </a:r>
            <a:r>
              <a:rPr lang="pl-PL" sz="2000" dirty="0" smtClean="0"/>
              <a:t>pod jego kierunkiem rozwinęła się  </a:t>
            </a:r>
          </a:p>
          <a:p>
            <a:r>
              <a:rPr lang="pl-PL" sz="2000" dirty="0" smtClean="0"/>
              <a:t>w Nadleśnictwie Wichrowo jedna                       z największych i najnowocześniejszych szkółek leśnych  kontenerowych w Polsce</a:t>
            </a:r>
          </a:p>
          <a:p>
            <a:r>
              <a:rPr lang="pl-PL" sz="2000" dirty="0" smtClean="0"/>
              <a:t>- powstały leśne ścieżki rowerowe                             i edukacyjne – miejsce wypoczynku                            i edukacji dla rodzin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312</TotalTime>
  <Words>656</Words>
  <Application>Microsoft Office PowerPoint</Application>
  <PresentationFormat>Pokaz na ekranie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Papier</vt:lpstr>
      <vt:lpstr>Nasze Nadleśnictwo -  </vt:lpstr>
      <vt:lpstr>OGÓLNE INFORMACJE :  </vt:lpstr>
      <vt:lpstr>HISTORIA NADLEŚNICTWA</vt:lpstr>
      <vt:lpstr>Slajd 4</vt:lpstr>
      <vt:lpstr>Dawny budynek Nadleśnictwa Wichrowo</vt:lpstr>
      <vt:lpstr>ZNANI PRACOWNICY  Nadleśnictwa Wichrowo :</vt:lpstr>
      <vt:lpstr>Eugeniusz Sawczuk jako zasłużony człowiek KŁ Knieja otrzymał poświęcony mu kamień z dedykacją : </vt:lpstr>
      <vt:lpstr>Slajd 8</vt:lpstr>
      <vt:lpstr>Andrzej Reguła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Wichrowo</dc:title>
  <dc:creator>Admin</dc:creator>
  <cp:lastModifiedBy>Magda</cp:lastModifiedBy>
  <cp:revision>45</cp:revision>
  <dcterms:created xsi:type="dcterms:W3CDTF">2016-04-15T15:29:12Z</dcterms:created>
  <dcterms:modified xsi:type="dcterms:W3CDTF">2016-04-28T10:03:52Z</dcterms:modified>
</cp:coreProperties>
</file>