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1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  <a:srgbClr val="99FF33"/>
    <a:srgbClr val="FFFF66"/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91693-D531-4A8D-8F04-10ACA07B4B28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262C-F0C2-4719-A63E-D95A06D879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8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DFE1E-7CDB-48CB-83CE-B07CE684C3FD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956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0463-9AB9-41D5-9E95-AFA4B2D605F7}" type="datetimeFigureOut">
              <a:rPr lang="pl-PL" smtClean="0"/>
              <a:pPr/>
              <a:t>2016-04-25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79793-AF5B-429C-B4C1-14346C42963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nika\AppData\Local\Microsoft\Windows\Temporary Internet Files\Content.IE5\DK0ZXBEZ\Las_Murckowsk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3071810"/>
            <a:ext cx="7772400" cy="1470025"/>
          </a:xfrm>
        </p:spPr>
        <p:txBody>
          <a:bodyPr>
            <a:noAutofit/>
          </a:bodyPr>
          <a:lstStyle/>
          <a:p>
            <a:r>
              <a:rPr lang="pl-PL" sz="8800" b="1" i="1" dirty="0" smtClean="0">
                <a:solidFill>
                  <a:schemeClr val="bg1"/>
                </a:solidFill>
              </a:rPr>
              <a:t>Nadleśnictwo Dwukoły</a:t>
            </a:r>
            <a:endParaRPr lang="pl-PL" sz="8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eaLnBrk="1" hangingPunct="1"/>
            <a:r>
              <a:rPr lang="pl-PL" sz="6600" b="1" i="1" dirty="0" smtClean="0"/>
              <a:t>Niektóre gatunki roślin 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105180" y="1844824"/>
            <a:ext cx="8640960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3400" b="1" i="1" dirty="0" smtClean="0"/>
              <a:t>   </a:t>
            </a:r>
            <a:r>
              <a:rPr lang="pl-PL" sz="3600" dirty="0" smtClean="0"/>
              <a:t>Na </a:t>
            </a:r>
            <a:r>
              <a:rPr lang="pl-PL" sz="3600" dirty="0"/>
              <a:t>terenie nadleśnictwa rośnie ponad 40 gatunków roślin i grzybów chronionych m.in.: </a:t>
            </a:r>
            <a:r>
              <a:rPr lang="pl-PL" sz="3600" b="1" i="1" dirty="0"/>
              <a:t>barwinek pospolity, miodownik melisowaty, chrobotek </a:t>
            </a:r>
            <a:r>
              <a:rPr lang="pl-PL" sz="3600" b="1" i="1" dirty="0" smtClean="0"/>
              <a:t>reniferowy, wawrzynek </a:t>
            </a:r>
            <a:r>
              <a:rPr lang="pl-PL" sz="3600" b="1" i="1" dirty="0" err="1" smtClean="0"/>
              <a:t>wilczełyko</a:t>
            </a:r>
            <a:r>
              <a:rPr lang="pl-PL" sz="3600" b="1" i="1" dirty="0" smtClean="0"/>
              <a:t>, kosaciec syberyjski, sasanki, storczyki, widłaki oraz szmaciak gałęzisty czy czasznica olbrzymia.</a:t>
            </a:r>
            <a:endParaRPr lang="pl-PL" sz="3400" b="1" i="1" dirty="0" smtClean="0"/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Monika\AppData\Local\Microsoft\Windows\Temporary Internet Files\Content.IE5\DK0ZXBEZ\2012.04.28_12.31.26_DM_Szal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ytuł 1"/>
          <p:cNvSpPr>
            <a:spLocks noGrp="1"/>
          </p:cNvSpPr>
          <p:nvPr>
            <p:ph type="title"/>
          </p:nvPr>
        </p:nvSpPr>
        <p:spPr>
          <a:xfrm>
            <a:off x="500063" y="4857750"/>
            <a:ext cx="8229600" cy="1143000"/>
          </a:xfrm>
        </p:spPr>
        <p:txBody>
          <a:bodyPr/>
          <a:lstStyle/>
          <a:p>
            <a:pPr eaLnBrk="1" hangingPunct="1"/>
            <a:r>
              <a:rPr lang="pl-PL" sz="6600" b="1" i="1" dirty="0" smtClean="0">
                <a:solidFill>
                  <a:schemeClr val="bg1"/>
                </a:solidFill>
              </a:rPr>
              <a:t>Barwinek pospolity 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Monika\AppData\Local\Microsoft\Windows\Temporary Internet Files\Content.IE5\DK0ZXBEZ\Melittis_melissophyllum_23050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6600" b="1" i="1" dirty="0" smtClean="0">
                <a:solidFill>
                  <a:schemeClr val="bg1"/>
                </a:solidFill>
              </a:rPr>
              <a:t>Miodownik melisowaty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1/17/Daphne_mezereu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ytuł 1"/>
          <p:cNvSpPr>
            <a:spLocks noGrp="1"/>
          </p:cNvSpPr>
          <p:nvPr>
            <p:ph type="title"/>
          </p:nvPr>
        </p:nvSpPr>
        <p:spPr>
          <a:xfrm>
            <a:off x="642938" y="928688"/>
            <a:ext cx="8229600" cy="1143000"/>
          </a:xfrm>
        </p:spPr>
        <p:txBody>
          <a:bodyPr/>
          <a:lstStyle/>
          <a:p>
            <a:pPr eaLnBrk="1" hangingPunct="1"/>
            <a:r>
              <a:rPr lang="pl-PL" sz="6600" b="1" i="1" dirty="0" smtClean="0">
                <a:solidFill>
                  <a:schemeClr val="bg1"/>
                </a:solidFill>
              </a:rPr>
              <a:t>Wawrzynek wilczełyko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8800" b="1" i="1" dirty="0" smtClean="0"/>
              <a:t>Wykonały 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6600" b="1" i="1" dirty="0" smtClean="0"/>
              <a:t>Weronika Pętlicka</a:t>
            </a:r>
          </a:p>
          <a:p>
            <a:pPr eaLnBrk="1" hangingPunct="1">
              <a:buFont typeface="Arial" charset="0"/>
              <a:buNone/>
            </a:pPr>
            <a:r>
              <a:rPr lang="pl-PL" sz="6600" b="1" i="1" dirty="0" smtClean="0"/>
              <a:t>Marta Chylińska</a:t>
            </a:r>
          </a:p>
          <a:p>
            <a:pPr eaLnBrk="1" hangingPunct="1">
              <a:buFont typeface="Arial" charset="0"/>
              <a:buNone/>
            </a:pPr>
            <a:r>
              <a:rPr lang="pl-PL" sz="6600" b="1" i="1" dirty="0" smtClean="0"/>
              <a:t>Zofia Wtulich 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b="1" i="1" dirty="0" smtClean="0"/>
              <a:t>Historia </a:t>
            </a:r>
            <a:endParaRPr lang="pl-PL" sz="8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43050"/>
            <a:ext cx="8784976" cy="52149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pl-PL" b="1" i="1" dirty="0" smtClean="0">
                <a:latin typeface="Arial" charset="0"/>
              </a:rPr>
              <a:t>           </a:t>
            </a:r>
            <a:r>
              <a:rPr lang="pl-PL" b="1" i="1" dirty="0"/>
              <a:t>Nadleśnictwo Dwukoły - </a:t>
            </a:r>
            <a:r>
              <a:rPr lang="pl-PL" b="1" i="1" dirty="0" smtClean="0"/>
              <a:t>jednostka organizacyjna Lasów Pań organizacyjna</a:t>
            </a:r>
            <a:r>
              <a:rPr lang="pl-PL" b="1" i="1" dirty="0"/>
              <a:t> Lasów Państwowych, podległa Regionalnej Dyrekcji Lasów Państwowych w Olsztynie.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pl-PL" b="1" i="1" dirty="0">
                <a:latin typeface="Arial" charset="0"/>
              </a:rPr>
              <a:t>            </a:t>
            </a:r>
            <a:r>
              <a:rPr lang="pl-PL" b="1" i="1" dirty="0"/>
              <a:t>W okresie </a:t>
            </a:r>
            <a:r>
              <a:rPr lang="pl-PL" b="1" i="1" dirty="0" smtClean="0"/>
              <a:t>dwudziestolecia międzywojennego istniało </a:t>
            </a:r>
            <a:r>
              <a:rPr lang="pl-PL" b="1" i="1" dirty="0"/>
              <a:t> Nadleśnictwo o nazwie Dwukoła (1921-1939) podlegające Dyrekcji Lasów Państwowych w Toruniu. Po drugiej wojnie światowej, z upaństwowionych lasów (na mocy dekretów o reformie rolnej i o przyjęciu niektórych lasów na własność państwa) utworzono Nadleśnictwo Dwukoły.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pl-PL" b="1" i="1" dirty="0">
                <a:latin typeface="Arial" charset="0"/>
              </a:rPr>
              <a:t>            </a:t>
            </a:r>
            <a:r>
              <a:rPr lang="pl-PL" b="1" i="1" dirty="0"/>
              <a:t>Nadleśnictwo Dwukoły podzielone jest na dwa obręby: Dwukoły i Żuromin, w skład których wchodzi 16 leśnictw. Pod względem podziału administracyjnego kraju położone jest na terenie </a:t>
            </a:r>
            <a:r>
              <a:rPr lang="pl-PL" b="1" i="1" dirty="0" smtClean="0"/>
              <a:t>dwóch województw: mazowieckiego oraz warmińsko - mazurskiego, powiatów: działdowskiego, mławskiego </a:t>
            </a:r>
            <a:br>
              <a:rPr lang="pl-PL" b="1" i="1" dirty="0" smtClean="0"/>
            </a:br>
            <a:r>
              <a:rPr lang="pl-PL" b="1" i="1" dirty="0" smtClean="0"/>
              <a:t>i żuromińskiego oraz dwudziestu gmin. powiatów</a:t>
            </a:r>
            <a:r>
              <a:rPr lang="pl-PL" b="1" i="1" dirty="0"/>
              <a:t>: działdowskiego, mławskiego i </a:t>
            </a:r>
            <a:r>
              <a:rPr lang="pl-PL" b="1" i="1" dirty="0" smtClean="0"/>
              <a:t>żuromińskiego </a:t>
            </a:r>
            <a:r>
              <a:rPr lang="pl-PL" b="1" i="1" dirty="0"/>
              <a:t>dwudziestu gmin.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pl-PL" b="1" i="1" dirty="0">
                <a:latin typeface="Arial" charset="0"/>
              </a:rPr>
              <a:t>             </a:t>
            </a:r>
            <a:r>
              <a:rPr lang="pl-PL" b="1" i="1" dirty="0"/>
              <a:t>Zasięg terytorialny nadleśnictwa wynosi 1740 km²,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z </a:t>
            </a:r>
            <a:r>
              <a:rPr lang="pl-PL" b="1" i="1" dirty="0"/>
              <a:t>czego lasy </a:t>
            </a:r>
            <a:r>
              <a:rPr lang="pl-PL" b="1" i="1" dirty="0" smtClean="0"/>
              <a:t>stanowią 17%.</a:t>
            </a:r>
            <a:endParaRPr lang="pl-PL" dirty="0"/>
          </a:p>
        </p:txBody>
      </p:sp>
    </p:spTree>
  </p:cSld>
  <p:clrMapOvr>
    <a:masterClrMapping/>
  </p:clrMapOvr>
  <p:transition spd="slow"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/>
              <a:t>Budynek Dyrekcji Nadleśnictwa</a:t>
            </a:r>
            <a:endParaRPr lang="pl-PL" sz="7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2143116"/>
            <a:ext cx="6429420" cy="471488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b="1" i="1" dirty="0" smtClean="0"/>
              <a:t>   Obecny budynek dyrekcji nadleśnictwa pochodzi z czasów pruskich. Na terenie leśnictwa znajduje się rezerwat Góra Dębowa, </a:t>
            </a:r>
            <a:r>
              <a:rPr lang="pl-PL" b="1" i="1" dirty="0" smtClean="0"/>
              <a:t>w którym objęto ochroną starodrzew mieszany. </a:t>
            </a:r>
            <a:r>
              <a:rPr lang="pl-PL" b="1" i="1" dirty="0" smtClean="0"/>
              <a:t>Osobliwością Lasów Iłowskich są tzw. Gniazda Mansfelda, nazwane tak od nazwiska pruskiego leśnika. Wprowadził on nową metodę zalesiania - młode drzewa sadził on w kręgi o promieniu kilkudziesięciu metrów, natomiast środek obszaru miał zalesiać się sam.</a:t>
            </a:r>
            <a:endParaRPr lang="pl-PL" dirty="0"/>
          </a:p>
        </p:txBody>
      </p:sp>
      <p:pic>
        <p:nvPicPr>
          <p:cNvPr id="16386" name="Picture 2" descr="https://upload.wikimedia.org/wikipedia/commons/4/42/Dwukoly_be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20678"/>
            <a:ext cx="2857488" cy="423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www.tapetus.pl/obrazki/n/104597_sarny-tra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b="1" i="1" dirty="0" smtClean="0">
                <a:solidFill>
                  <a:schemeClr val="bg1"/>
                </a:solidFill>
              </a:rPr>
              <a:t>Zwierzęta </a:t>
            </a:r>
            <a:endParaRPr lang="pl-PL" sz="8000" b="1" i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04126" y="4077072"/>
            <a:ext cx="8892480" cy="4286280"/>
          </a:xfrm>
        </p:spPr>
        <p:txBody>
          <a:bodyPr/>
          <a:lstStyle/>
          <a:p>
            <a:pPr algn="just">
              <a:buNone/>
            </a:pPr>
            <a:r>
              <a:rPr lang="pl-PL" b="1" i="1" dirty="0" smtClean="0">
                <a:solidFill>
                  <a:schemeClr val="bg1"/>
                </a:solidFill>
              </a:rPr>
              <a:t>    Na terenie nadleśnictwa żyje ponad 40 gatunków chronionych zwierząt, w tym gniazda ptaków chronionych, wokół których wyznaczone są dodatkowo strefy ochronne: </a:t>
            </a:r>
            <a:r>
              <a:rPr lang="pl-PL" b="1" i="1" dirty="0" smtClean="0">
                <a:solidFill>
                  <a:schemeClr val="bg1"/>
                </a:solidFill>
              </a:rPr>
              <a:t>bielik zwyczajny, orlik krzykliwy, bocian czarny. </a:t>
            </a:r>
            <a:endParaRPr lang="pl-PL" dirty="0"/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ka\AppData\Local\Microsoft\Windows\Temporary Internet Files\Content.IE5\V31423EC\Sus_scrofa_1_-_Otter,_Owl,_and_Wildlife_Pa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883600"/>
          </a:xfrm>
        </p:spPr>
        <p:txBody>
          <a:bodyPr>
            <a:noAutofit/>
          </a:bodyPr>
          <a:lstStyle/>
          <a:p>
            <a:r>
              <a:rPr lang="pl-PL" sz="9600" b="1" i="1" dirty="0" smtClean="0">
                <a:solidFill>
                  <a:schemeClr val="bg1"/>
                </a:solidFill>
              </a:rPr>
              <a:t>Dziki</a:t>
            </a:r>
            <a:endParaRPr lang="pl-PL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www.drapiezniki.pl/Photos/orzel-bielik-rozpietosc-skrzy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63"/>
            <a:ext cx="10287000" cy="77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ytuł 1"/>
          <p:cNvSpPr>
            <a:spLocks noGrp="1"/>
          </p:cNvSpPr>
          <p:nvPr>
            <p:ph type="title"/>
          </p:nvPr>
        </p:nvSpPr>
        <p:spPr>
          <a:xfrm>
            <a:off x="914400" y="642938"/>
            <a:ext cx="8229600" cy="1143000"/>
          </a:xfrm>
        </p:spPr>
        <p:txBody>
          <a:bodyPr/>
          <a:lstStyle/>
          <a:p>
            <a:r>
              <a:rPr lang="pl-PL" sz="6000" b="1" i="1" dirty="0" smtClean="0">
                <a:solidFill>
                  <a:schemeClr val="bg1"/>
                </a:solidFill>
              </a:rPr>
              <a:t>Bielik zwyczajny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rdwatching.pl/uploads/gallery/1752/bh1r7DgODAwhAUXS7niyZRYYqHlbp8QkBj03cGf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4438"/>
            <a:ext cx="9144000" cy="9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ytuł 1"/>
          <p:cNvSpPr>
            <a:spLocks noGrp="1"/>
          </p:cNvSpPr>
          <p:nvPr>
            <p:ph type="title"/>
          </p:nvPr>
        </p:nvSpPr>
        <p:spPr>
          <a:xfrm>
            <a:off x="457200" y="-19203"/>
            <a:ext cx="8229600" cy="1143000"/>
          </a:xfrm>
        </p:spPr>
        <p:txBody>
          <a:bodyPr/>
          <a:lstStyle/>
          <a:p>
            <a:r>
              <a:rPr lang="pl-PL" sz="6600" b="1" i="1" dirty="0" smtClean="0">
                <a:solidFill>
                  <a:schemeClr val="bg1"/>
                </a:solidFill>
              </a:rPr>
              <a:t>Orlik krzykliwy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ukaszlukasik.pl/galeria/Ptaki_wodno_blotne/slides/Bocian%20czarny%20(Ciconia%20nigra)_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pl-PL" sz="6600" b="1" i="1" dirty="0" smtClean="0">
                <a:solidFill>
                  <a:schemeClr val="bg1"/>
                </a:solidFill>
              </a:rPr>
              <a:t>Bocian czarny 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b="1" i="1" dirty="0" smtClean="0"/>
              <a:t>Rośliny</a:t>
            </a:r>
            <a:endParaRPr lang="pl-PL" sz="8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Jako że znaczna część drzewostanów Nadleśnictwa została założona na gruntach porolnych – ok. 51 % powierzchni, a blisko 70 % składu gatunkowego drzewostanów stanowi sosna pospolita, posiadają one obniżoną odporność na szereg czynników szkodotwórczch, zarówno tych natury biotycznej jak i </a:t>
            </a:r>
            <a:r>
              <a:rPr lang="pl-PL" dirty="0" smtClean="0"/>
              <a:t>abiotycznej. W </a:t>
            </a:r>
            <a:r>
              <a:rPr lang="pl-PL" dirty="0" smtClean="0"/>
              <a:t>wyniku jednoczesnego oddziaływania czynników uszkadzajacych drzewostany w wielu przypadkach doszło do rozluźnienia zwarcia i spadku zadrzewienia. Obecnie stan sanitarny lasu można ocenić jako dobry.                                                       </a:t>
            </a:r>
            <a:endParaRPr lang="pl-PL" dirty="0" smtClean="0"/>
          </a:p>
          <a:p>
            <a:pPr algn="just">
              <a:buNone/>
            </a:pPr>
            <a:r>
              <a:rPr lang="pl-PL" b="1" i="1" dirty="0"/>
              <a:t> </a:t>
            </a:r>
            <a:r>
              <a:rPr lang="pl-PL" b="1" i="1" dirty="0" smtClean="0"/>
              <a:t>    </a:t>
            </a:r>
            <a:r>
              <a:rPr lang="pl-PL" b="1" i="1" dirty="0" smtClean="0"/>
              <a:t>Znaczna </a:t>
            </a:r>
            <a:r>
              <a:rPr lang="pl-PL" b="1" i="1" dirty="0" smtClean="0"/>
              <a:t>część drzewostanów Nadleśnictwa została założona na gruntach porolnych – ok. 51 % powierzchni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Pewne </a:t>
            </a:r>
            <a:r>
              <a:rPr lang="pl-PL" dirty="0" smtClean="0"/>
              <a:t>zagrożenie stwarzają choroby wywoływane przez grzyby patogeniczne, głównie hubę korzeniową w drzewostanach na gruntach porolnych oraz opieńkę miodową.</a:t>
            </a:r>
            <a:endParaRPr lang="pl-PL" dirty="0"/>
          </a:p>
        </p:txBody>
      </p:sp>
    </p:spTree>
  </p:cSld>
  <p:clrMapOvr>
    <a:masterClrMapping/>
  </p:clrMapOvr>
  <p:transition spd="slow"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197</Words>
  <Application>Microsoft Office PowerPoint</Application>
  <PresentationFormat>Pokaz na ekranie (4:3)</PresentationFormat>
  <Paragraphs>27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Nadleśnictwo Dwukoły</vt:lpstr>
      <vt:lpstr>Historia </vt:lpstr>
      <vt:lpstr>Budynek Dyrekcji Nadleśnictwa</vt:lpstr>
      <vt:lpstr>Zwierzęta </vt:lpstr>
      <vt:lpstr>Dziki</vt:lpstr>
      <vt:lpstr>Bielik zwyczajny </vt:lpstr>
      <vt:lpstr>Orlik krzykliwy</vt:lpstr>
      <vt:lpstr>Bocian czarny </vt:lpstr>
      <vt:lpstr>Rośliny</vt:lpstr>
      <vt:lpstr>Niektóre gatunki roślin </vt:lpstr>
      <vt:lpstr>Barwinek pospolity  </vt:lpstr>
      <vt:lpstr>Miodownik melisowaty </vt:lpstr>
      <vt:lpstr>Wawrzynek wilczełyko </vt:lpstr>
      <vt:lpstr>Wykonały 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Dwukoły</dc:title>
  <dc:creator>Monika</dc:creator>
  <cp:lastModifiedBy>Piotr</cp:lastModifiedBy>
  <cp:revision>13</cp:revision>
  <dcterms:created xsi:type="dcterms:W3CDTF">2016-04-24T16:52:38Z</dcterms:created>
  <dcterms:modified xsi:type="dcterms:W3CDTF">2016-04-25T09:40:30Z</dcterms:modified>
</cp:coreProperties>
</file>