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4" r:id="rId3"/>
    <p:sldId id="258" r:id="rId4"/>
    <p:sldId id="260" r:id="rId5"/>
    <p:sldId id="265" r:id="rId6"/>
    <p:sldId id="266" r:id="rId7"/>
    <p:sldId id="267" r:id="rId8"/>
    <p:sldId id="268" r:id="rId9"/>
    <p:sldId id="269" r:id="rId10"/>
    <p:sldId id="270" r:id="rId11"/>
    <p:sldId id="271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009900"/>
    <a:srgbClr val="663300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D1EE-2359-4196-A9E2-513586F3156A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7004-DCFA-4F90-B07B-603322E64E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D1EE-2359-4196-A9E2-513586F3156A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7004-DCFA-4F90-B07B-603322E64E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D1EE-2359-4196-A9E2-513586F3156A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7004-DCFA-4F90-B07B-603322E64E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D1EE-2359-4196-A9E2-513586F3156A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7004-DCFA-4F90-B07B-603322E64E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D1EE-2359-4196-A9E2-513586F3156A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7004-DCFA-4F90-B07B-603322E64E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D1EE-2359-4196-A9E2-513586F3156A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7004-DCFA-4F90-B07B-603322E64E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D1EE-2359-4196-A9E2-513586F3156A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7004-DCFA-4F90-B07B-603322E64E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D1EE-2359-4196-A9E2-513586F3156A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7004-DCFA-4F90-B07B-603322E64E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D1EE-2359-4196-A9E2-513586F3156A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7004-DCFA-4F90-B07B-603322E64E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D1EE-2359-4196-A9E2-513586F3156A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7004-DCFA-4F90-B07B-603322E64E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8D1EE-2359-4196-A9E2-513586F3156A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E7004-DCFA-4F90-B07B-603322E64E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8D1EE-2359-4196-A9E2-513586F3156A}" type="datetimeFigureOut">
              <a:rPr lang="pl-PL" smtClean="0"/>
              <a:pPr/>
              <a:t>2016-04-28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E7004-DCFA-4F90-B07B-603322E64ED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Szkoła Podstawowa w Kołodziejewie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57200" y="5000636"/>
            <a:ext cx="8229600" cy="1357322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…aby lepiej poznać Nadleśnictwo </a:t>
            </a:r>
            <a:r>
              <a:rPr lang="pl-PL" dirty="0" err="1" smtClean="0">
                <a:solidFill>
                  <a:schemeClr val="bg1"/>
                </a:solidFill>
              </a:rPr>
              <a:t>Miradz</a:t>
            </a:r>
            <a:r>
              <a:rPr lang="pl-PL" dirty="0" smtClean="0">
                <a:solidFill>
                  <a:schemeClr val="bg1"/>
                </a:solidFill>
              </a:rPr>
              <a:t> nauczycielka przyrody zabrała nas na wycieczkę do </a:t>
            </a:r>
            <a:r>
              <a:rPr lang="pl-PL" dirty="0" err="1" smtClean="0">
                <a:solidFill>
                  <a:schemeClr val="bg1"/>
                </a:solidFill>
              </a:rPr>
              <a:t>miradzkich</a:t>
            </a:r>
            <a:r>
              <a:rPr lang="pl-PL" dirty="0" smtClean="0">
                <a:solidFill>
                  <a:schemeClr val="bg1"/>
                </a:solidFill>
              </a:rPr>
              <a:t> lasów. Oto czego się dowiedzieliśmy…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Wycieczkę zakończyliśmy w tzw. „Zielonej Klasie” czyli placu zabaw gdzie na ruszcie upiekliśmy kiełbaski i podsumowaliśmy  naszą terenową wyprawę po lesie.</a:t>
            </a:r>
            <a:endParaRPr lang="pl-PL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E:\Zdjęcia\SZKOLNE\Miradz\P42565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125900"/>
            <a:ext cx="3429024" cy="2571768"/>
          </a:xfrm>
          <a:prstGeom prst="rect">
            <a:avLst/>
          </a:prstGeom>
          <a:noFill/>
        </p:spPr>
      </p:pic>
      <p:pic>
        <p:nvPicPr>
          <p:cNvPr id="12290" name="Picture 2" descr="E:\Zdjęcia\SZKOLNE\Miradz\P42565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214818"/>
            <a:ext cx="3643338" cy="2499830"/>
          </a:xfrm>
          <a:prstGeom prst="rect">
            <a:avLst/>
          </a:prstGeom>
          <a:noFill/>
        </p:spPr>
      </p:pic>
      <p:pic>
        <p:nvPicPr>
          <p:cNvPr id="12291" name="Picture 3" descr="E:\Zdjęcia\SZKOLNE\Miradz\P42565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500174"/>
            <a:ext cx="3357586" cy="2286016"/>
          </a:xfrm>
          <a:prstGeom prst="rect">
            <a:avLst/>
          </a:prstGeom>
          <a:noFill/>
        </p:spPr>
      </p:pic>
      <p:pic>
        <p:nvPicPr>
          <p:cNvPr id="12292" name="Picture 4" descr="E:\Zdjęcia\SZKOLNE\Miradz\P42565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3071810"/>
            <a:ext cx="3071834" cy="2857520"/>
          </a:xfrm>
          <a:prstGeom prst="rect">
            <a:avLst/>
          </a:prstGeom>
          <a:noFill/>
        </p:spPr>
      </p:pic>
      <p:pic>
        <p:nvPicPr>
          <p:cNvPr id="12293" name="Picture 5" descr="E:\Zdjęcia\SZKOLNE\Miradz\P42565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256" y="1500174"/>
            <a:ext cx="3551299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7106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Bartosz </a:t>
            </a:r>
            <a:r>
              <a:rPr lang="pl-PL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Pawenda</a:t>
            </a:r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klasa IV SP</a:t>
            </a:r>
            <a:r>
              <a:rPr lang="pl-PL" sz="2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Konrad Mądrzak  </a:t>
            </a:r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klasa IV SP</a:t>
            </a:r>
            <a:b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Dominika Bujak – klasa IV SP</a:t>
            </a:r>
            <a:b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Szkoła Podstawowa w Kołodziejewie</a:t>
            </a:r>
            <a:b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ul. Szkolna 10</a:t>
            </a:r>
            <a:b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88 – 160 Janikowo</a:t>
            </a:r>
            <a:endParaRPr lang="pl-PL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E:\Zdjęcia\SZKOLNE\Dron\SP_Kołodziejewo_0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786058"/>
            <a:ext cx="6458251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857388"/>
          </a:xfrm>
        </p:spPr>
        <p:txBody>
          <a:bodyPr>
            <a:noAutofit/>
          </a:bodyPr>
          <a:lstStyle/>
          <a:p>
            <a:r>
              <a:rPr lang="pl-PL" sz="2400" b="1" u="sng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Położenie Nadleśnictwa </a:t>
            </a:r>
            <a:r>
              <a:rPr lang="pl-PL" sz="2400" b="1" u="sng" dirty="0" err="1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Miradz</a:t>
            </a:r>
            <a:r>
              <a:rPr lang="pl-PL" sz="2400" b="1" dirty="0" smtClean="0">
                <a:solidFill>
                  <a:schemeClr val="bg1"/>
                </a:solidFill>
              </a:rPr>
              <a:t/>
            </a:r>
            <a:br>
              <a:rPr lang="pl-PL" sz="2400" b="1" dirty="0" smtClean="0">
                <a:solidFill>
                  <a:schemeClr val="bg1"/>
                </a:solidFill>
              </a:rPr>
            </a:br>
            <a:r>
              <a:rPr lang="pl-PL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Miradzkie</a:t>
            </a:r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lasy leżą na granicy Kujaw i Wielkopolski, zajmują powierzchnię 8819,55 ha. Administracyjnie nadleśnictwo dzieli się                      na 8 </a:t>
            </a:r>
            <a:r>
              <a:rPr lang="pl-PL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leśnictw</a:t>
            </a:r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 posiada własną szkółkę leśną.</a:t>
            </a:r>
            <a:endParaRPr lang="pl-PL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C:\Documents and Settings\Dom\Pulpit\image_gallery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785926"/>
            <a:ext cx="5887432" cy="49545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97238"/>
          </a:xfrm>
        </p:spPr>
        <p:txBody>
          <a:bodyPr>
            <a:normAutofit fontScale="90000"/>
          </a:bodyPr>
          <a:lstStyle/>
          <a:p>
            <a:r>
              <a:rPr lang="pl-PL" sz="2700" b="1" u="sng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Historia nadleśnictwa </a:t>
            </a:r>
            <a:r>
              <a:rPr lang="pl-PL" sz="1200" dirty="0" smtClean="0">
                <a:solidFill>
                  <a:schemeClr val="bg1"/>
                </a:solidFill>
              </a:rPr>
              <a:t/>
            </a:r>
            <a:br>
              <a:rPr lang="pl-PL" sz="1200" dirty="0" smtClean="0">
                <a:solidFill>
                  <a:schemeClr val="bg1"/>
                </a:solidFill>
              </a:rPr>
            </a:br>
            <a:r>
              <a:rPr lang="pl-PL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Obszar nadleśnictwa historycznie związany jest z początkami państwa polskiego, stanowił własność klasztorną zakonu sióstr Norbertanek w Strzelnie i Benedyktynów w Mogilnie.               W XIX  wieku lasami zarządzali zaborcy pruscy. </a:t>
            </a:r>
            <a:r>
              <a:rPr lang="pl-PL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Najwięcej spustoszeń uczynili Rosjanie, którzy zatrzymali się w Strzelnie pędząc za uciekającymi spod Moskwy wojskami Napoleona. Wiosną 1813 r. przejęli nadzór </a:t>
            </a:r>
            <a:r>
              <a:rPr lang="pl-PL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nad </a:t>
            </a:r>
            <a:r>
              <a:rPr lang="pl-PL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administracją leśną. Dla poratowania silnie wyeksploatowanego taboru wojskowego Rosjanie założyli w Strzelnie wielkie zakłady kołodziejskie. Produkowano tutaj koła dla taborów wojskowych oraz do armat. Wówczas wycięto </a:t>
            </a:r>
            <a:r>
              <a:rPr lang="pl-PL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niemalże </a:t>
            </a:r>
            <a:r>
              <a:rPr lang="pl-PL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cały stary drzewostan dębowy. </a:t>
            </a:r>
            <a:r>
              <a:rPr lang="pl-PL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Lata </a:t>
            </a:r>
            <a:r>
              <a:rPr lang="pl-PL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1820 – 1825 to okres, w którym okrojony leśny rewir </a:t>
            </a:r>
            <a:r>
              <a:rPr lang="pl-PL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liczył </a:t>
            </a:r>
            <a:r>
              <a:rPr lang="pl-PL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niespełna 7000 ha </a:t>
            </a:r>
            <a:r>
              <a:rPr lang="pl-PL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pl-PL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 właśnie z tych lasów powstało nadleśnictwo w </a:t>
            </a:r>
            <a:r>
              <a:rPr lang="pl-PL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Miradzu</a:t>
            </a:r>
            <a:r>
              <a:rPr lang="pl-PL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l-PL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Pierwszym </a:t>
            </a:r>
            <a:r>
              <a:rPr lang="pl-PL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Polakiem, który objął kierowanie Nadleśnictwem </a:t>
            </a:r>
            <a:r>
              <a:rPr lang="pl-PL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Miradz</a:t>
            </a:r>
            <a:r>
              <a:rPr lang="pl-PL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był nadleśniczy </a:t>
            </a:r>
            <a:r>
              <a:rPr lang="pl-PL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zarządzający Jan </a:t>
            </a:r>
            <a:r>
              <a:rPr lang="pl-PL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Wacławiak</a:t>
            </a:r>
            <a:r>
              <a:rPr lang="pl-PL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l-PL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074" name="Picture 2" descr="C:\Documents and Settings\Dom\Pulpit\image_gallery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429000"/>
            <a:ext cx="4214842" cy="3214710"/>
          </a:xfrm>
          <a:prstGeom prst="rect">
            <a:avLst/>
          </a:prstGeom>
          <a:noFill/>
        </p:spPr>
      </p:pic>
      <p:pic>
        <p:nvPicPr>
          <p:cNvPr id="3078" name="Picture 6" descr="C:\Documents and Settings\Dom\Pulpit\539937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429000"/>
            <a:ext cx="4159058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Dnia 25 kwietnia odbyliśmy wycieczkę do Nadleśnictwa </a:t>
            </a:r>
            <a:r>
              <a:rPr lang="pl-PL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Miradz</a:t>
            </a:r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zwiedzaliśmy ścieżkę przyrodniczo – dydaktyczną, której ciekawie poprowadzona trasa (2,5 km) przekrojowo przedstawia uroki </a:t>
            </a:r>
            <a:r>
              <a:rPr lang="pl-PL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miradzkich</a:t>
            </a:r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lasów, a 13 tablic informacyjnych pozwala poszerzyć wiedzę o lasach.</a:t>
            </a:r>
            <a:endParaRPr lang="pl-PL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Zdjęcia\SZKOLNE\Miradz\P42564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643314"/>
            <a:ext cx="4429156" cy="3053975"/>
          </a:xfrm>
          <a:prstGeom prst="rect">
            <a:avLst/>
          </a:prstGeom>
          <a:noFill/>
        </p:spPr>
      </p:pic>
      <p:pic>
        <p:nvPicPr>
          <p:cNvPr id="6147" name="Picture 3" descr="E:\Zdjęcia\SZKOLNE\Miradz\P42564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643314"/>
            <a:ext cx="4286280" cy="3064739"/>
          </a:xfrm>
          <a:prstGeom prst="rect">
            <a:avLst/>
          </a:prstGeom>
          <a:noFill/>
        </p:spPr>
      </p:pic>
      <p:pic>
        <p:nvPicPr>
          <p:cNvPr id="6148" name="Picture 4" descr="E:\Zdjęcia\SZKOLNE\Miradz\P42564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1571612"/>
            <a:ext cx="2571768" cy="1959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 trasie podziwialiśmy uznane za pomniki przyrody dęby szypułkowe                 w liczbie 44 oraz inne: lipa drobnolistna – 2, jarząb brekinia – 2, czereśnia ptasia – 2, kasztanowiec biały – 2, cis pospolity – 1.</a:t>
            </a:r>
            <a:endParaRPr lang="pl-PL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E:\Zdjęcia\SZKOLNE\Miradz\P425644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30292"/>
            <a:ext cx="4214842" cy="5238787"/>
          </a:xfrm>
          <a:prstGeom prst="rect">
            <a:avLst/>
          </a:prstGeom>
          <a:noFill/>
        </p:spPr>
      </p:pic>
      <p:pic>
        <p:nvPicPr>
          <p:cNvPr id="7171" name="Picture 3" descr="E:\Zdjęcia\SZKOLNE\Miradz\P4256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400524"/>
            <a:ext cx="4056063" cy="5268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Tematem jednego z przystanków na trasie jest ogromne mrowisko mrówek rudnic i mrówek </a:t>
            </a:r>
            <a:r>
              <a:rPr lang="pl-PL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ćmowych</a:t>
            </a:r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. Mrówki jako owady drapieżne mają ogromne i pozytywne znaczenie dla utrzymania równowagi ekosystemu leśnego. Na własne uszy słyszeliśmy szelest tysięcy mrówek wędrujących po zeschłych liściach.</a:t>
            </a:r>
            <a:endParaRPr lang="pl-PL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E:\Zdjęcia\SZKOLNE\Miradz\P425646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00240"/>
            <a:ext cx="4243171" cy="4643470"/>
          </a:xfrm>
          <a:prstGeom prst="rect">
            <a:avLst/>
          </a:prstGeom>
          <a:noFill/>
        </p:spPr>
      </p:pic>
      <p:pic>
        <p:nvPicPr>
          <p:cNvPr id="8195" name="Picture 3" descr="E:\Zdjęcia\SZKOLNE\Miradz\P42564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000240"/>
            <a:ext cx="4233111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 drodze mijaliśmy kilka szkółek leśnych, gdzie młode drzewka rosną             od pierwszego do czwartego roku życia pod troskliwą opieką szkółkarza. Następnie są wysadzane w miejscach gdzie dojrzały drzewostan został usunięty lub na gruntach rolnych przeznaczonych pod zalesienia.</a:t>
            </a:r>
            <a:endParaRPr lang="pl-PL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E:\Zdjęcia\SZKOLNE\Miradz\P425648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857628"/>
            <a:ext cx="3405716" cy="2554287"/>
          </a:xfrm>
          <a:prstGeom prst="rect">
            <a:avLst/>
          </a:prstGeom>
          <a:noFill/>
        </p:spPr>
      </p:pic>
      <p:pic>
        <p:nvPicPr>
          <p:cNvPr id="9219" name="Picture 3" descr="E:\Zdjęcia\SZKOLNE\Miradz\P42564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4597395" cy="4840294"/>
          </a:xfrm>
          <a:prstGeom prst="rect">
            <a:avLst/>
          </a:prstGeom>
          <a:noFill/>
        </p:spPr>
      </p:pic>
      <p:pic>
        <p:nvPicPr>
          <p:cNvPr id="9220" name="Picture 4" descr="E:\Zdjęcia\SZKOLNE\Miradz\P42565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3" y="1571612"/>
            <a:ext cx="3411693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Przechodząc przez mostek na trasie ścieżki dydaktycznej widzieliśmy jeden z obiektów małej retencji – zastawkę na cieku wodnym.</a:t>
            </a:r>
            <a:endParaRPr lang="pl-PL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E:\Zdjęcia\SZKOLNE\Miradz\P425648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929066"/>
            <a:ext cx="4143909" cy="2768602"/>
          </a:xfrm>
          <a:prstGeom prst="rect">
            <a:avLst/>
          </a:prstGeom>
          <a:noFill/>
        </p:spPr>
      </p:pic>
      <p:pic>
        <p:nvPicPr>
          <p:cNvPr id="10243" name="Picture 3" descr="E:\Zdjęcia\SZKOLNE\Miradz\P42564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929066"/>
            <a:ext cx="4357718" cy="2751526"/>
          </a:xfrm>
          <a:prstGeom prst="rect">
            <a:avLst/>
          </a:prstGeom>
          <a:noFill/>
        </p:spPr>
      </p:pic>
      <p:pic>
        <p:nvPicPr>
          <p:cNvPr id="10244" name="Picture 4" descr="E:\Zdjęcia\SZKOLNE\Miradz\P42564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1214422"/>
            <a:ext cx="3643338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Przewodnik powiedział nam do czego służą pułapki </a:t>
            </a:r>
            <a:r>
              <a:rPr lang="pl-PL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feromonowe</a:t>
            </a:r>
            <a:r>
              <a:rPr lang="pl-PL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czyli rury, ekrany i worki z substancją wabiącą owady, dzięki temu wiemy,                      że spotykając w lesie takie urządzenia nie należy ich niszczyć. Zapoznaliśmy się z ptasim budzikiem i teraz będziemy mogli rozpoznać śpiew ptaków, a napotkany po drodze paśnik dla jeleniowatych udzielił nam schronienia przed deszczem.</a:t>
            </a:r>
            <a:endParaRPr lang="pl-PL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E:\Zdjęcia\SZKOLNE\Miradz\P425649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4572008"/>
            <a:ext cx="3047989" cy="2285992"/>
          </a:xfrm>
          <a:prstGeom prst="rect">
            <a:avLst/>
          </a:prstGeom>
          <a:noFill/>
        </p:spPr>
      </p:pic>
      <p:pic>
        <p:nvPicPr>
          <p:cNvPr id="11267" name="Picture 3" descr="E:\Zdjęcia\SZKOLNE\Miradz\P42565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1922" y="2143116"/>
            <a:ext cx="3653160" cy="3000396"/>
          </a:xfrm>
          <a:prstGeom prst="rect">
            <a:avLst/>
          </a:prstGeom>
          <a:noFill/>
        </p:spPr>
      </p:pic>
      <p:pic>
        <p:nvPicPr>
          <p:cNvPr id="11268" name="Picture 4" descr="E:\Zdjęcia\SZKOLNE\Miradz\P42565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143116"/>
            <a:ext cx="3929090" cy="2964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301</Words>
  <Application>Microsoft Office PowerPoint</Application>
  <PresentationFormat>Pokaz na ekranie (4:3)</PresentationFormat>
  <Paragraphs>12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Motyw pakietu Office</vt:lpstr>
      <vt:lpstr>Szkoła Podstawowa w Kołodziejewie</vt:lpstr>
      <vt:lpstr>Położenie Nadleśnictwa Miradz Miradzkie lasy leżą na granicy Kujaw i Wielkopolski, zajmują powierzchnię 8819,55 ha. Administracyjnie nadleśnictwo dzieli się                      na 8 leśnictw i posiada własną szkółkę leśną.</vt:lpstr>
      <vt:lpstr>Historia nadleśnictwa  Obszar nadleśnictwa historycznie związany jest z początkami państwa polskiego, stanowił własność klasztorną zakonu sióstr Norbertanek w Strzelnie i Benedyktynów w Mogilnie.               W XIX  wieku lasami zarządzali zaborcy pruscy. Najwięcej spustoszeń uczynili Rosjanie, którzy zatrzymali się w Strzelnie pędząc za uciekającymi spod Moskwy wojskami Napoleona. Wiosną 1813 r. przejęli nadzór nad administracją leśną. Dla poratowania silnie wyeksploatowanego taboru wojskowego Rosjanie założyli w Strzelnie wielkie zakłady kołodziejskie. Produkowano tutaj koła dla taborów wojskowych oraz do armat. Wówczas wycięto niemalże cały stary drzewostan dębowy. Lata 1820 – 1825 to okres, w którym okrojony leśny rewir liczył niespełna 7000 ha i to właśnie z tych lasów powstało nadleśnictwo w Miradzu. Pierwszym Polakiem, który objął kierowanie Nadleśnictwem Miradz był nadleśniczy zarządzający Jan Wacławiak.  </vt:lpstr>
      <vt:lpstr>Dnia 25 kwietnia odbyliśmy wycieczkę do Nadleśnictwa Miradz, zwiedzaliśmy ścieżkę przyrodniczo – dydaktyczną, której ciekawie poprowadzona trasa (2,5 km) przekrojowo przedstawia uroki miradzkich lasów, a 13 tablic informacyjnych pozwala poszerzyć wiedzę o lasach.</vt:lpstr>
      <vt:lpstr>Na trasie podziwialiśmy uznane za pomniki przyrody dęby szypułkowe                 w liczbie 44 oraz inne: lipa drobnolistna – 2, jarząb brekinia – 2, czereśnia ptasia – 2, kasztanowiec biały – 2, cis pospolity – 1.</vt:lpstr>
      <vt:lpstr>Tematem jednego z przystanków na trasie jest ogromne mrowisko mrówek rudnic i mrówek ćmowych . Mrówki jako owady drapieżne mają ogromne i pozytywne znaczenie dla utrzymania równowagi ekosystemu leśnego. Na własne uszy słyszeliśmy szelest tysięcy mrówek wędrujących po zeschłych liściach.</vt:lpstr>
      <vt:lpstr>Po drodze mijaliśmy kilka szkółek leśnych, gdzie młode drzewka rosną             od pierwszego do czwartego roku życia pod troskliwą opieką szkółkarza. Następnie są wysadzane w miejscach gdzie dojrzały drzewostan został usunięty lub na gruntach rolnych przeznaczonych pod zalesienia.</vt:lpstr>
      <vt:lpstr>Przechodząc przez mostek na trasie ścieżki dydaktycznej widzieliśmy jeden z obiektów małej retencji – zastawkę na cieku wodnym.</vt:lpstr>
      <vt:lpstr>Przewodnik powiedział nam do czego służą pułapki feromonowe czyli rury, ekrany i worki z substancją wabiącą owady, dzięki temu wiemy,                      że spotykając w lesie takie urządzenia nie należy ich niszczyć. Zapoznaliśmy się z ptasim budzikiem i teraz będziemy mogli rozpoznać śpiew ptaków, a napotkany po drodze paśnik dla jeleniowatych udzielił nam schronienia przed deszczem.</vt:lpstr>
      <vt:lpstr>Wycieczkę zakończyliśmy w tzw. „Zielonej Klasie” czyli placu zabaw gdzie na ruszcie upiekliśmy kiełbaski i podsumowaliśmy  naszą terenową wyprawę po lesie.</vt:lpstr>
      <vt:lpstr>Bartosz Pawenda – klasa IV SP Konrad Mądrzak  – klasa IV SP Dominika Bujak – klasa IV SP  Szkoła Podstawowa w Kołodziejewie ul. Szkolna 10 88 – 160 Janikowo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Nadleśnictwo MIRADZ</dc:title>
  <dc:creator>*</dc:creator>
  <cp:lastModifiedBy>*</cp:lastModifiedBy>
  <cp:revision>21</cp:revision>
  <dcterms:created xsi:type="dcterms:W3CDTF">2016-04-28T13:07:45Z</dcterms:created>
  <dcterms:modified xsi:type="dcterms:W3CDTF">2016-04-28T16:40:21Z</dcterms:modified>
</cp:coreProperties>
</file>