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34BC49B-32D7-4803-9712-F8E1218A4AB7}" type="datetimeFigureOut">
              <a:rPr lang="pl-PL" smtClean="0"/>
              <a:pPr/>
              <a:t>2016-04-29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C1ED0D-6499-48EF-BFD1-DF8267BECCBE}" type="slidenum">
              <a:rPr lang="pl-PL" smtClean="0"/>
              <a:pPr/>
              <a:t>‹#›</a:t>
            </a:fld>
            <a:endParaRPr lang="pl-PL"/>
          </a:p>
        </p:txBody>
      </p:sp>
    </p:spTree>
  </p:cSld>
  <p:clrMapOvr>
    <a:masterClrMapping/>
  </p:clrMapOvr>
  <p:transition>
    <p:zoom dir="i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BC49B-32D7-4803-9712-F8E1218A4AB7}" type="datetimeFigureOut">
              <a:rPr lang="pl-PL" smtClean="0"/>
              <a:pPr/>
              <a:t>2016-04-29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1ED0D-6499-48EF-BFD1-DF8267BECCB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sndAc>
      <p:stSnd>
        <p:snd r:embed="rId13" name="click.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Nadleśnictwo Gidle</a:t>
            </a:r>
            <a:br>
              <a:rPr lang="pl-PL" dirty="0" smtClean="0"/>
            </a:br>
            <a:r>
              <a:rPr lang="pl-PL" dirty="0" smtClean="0"/>
              <a:t>1945 - 2016</a:t>
            </a:r>
            <a:endParaRPr lang="pl-PL" dirty="0"/>
          </a:p>
        </p:txBody>
      </p:sp>
      <p:sp>
        <p:nvSpPr>
          <p:cNvPr id="3" name="Podtytuł 2"/>
          <p:cNvSpPr>
            <a:spLocks noGrp="1"/>
          </p:cNvSpPr>
          <p:nvPr>
            <p:ph type="subTitle" idx="1"/>
          </p:nvPr>
        </p:nvSpPr>
        <p:spPr/>
        <p:txBody>
          <a:bodyPr/>
          <a:lstStyle/>
          <a:p>
            <a:r>
              <a:rPr lang="pl-PL" dirty="0" smtClean="0">
                <a:solidFill>
                  <a:schemeClr val="tx1"/>
                </a:solidFill>
              </a:rPr>
              <a:t>Nadleśnictwo Gidle jest najdalej położonym na północny wschód nadleśnictwem RDLP w Katowicach</a:t>
            </a:r>
            <a:endParaRPr lang="pl-PL" dirty="0">
              <a:solidFill>
                <a:schemeClr val="tx1"/>
              </a:solidFill>
            </a:endParaRPr>
          </a:p>
        </p:txBody>
      </p:sp>
    </p:spTree>
  </p:cSld>
  <p:clrMapOvr>
    <a:masterClrMapping/>
  </p:clrMapOvr>
  <p:transition advClick="0" advTm="5000">
    <p:zoom dir="in"/>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81335" y="861183"/>
            <a:ext cx="7772400" cy="1470025"/>
          </a:xfrm>
        </p:spPr>
        <p:txBody>
          <a:bodyPr/>
          <a:lstStyle/>
          <a:p>
            <a:r>
              <a:rPr lang="pl-PL" dirty="0" smtClean="0"/>
              <a:t>Prezentację wykonali:</a:t>
            </a:r>
            <a:endParaRPr lang="pl-PL" dirty="0"/>
          </a:p>
        </p:txBody>
      </p:sp>
      <p:sp>
        <p:nvSpPr>
          <p:cNvPr id="3" name="Podtytuł 2"/>
          <p:cNvSpPr>
            <a:spLocks noGrp="1"/>
          </p:cNvSpPr>
          <p:nvPr>
            <p:ph type="subTitle" idx="1"/>
          </p:nvPr>
        </p:nvSpPr>
        <p:spPr>
          <a:xfrm>
            <a:off x="1403648" y="2564904"/>
            <a:ext cx="6584776" cy="3384376"/>
          </a:xfrm>
        </p:spPr>
        <p:txBody>
          <a:bodyPr>
            <a:normAutofit/>
          </a:bodyPr>
          <a:lstStyle/>
          <a:p>
            <a:r>
              <a:rPr lang="pl-PL" dirty="0" smtClean="0">
                <a:solidFill>
                  <a:schemeClr val="tx1"/>
                </a:solidFill>
              </a:rPr>
              <a:t>Bartosz Musiał</a:t>
            </a:r>
          </a:p>
          <a:p>
            <a:r>
              <a:rPr lang="pl-PL" dirty="0" smtClean="0">
                <a:solidFill>
                  <a:schemeClr val="tx1"/>
                </a:solidFill>
              </a:rPr>
              <a:t>Maciej Musiał</a:t>
            </a:r>
          </a:p>
          <a:p>
            <a:r>
              <a:rPr lang="pl-PL" dirty="0" smtClean="0">
                <a:solidFill>
                  <a:schemeClr val="tx1"/>
                </a:solidFill>
              </a:rPr>
              <a:t>Gracjan Kowalczyk</a:t>
            </a:r>
          </a:p>
          <a:p>
            <a:r>
              <a:rPr lang="pl-PL" dirty="0">
                <a:solidFill>
                  <a:schemeClr val="tx1"/>
                </a:solidFill>
              </a:rPr>
              <a:t>k</a:t>
            </a:r>
            <a:r>
              <a:rPr lang="pl-PL" dirty="0" smtClean="0">
                <a:solidFill>
                  <a:schemeClr val="tx1"/>
                </a:solidFill>
              </a:rPr>
              <a:t>lasa II </a:t>
            </a:r>
            <a:br>
              <a:rPr lang="pl-PL" dirty="0" smtClean="0">
                <a:solidFill>
                  <a:schemeClr val="tx1"/>
                </a:solidFill>
              </a:rPr>
            </a:br>
            <a:r>
              <a:rPr lang="pl-PL" b="1" dirty="0" smtClean="0">
                <a:solidFill>
                  <a:schemeClr val="tx1"/>
                </a:solidFill>
              </a:rPr>
              <a:t>Gimnazjum im. Stefana Kardynała Wyszyńskiego w Zawadzie</a:t>
            </a:r>
          </a:p>
        </p:txBody>
      </p:sp>
    </p:spTree>
  </p:cSld>
  <p:clrMapOvr>
    <a:masterClrMapping/>
  </p:clrMapOvr>
  <p:transition advTm="5000">
    <p:dissolv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Terytorium</a:t>
            </a:r>
            <a:endParaRPr lang="pl-PL" dirty="0"/>
          </a:p>
        </p:txBody>
      </p:sp>
      <p:sp>
        <p:nvSpPr>
          <p:cNvPr id="3" name="Symbol zastępczy zawartości 2"/>
          <p:cNvSpPr>
            <a:spLocks noGrp="1"/>
          </p:cNvSpPr>
          <p:nvPr>
            <p:ph idx="1"/>
          </p:nvPr>
        </p:nvSpPr>
        <p:spPr/>
        <p:txBody>
          <a:bodyPr>
            <a:normAutofit/>
          </a:bodyPr>
          <a:lstStyle/>
          <a:p>
            <a:r>
              <a:rPr lang="pl-PL" sz="2400" dirty="0" smtClean="0"/>
              <a:t>Powierzchnia leśna nadleśnictwa wynosi 19408,11 ha, a zasięg terytorialny to 77 tys. </a:t>
            </a:r>
            <a:r>
              <a:rPr lang="pl-PL" sz="2400" dirty="0"/>
              <a:t>h</a:t>
            </a:r>
            <a:r>
              <a:rPr lang="pl-PL" sz="2400" dirty="0" smtClean="0"/>
              <a:t>a. Podzielone jest na trzy obręby leśne:</a:t>
            </a:r>
          </a:p>
          <a:p>
            <a:r>
              <a:rPr lang="pl-PL" sz="2400" dirty="0" smtClean="0"/>
              <a:t>Dąbrowa Zielona</a:t>
            </a:r>
          </a:p>
          <a:p>
            <a:r>
              <a:rPr lang="pl-PL" sz="2400" dirty="0" smtClean="0"/>
              <a:t>Gidle</a:t>
            </a:r>
          </a:p>
          <a:p>
            <a:r>
              <a:rPr lang="pl-PL" sz="2400" dirty="0" smtClean="0"/>
              <a:t>Kruszyna</a:t>
            </a:r>
          </a:p>
          <a:p>
            <a:r>
              <a:rPr lang="pl-PL" sz="2400" dirty="0" smtClean="0"/>
              <a:t>Oraz 12 </a:t>
            </a:r>
            <a:r>
              <a:rPr lang="pl-PL" sz="2400" dirty="0" err="1" smtClean="0"/>
              <a:t>leśnictw</a:t>
            </a:r>
            <a:endParaRPr lang="pl-PL" sz="2400" dirty="0" smtClean="0"/>
          </a:p>
          <a:p>
            <a:endParaRPr lang="pl-PL" sz="2400" dirty="0" smtClean="0"/>
          </a:p>
          <a:p>
            <a:r>
              <a:rPr lang="pl-PL" sz="2400" dirty="0" smtClean="0"/>
              <a:t>Administracyjnie położone jest na terenie 2 województw:</a:t>
            </a:r>
          </a:p>
          <a:p>
            <a:r>
              <a:rPr lang="pl-PL" sz="2400" dirty="0" smtClean="0"/>
              <a:t>Śląskiego i Łódzkiego</a:t>
            </a:r>
          </a:p>
        </p:txBody>
      </p:sp>
    </p:spTree>
  </p:cSld>
  <p:clrMapOvr>
    <a:masterClrMapping/>
  </p:clrMapOvr>
  <p:transition advClick="0" advTm="10000">
    <p:pull dir="ru"/>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655620"/>
          </a:xfrm>
        </p:spPr>
        <p:txBody>
          <a:bodyPr>
            <a:normAutofit/>
          </a:bodyPr>
          <a:lstStyle/>
          <a:p>
            <a:r>
              <a:rPr lang="pl-PL" sz="3600" dirty="0" smtClean="0"/>
              <a:t>Ochrona lasu</a:t>
            </a:r>
            <a:endParaRPr lang="pl-PL" sz="3600" dirty="0"/>
          </a:p>
        </p:txBody>
      </p:sp>
      <p:pic>
        <p:nvPicPr>
          <p:cNvPr id="5" name="Symbol zastępczy zawartości 4" descr="las.jpg"/>
          <p:cNvPicPr>
            <a:picLocks noGrp="1" noChangeAspect="1"/>
          </p:cNvPicPr>
          <p:nvPr>
            <p:ph idx="1"/>
          </p:nvPr>
        </p:nvPicPr>
        <p:blipFill>
          <a:blip r:embed="rId3" cstate="print"/>
          <a:stretch>
            <a:fillRect/>
          </a:stretch>
        </p:blipFill>
        <p:spPr>
          <a:xfrm>
            <a:off x="3936007" y="273050"/>
            <a:ext cx="4389835" cy="5853113"/>
          </a:xfrm>
        </p:spPr>
      </p:pic>
      <p:sp>
        <p:nvSpPr>
          <p:cNvPr id="4" name="Symbol zastępczy tekstu 3"/>
          <p:cNvSpPr>
            <a:spLocks noGrp="1"/>
          </p:cNvSpPr>
          <p:nvPr>
            <p:ph type="body" sz="half" idx="2"/>
          </p:nvPr>
        </p:nvSpPr>
        <p:spPr/>
        <p:txBody>
          <a:bodyPr>
            <a:normAutofit fontScale="92500"/>
          </a:bodyPr>
          <a:lstStyle/>
          <a:p>
            <a:r>
              <a:rPr lang="pl-PL" sz="2000" dirty="0" smtClean="0"/>
              <a:t>Zagrożenia dzieli się na trzy grupy:</a:t>
            </a:r>
            <a:br>
              <a:rPr lang="pl-PL" sz="2000" dirty="0" smtClean="0"/>
            </a:br>
            <a:r>
              <a:rPr lang="pl-PL" sz="2000" dirty="0" smtClean="0"/>
              <a:t>• biotyczne (np. szkodliwe owady, grzyby patogeniczne, ssaki roślinożerne);</a:t>
            </a:r>
            <a:br>
              <a:rPr lang="pl-PL" sz="2000" dirty="0" smtClean="0"/>
            </a:br>
            <a:r>
              <a:rPr lang="pl-PL" sz="2000" dirty="0" smtClean="0"/>
              <a:t>• abiotyczne – ekstremalne zjawiska atmosferyczne (np. silne wiatry, śnieg, ulewne deszcze, wysokie i niskie temperatury);</a:t>
            </a:r>
            <a:br>
              <a:rPr lang="pl-PL" sz="2000" dirty="0" smtClean="0"/>
            </a:br>
            <a:r>
              <a:rPr lang="pl-PL" sz="2000" dirty="0" smtClean="0"/>
              <a:t>• antropogeniczne – wywołane przez człowieka (np. pożary, zanieczyszczenia przemysłowe, zaśmiecanie lasu).</a:t>
            </a:r>
            <a:endParaRPr lang="pl-PL" sz="2000" dirty="0"/>
          </a:p>
        </p:txBody>
      </p:sp>
    </p:spTree>
  </p:cSld>
  <p:clrMapOvr>
    <a:masterClrMapping/>
  </p:clrMapOvr>
  <p:transition advTm="12000">
    <p:zoom dir="in"/>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Klęski</a:t>
            </a:r>
            <a:endParaRPr lang="pl-PL" dirty="0"/>
          </a:p>
        </p:txBody>
      </p:sp>
      <p:graphicFrame>
        <p:nvGraphicFramePr>
          <p:cNvPr id="4" name="Symbol zastępczy zawartości 3"/>
          <p:cNvGraphicFramePr>
            <a:graphicFrameLocks noGrp="1"/>
          </p:cNvGraphicFramePr>
          <p:nvPr>
            <p:ph idx="1"/>
          </p:nvPr>
        </p:nvGraphicFramePr>
        <p:xfrm>
          <a:off x="457200" y="1600200"/>
          <a:ext cx="8229600" cy="27482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pl-PL" dirty="0" smtClean="0"/>
                        <a:t>Nadleśnictwo</a:t>
                      </a:r>
                      <a:endParaRPr lang="pl-PL" dirty="0"/>
                    </a:p>
                  </a:txBody>
                  <a:tcPr/>
                </a:tc>
                <a:tc>
                  <a:txBody>
                    <a:bodyPr/>
                    <a:lstStyle/>
                    <a:p>
                      <a:r>
                        <a:rPr lang="pl-PL" dirty="0" smtClean="0"/>
                        <a:t>Rodzaj Klęski</a:t>
                      </a:r>
                      <a:endParaRPr lang="pl-PL" dirty="0"/>
                    </a:p>
                  </a:txBody>
                  <a:tcPr/>
                </a:tc>
                <a:tc>
                  <a:txBody>
                    <a:bodyPr/>
                    <a:lstStyle/>
                    <a:p>
                      <a:r>
                        <a:rPr lang="pl-PL" dirty="0" smtClean="0"/>
                        <a:t>Obszar objęty klęską</a:t>
                      </a:r>
                      <a:endParaRPr lang="pl-PL" dirty="0"/>
                    </a:p>
                  </a:txBody>
                  <a:tcPr/>
                </a:tc>
                <a:tc>
                  <a:txBody>
                    <a:bodyPr/>
                    <a:lstStyle/>
                    <a:p>
                      <a:r>
                        <a:rPr lang="pl-PL" dirty="0" smtClean="0"/>
                        <a:t>Data powstania klęski</a:t>
                      </a:r>
                      <a:endParaRPr lang="pl-PL" dirty="0"/>
                    </a:p>
                  </a:txBody>
                  <a:tcPr/>
                </a:tc>
                <a:tc>
                  <a:txBody>
                    <a:bodyPr/>
                    <a:lstStyle/>
                    <a:p>
                      <a:r>
                        <a:rPr lang="pl-PL" dirty="0" smtClean="0"/>
                        <a:t>Leśnictwo lub leśnictwa albo</a:t>
                      </a:r>
                      <a:r>
                        <a:rPr lang="pl-PL" baseline="0" dirty="0" smtClean="0"/>
                        <a:t> obręb</a:t>
                      </a:r>
                      <a:endParaRPr lang="pl-PL" dirty="0"/>
                    </a:p>
                  </a:txBody>
                  <a:tcPr/>
                </a:tc>
              </a:tr>
              <a:tr h="370840">
                <a:tc>
                  <a:txBody>
                    <a:bodyPr/>
                    <a:lstStyle/>
                    <a:p>
                      <a:r>
                        <a:rPr lang="pl-PL" dirty="0" smtClean="0"/>
                        <a:t>Gidle</a:t>
                      </a:r>
                      <a:endParaRPr lang="pl-PL" dirty="0"/>
                    </a:p>
                  </a:txBody>
                  <a:tcPr/>
                </a:tc>
                <a:tc>
                  <a:txBody>
                    <a:bodyPr/>
                    <a:lstStyle/>
                    <a:p>
                      <a:r>
                        <a:rPr lang="pl-PL" dirty="0" smtClean="0"/>
                        <a:t>Brudnica</a:t>
                      </a:r>
                      <a:r>
                        <a:rPr lang="pl-PL" baseline="0" dirty="0" smtClean="0"/>
                        <a:t> mniszka</a:t>
                      </a:r>
                      <a:endParaRPr lang="pl-PL" dirty="0"/>
                    </a:p>
                  </a:txBody>
                  <a:tcPr/>
                </a:tc>
                <a:tc>
                  <a:txBody>
                    <a:bodyPr/>
                    <a:lstStyle/>
                    <a:p>
                      <a:r>
                        <a:rPr lang="pl-PL" dirty="0" smtClean="0"/>
                        <a:t>10 ha</a:t>
                      </a:r>
                    </a:p>
                    <a:p>
                      <a:r>
                        <a:rPr lang="pl-PL" dirty="0" smtClean="0"/>
                        <a:t>960 ha</a:t>
                      </a:r>
                    </a:p>
                    <a:p>
                      <a:r>
                        <a:rPr lang="pl-PL" dirty="0" smtClean="0"/>
                        <a:t>4950 ha</a:t>
                      </a:r>
                      <a:endParaRPr lang="pl-PL" dirty="0"/>
                    </a:p>
                  </a:txBody>
                  <a:tcPr/>
                </a:tc>
                <a:tc>
                  <a:txBody>
                    <a:bodyPr/>
                    <a:lstStyle/>
                    <a:p>
                      <a:r>
                        <a:rPr lang="pl-PL" dirty="0" smtClean="0"/>
                        <a:t>1948</a:t>
                      </a:r>
                    </a:p>
                    <a:p>
                      <a:r>
                        <a:rPr lang="pl-PL" dirty="0" smtClean="0"/>
                        <a:t>1949</a:t>
                      </a:r>
                    </a:p>
                    <a:p>
                      <a:r>
                        <a:rPr lang="pl-PL" dirty="0" smtClean="0"/>
                        <a:t>1950</a:t>
                      </a:r>
                      <a:endParaRPr lang="pl-PL" dirty="0"/>
                    </a:p>
                  </a:txBody>
                  <a:tcPr/>
                </a:tc>
                <a:tc>
                  <a:txBody>
                    <a:bodyPr/>
                    <a:lstStyle/>
                    <a:p>
                      <a:r>
                        <a:rPr lang="pl-PL" dirty="0" smtClean="0"/>
                        <a:t>Lipie</a:t>
                      </a:r>
                    </a:p>
                    <a:p>
                      <a:r>
                        <a:rPr lang="pl-PL" dirty="0" smtClean="0"/>
                        <a:t>Lipie,</a:t>
                      </a:r>
                      <a:r>
                        <a:rPr lang="pl-PL" baseline="0" dirty="0" smtClean="0"/>
                        <a:t> Antoniów</a:t>
                      </a:r>
                    </a:p>
                    <a:p>
                      <a:r>
                        <a:rPr lang="pl-PL" baseline="0" dirty="0" smtClean="0"/>
                        <a:t>Obręb Dąbrowa Zielona</a:t>
                      </a:r>
                      <a:endParaRPr lang="pl-PL" dirty="0"/>
                    </a:p>
                  </a:txBody>
                  <a:tcPr/>
                </a:tc>
              </a:tr>
              <a:tr h="370840">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tr>
            </a:tbl>
          </a:graphicData>
        </a:graphic>
      </p:graphicFrame>
    </p:spTree>
  </p:cSld>
  <p:clrMapOvr>
    <a:masterClrMapping/>
  </p:clrMapOvr>
  <p:transition advTm="10000">
    <p:zoom/>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Zarząd</a:t>
            </a:r>
            <a:endParaRPr lang="pl-PL" dirty="0"/>
          </a:p>
        </p:txBody>
      </p:sp>
      <p:sp>
        <p:nvSpPr>
          <p:cNvPr id="3" name="Symbol zastępczy zawartości 2"/>
          <p:cNvSpPr>
            <a:spLocks noGrp="1"/>
          </p:cNvSpPr>
          <p:nvPr>
            <p:ph idx="1"/>
          </p:nvPr>
        </p:nvSpPr>
        <p:spPr/>
        <p:txBody>
          <a:bodyPr>
            <a:normAutofit/>
          </a:bodyPr>
          <a:lstStyle/>
          <a:p>
            <a:r>
              <a:rPr lang="pl-PL" sz="1800" dirty="0" smtClean="0"/>
              <a:t>Mgr inż. Jan Wiśniewski – Nadleśniczy Nadleśnictwa Gidle</a:t>
            </a:r>
          </a:p>
          <a:p>
            <a:r>
              <a:rPr lang="pl-PL" sz="1800" dirty="0" smtClean="0"/>
              <a:t>Mgr inż. Andrzej </a:t>
            </a:r>
            <a:r>
              <a:rPr lang="pl-PL" sz="1800" dirty="0" err="1" smtClean="0"/>
              <a:t>Krzypkowski</a:t>
            </a:r>
            <a:r>
              <a:rPr lang="pl-PL" sz="1800" dirty="0" smtClean="0"/>
              <a:t> – Zastępca Nadleśniczego Nadleśnictwa Gidle</a:t>
            </a:r>
          </a:p>
          <a:p>
            <a:r>
              <a:rPr lang="pl-PL" sz="1800" dirty="0" smtClean="0"/>
              <a:t>Mgr Halina </a:t>
            </a:r>
            <a:r>
              <a:rPr lang="pl-PL" sz="1800" dirty="0" err="1" smtClean="0"/>
              <a:t>Wiewiórowska</a:t>
            </a:r>
            <a:r>
              <a:rPr lang="pl-PL" sz="1800" dirty="0" smtClean="0"/>
              <a:t> – Główny Księgowy Nadleśnictwa Gidle</a:t>
            </a:r>
          </a:p>
          <a:p>
            <a:r>
              <a:rPr lang="pl-PL" sz="1800" dirty="0" smtClean="0"/>
              <a:t>Mirosław Cudak – Sekretarz Nadleśnictwa Gidle</a:t>
            </a:r>
          </a:p>
          <a:p>
            <a:r>
              <a:rPr lang="pl-PL" sz="1800" dirty="0" smtClean="0"/>
              <a:t>Mgr inż. Przemysław </a:t>
            </a:r>
            <a:r>
              <a:rPr lang="pl-PL" sz="1800" dirty="0" err="1" smtClean="0"/>
              <a:t>Poroszewski</a:t>
            </a:r>
            <a:r>
              <a:rPr lang="pl-PL" sz="1800" dirty="0" smtClean="0"/>
              <a:t> – Kierownik Ośrodka Szkoleniowego Operatorów                                                     Maszyn Leśnych</a:t>
            </a:r>
            <a:endParaRPr lang="pl-PL" sz="1800" dirty="0"/>
          </a:p>
        </p:txBody>
      </p:sp>
    </p:spTree>
  </p:cSld>
  <p:clrMapOvr>
    <a:masterClrMapping/>
  </p:clrMapOvr>
  <p:transition advTm="12000">
    <p:wedge/>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dirty="0" smtClean="0"/>
              <a:t>Siedliska</a:t>
            </a:r>
            <a:endParaRPr lang="pl-PL" sz="6600" dirty="0"/>
          </a:p>
        </p:txBody>
      </p:sp>
      <p:sp>
        <p:nvSpPr>
          <p:cNvPr id="3" name="Symbol zastępczy zawartości 2"/>
          <p:cNvSpPr>
            <a:spLocks noGrp="1"/>
          </p:cNvSpPr>
          <p:nvPr>
            <p:ph idx="1"/>
          </p:nvPr>
        </p:nvSpPr>
        <p:spPr/>
        <p:txBody>
          <a:bodyPr>
            <a:normAutofit/>
          </a:bodyPr>
          <a:lstStyle/>
          <a:p>
            <a:r>
              <a:rPr lang="pl-PL" sz="3600" dirty="0" smtClean="0"/>
              <a:t>Na terenie nadleśnictwa dominują siedliska borowe – 83% powierzchni jest sośninami. Pozostałe 17% to siedliska lasowe wyczerpujące pełną gamę żyznych siedlisk niżowych, decydujących o różnorodności i bogactwie przyrodniczym lasów. Lesistość wynosi 33,6% (2008r).</a:t>
            </a:r>
            <a:endParaRPr lang="pl-PL" sz="3600" dirty="0"/>
          </a:p>
        </p:txBody>
      </p:sp>
    </p:spTree>
  </p:cSld>
  <p:clrMapOvr>
    <a:masterClrMapping/>
  </p:clrMapOvr>
  <p:transition advTm="12000">
    <p:wipe dir="u"/>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727058"/>
          </a:xfrm>
        </p:spPr>
        <p:txBody>
          <a:bodyPr/>
          <a:lstStyle/>
          <a:p>
            <a:r>
              <a:rPr lang="pl-PL" dirty="0" smtClean="0"/>
              <a:t>            </a:t>
            </a:r>
            <a:r>
              <a:rPr lang="pl-PL" sz="4000" dirty="0" smtClean="0"/>
              <a:t>Szkółka</a:t>
            </a:r>
            <a:endParaRPr lang="pl-PL" sz="4000" dirty="0"/>
          </a:p>
        </p:txBody>
      </p:sp>
      <p:pic>
        <p:nvPicPr>
          <p:cNvPr id="5" name="Symbol zastępczy zawartości 4" descr="sadzónki.jpg"/>
          <p:cNvPicPr>
            <a:picLocks noGrp="1" noChangeAspect="1"/>
          </p:cNvPicPr>
          <p:nvPr>
            <p:ph idx="1"/>
          </p:nvPr>
        </p:nvPicPr>
        <p:blipFill>
          <a:blip r:embed="rId3" cstate="print"/>
          <a:stretch>
            <a:fillRect/>
          </a:stretch>
        </p:blipFill>
        <p:spPr>
          <a:xfrm>
            <a:off x="3575050" y="1282700"/>
            <a:ext cx="5111750" cy="3833813"/>
          </a:xfrm>
        </p:spPr>
      </p:pic>
      <p:sp>
        <p:nvSpPr>
          <p:cNvPr id="4" name="Symbol zastępczy tekstu 3"/>
          <p:cNvSpPr>
            <a:spLocks noGrp="1"/>
          </p:cNvSpPr>
          <p:nvPr>
            <p:ph type="body" sz="half" idx="2"/>
          </p:nvPr>
        </p:nvSpPr>
        <p:spPr/>
        <p:txBody>
          <a:bodyPr/>
          <a:lstStyle/>
          <a:p>
            <a:r>
              <a:rPr lang="pl-PL" sz="2000" dirty="0" smtClean="0"/>
              <a:t>Nadleśnictwo posiada również szkółkę kontenerową, w której od 11 lat są produkowane sadzonki z zakrytym systemem korzeniowym. Jest to duży zautomatyzowany i nowoczesny obiekt, którego możliwości produkcyjne ocenia się na 10 mln sztuk sadzonek rocznie.</a:t>
            </a:r>
          </a:p>
          <a:p>
            <a:endParaRPr lang="pl-PL" dirty="0"/>
          </a:p>
        </p:txBody>
      </p:sp>
    </p:spTree>
  </p:cSld>
  <p:clrMapOvr>
    <a:masterClrMapping/>
  </p:clrMapOvr>
  <p:transition advTm="15000">
    <p:wipe dir="r"/>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t>Nadleśnictwo Gidle już od wielu lat prowadzi prace </a:t>
            </a:r>
            <a:r>
              <a:rPr lang="pl-PL" sz="2000" dirty="0" err="1" smtClean="0"/>
              <a:t>pozyskaniowe</a:t>
            </a:r>
            <a:r>
              <a:rPr lang="pl-PL" sz="2000" dirty="0" smtClean="0"/>
              <a:t> przy użyciu nowoczesnych maszyn wielooperacyjnych: </a:t>
            </a:r>
            <a:r>
              <a:rPr lang="pl-PL" sz="2000" dirty="0" err="1" smtClean="0"/>
              <a:t>harwesterów</a:t>
            </a:r>
            <a:r>
              <a:rPr lang="pl-PL" sz="2000" dirty="0" smtClean="0"/>
              <a:t> i </a:t>
            </a:r>
            <a:r>
              <a:rPr lang="pl-PL" sz="2000" dirty="0" err="1" smtClean="0"/>
              <a:t>forwarderów</a:t>
            </a:r>
            <a:endParaRPr lang="pl-PL" sz="2000" dirty="0"/>
          </a:p>
        </p:txBody>
      </p:sp>
      <p:pic>
        <p:nvPicPr>
          <p:cNvPr id="10" name="Symbol zastępczy zawartości 9" descr="Log_forwarder.jpg"/>
          <p:cNvPicPr>
            <a:picLocks noGrp="1" noChangeAspect="1"/>
          </p:cNvPicPr>
          <p:nvPr>
            <p:ph sz="half" idx="2"/>
          </p:nvPr>
        </p:nvPicPr>
        <p:blipFill>
          <a:blip r:embed="rId3" cstate="print"/>
          <a:stretch>
            <a:fillRect/>
          </a:stretch>
        </p:blipFill>
        <p:spPr>
          <a:xfrm>
            <a:off x="4648200" y="2143116"/>
            <a:ext cx="4038600" cy="3286148"/>
          </a:xfrm>
        </p:spPr>
      </p:pic>
      <p:pic>
        <p:nvPicPr>
          <p:cNvPr id="9" name="Symbol zastępczy zawartości 8" descr="harvesters_cat_IT4_942x458.jpg"/>
          <p:cNvPicPr>
            <a:picLocks noGrp="1" noChangeAspect="1"/>
          </p:cNvPicPr>
          <p:nvPr>
            <p:ph sz="half" idx="1"/>
          </p:nvPr>
        </p:nvPicPr>
        <p:blipFill>
          <a:blip r:embed="rId4" cstate="print"/>
          <a:stretch>
            <a:fillRect/>
          </a:stretch>
        </p:blipFill>
        <p:spPr>
          <a:xfrm>
            <a:off x="457200" y="2143116"/>
            <a:ext cx="4038600" cy="3286148"/>
          </a:xfrm>
        </p:spPr>
      </p:pic>
    </p:spTree>
  </p:cSld>
  <p:clrMapOvr>
    <a:masterClrMapping/>
  </p:clrMapOvr>
  <p:transition advTm="10000">
    <p:wipe/>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smtClean="0"/>
              <a:t>  Łowiectwo</a:t>
            </a:r>
            <a:endParaRPr lang="pl-PL" sz="4000" dirty="0"/>
          </a:p>
        </p:txBody>
      </p:sp>
      <p:pic>
        <p:nvPicPr>
          <p:cNvPr id="5" name="Symbol zastępczy zawartości 4" descr="samiec-dzika.jpg"/>
          <p:cNvPicPr>
            <a:picLocks noGrp="1" noChangeAspect="1"/>
          </p:cNvPicPr>
          <p:nvPr>
            <p:ph idx="1"/>
          </p:nvPr>
        </p:nvPicPr>
        <p:blipFill>
          <a:blip r:embed="rId3" cstate="print"/>
          <a:stretch>
            <a:fillRect/>
          </a:stretch>
        </p:blipFill>
        <p:spPr>
          <a:xfrm>
            <a:off x="3575050" y="1099529"/>
            <a:ext cx="5111750" cy="4200155"/>
          </a:xfrm>
        </p:spPr>
      </p:pic>
      <p:sp>
        <p:nvSpPr>
          <p:cNvPr id="4" name="Symbol zastępczy tekstu 3"/>
          <p:cNvSpPr>
            <a:spLocks noGrp="1"/>
          </p:cNvSpPr>
          <p:nvPr>
            <p:ph type="body" sz="half" idx="2"/>
          </p:nvPr>
        </p:nvSpPr>
        <p:spPr/>
        <p:txBody>
          <a:bodyPr>
            <a:noAutofit/>
          </a:bodyPr>
          <a:lstStyle/>
          <a:p>
            <a:r>
              <a:rPr lang="pl-PL" sz="1600" dirty="0" smtClean="0"/>
              <a:t>Każdego roku koła łowieckie przeprowadzają inwentaryzację stanu zwierzyny na terenie swojego koła i przedstawiają ją w postaci Rocznego Planu Łowieckiego. Owy plan zawiera ilość zwierzyny łownej (dziki, jelenie, daniele, sarny, łosie, lisy, jenoty oraz bażanty, kuropatwy, zające itp.) na podstawie której wyliczana jest odpowiednia dla gatunku ilość zwierzyny przeznaczonej do odłowu. Na podstawie Rocznych Planów Łowieckich na 2013 rok, zatwierdzanych przez Nadleśniczego, na terenie Nadleśnictwa Gidle znajduje się 350 jeleni, 50 danieli, 2015 saren oraz 500 dzików.</a:t>
            </a:r>
            <a:endParaRPr lang="pl-PL" sz="1600" dirty="0"/>
          </a:p>
        </p:txBody>
      </p:sp>
    </p:spTree>
  </p:cSld>
  <p:clrMapOvr>
    <a:masterClrMapping/>
  </p:clrMapOvr>
  <p:transition advTm="20000">
    <p:wipe dir="d"/>
    <p:sndAc>
      <p:stSnd>
        <p:snd r:embed="rId2" name="click.wav"/>
      </p:stSnd>
    </p:sndAc>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353</Words>
  <Application>Microsoft Office PowerPoint</Application>
  <PresentationFormat>Pokaz na ekranie (4:3)</PresentationFormat>
  <Paragraphs>48</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Nadleśnictwo Gidle 1945 - 2016</vt:lpstr>
      <vt:lpstr>Terytorium</vt:lpstr>
      <vt:lpstr>Ochrona lasu</vt:lpstr>
      <vt:lpstr>Klęski</vt:lpstr>
      <vt:lpstr>Zarząd</vt:lpstr>
      <vt:lpstr>Siedliska</vt:lpstr>
      <vt:lpstr>            Szkółka</vt:lpstr>
      <vt:lpstr>Nadleśnictwo Gidle już od wielu lat prowadzi prace pozyskaniowe przy użyciu nowoczesnych maszyn wielooperacyjnych: harwesterów i forwarderów</vt:lpstr>
      <vt:lpstr>  Łowiectwo</vt:lpstr>
      <vt:lpstr>Prezentację wykonali: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Nadleśnictwo Gidle</dc:title>
  <dc:creator>Admin</dc:creator>
  <cp:lastModifiedBy>Marian Szyszka</cp:lastModifiedBy>
  <cp:revision>12</cp:revision>
  <dcterms:created xsi:type="dcterms:W3CDTF">2016-04-05T08:06:30Z</dcterms:created>
  <dcterms:modified xsi:type="dcterms:W3CDTF">2016-04-29T09:05:36Z</dcterms:modified>
</cp:coreProperties>
</file>