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2527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sz="1800" dirty="0"/>
              <a:t>Struktura</a:t>
            </a:r>
            <a:r>
              <a:rPr lang="pl-PL" sz="1800" baseline="0" dirty="0"/>
              <a:t> s</a:t>
            </a:r>
            <a:r>
              <a:rPr lang="pl-PL" sz="1800" dirty="0"/>
              <a:t>iedlisk</a:t>
            </a:r>
            <a:r>
              <a:rPr lang="pl-PL" sz="1800" baseline="0" dirty="0"/>
              <a:t> polskich lasów</a:t>
            </a:r>
            <a:endParaRPr lang="en-US" sz="1800" dirty="0"/>
          </a:p>
        </c:rich>
      </c:tx>
      <c:layout>
        <c:manualLayout>
          <c:xMode val="edge"/>
          <c:yMode val="edge"/>
          <c:x val="0.18908094241078621"/>
          <c:y val="1.347766194452475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1878558554451525E-2"/>
          <c:y val="0.29967142360797377"/>
          <c:w val="0.52071934749096938"/>
          <c:h val="0.58227104981207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siedlisk polskich lasów</c:v>
                </c:pt>
              </c:strCache>
            </c:strRef>
          </c:tx>
          <c:cat>
            <c:strRef>
              <c:f>Arkusz1!$A$2:$A$5</c:f>
              <c:strCache>
                <c:ptCount val="2"/>
                <c:pt idx="0">
                  <c:v> siedliska borowe (55%)</c:v>
                </c:pt>
                <c:pt idx="1">
                  <c:v> siedliska lasowe (45%)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9B-4E77-863D-1E13DF08811D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3162381612174789"/>
          <c:y val="0.27796704137684741"/>
          <c:w val="0.32819832331741544"/>
          <c:h val="0.55535950778946452"/>
        </c:manualLayout>
      </c:layout>
      <c:spPr>
        <a:effectLst>
          <a:outerShdw blurRad="50800" dist="50800" dir="5400000" sx="3000" sy="3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sz="1800" dirty="0"/>
              <a:t>Struktura siedlisk lasów w Nadleśnictwie Myślenice</a:t>
            </a:r>
          </a:p>
        </c:rich>
      </c:tx>
      <c:layout>
        <c:manualLayout>
          <c:xMode val="edge"/>
          <c:yMode val="edge"/>
          <c:x val="6.5910285710113412E-2"/>
          <c:y val="7.573583850477744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841480659379708"/>
          <c:y val="0.3417764506258163"/>
          <c:w val="0.52881196287885968"/>
          <c:h val="0.4906441347403474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siedlisk lasów w Nadleśnictwie Myślenice</c:v>
                </c:pt>
              </c:strCache>
            </c:strRef>
          </c:tx>
          <c:explosion val="1"/>
          <c:cat>
            <c:strRef>
              <c:f>Arkusz1!$A$2:$A$5</c:f>
              <c:strCache>
                <c:ptCount val="4"/>
                <c:pt idx="2">
                  <c:v>siedliska borowe (2%)</c:v>
                </c:pt>
                <c:pt idx="3">
                  <c:v>siedliska lasowe (98%)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2" formatCode="0%">
                  <c:v>2.0000000000000004E-2</c:v>
                </c:pt>
                <c:pt idx="3" formatCode="0%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53-4617-9CEF-5D457EDC4C51}"/>
            </c:ext>
          </c:extLst>
        </c:ser>
        <c:dLbls/>
      </c:pie3DChart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5489411518457163"/>
          <c:y val="0.3158166921863525"/>
          <c:w val="0.31640831307149936"/>
          <c:h val="0.56974538383077711"/>
        </c:manualLayout>
      </c:layout>
      <c:spPr>
        <a:effectLst>
          <a:glow rad="63500">
            <a:schemeClr val="accent1">
              <a:alpha val="40000"/>
            </a:schemeClr>
          </a:glow>
        </a:effectLst>
      </c:spPr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7.0896276854282125E-2"/>
          <c:y val="5.3279489911870682E-2"/>
          <c:w val="0.69959127512673369"/>
          <c:h val="0.7101173133394586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jodła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Arkusz1!$B$2</c:f>
              <c:numCache>
                <c:formatCode>0%</c:formatCode>
                <c:ptCount val="1"/>
                <c:pt idx="0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DB-4797-9E30-D00333F9075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buk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DB-4797-9E30-D00333F9075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sosna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Arkusz1!$D$2</c:f>
              <c:numCache>
                <c:formatCode>0%</c:formatCode>
                <c:ptCount val="1"/>
                <c:pt idx="0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DB-4797-9E30-D00333F90757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świerk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DB-4797-9E30-D00333F90757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dąb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Arkusz1!$F$2</c:f>
              <c:numCache>
                <c:formatCode>0%</c:formatCode>
                <c:ptCount val="1"/>
                <c:pt idx="0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CDB-4797-9E30-D00333F90757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modrzew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Arkusz1!$G$2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CDB-4797-9E30-D00333F90757}"/>
            </c:ext>
          </c:extLst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pozostałe</c:v>
                </c:pt>
              </c:strCache>
            </c:strRef>
          </c:tx>
          <c:cat>
            <c:strRef>
              <c:f>Arkusz1!$A$2</c:f>
              <c:strCache>
                <c:ptCount val="1"/>
                <c:pt idx="0">
                  <c:v>Procentowy udział gatunków drzew w Nadleśnictwie Myślenice</c:v>
                </c:pt>
              </c:strCache>
            </c:strRef>
          </c:cat>
          <c:val>
            <c:numRef>
              <c:f>Arkusz1!$H$2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DB-4797-9E30-D00333F90757}"/>
            </c:ext>
          </c:extLst>
        </c:ser>
        <c:dLbls/>
        <c:axId val="91819392"/>
        <c:axId val="91845760"/>
      </c:barChart>
      <c:catAx>
        <c:axId val="918193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91845760"/>
        <c:crosses val="autoZero"/>
        <c:auto val="1"/>
        <c:lblAlgn val="ctr"/>
        <c:lblOffset val="100"/>
      </c:catAx>
      <c:valAx>
        <c:axId val="91845760"/>
        <c:scaling>
          <c:orientation val="minMax"/>
        </c:scaling>
        <c:axPos val="l"/>
        <c:majorGridlines/>
        <c:numFmt formatCode="0%" sourceLinked="1"/>
        <c:tickLblPos val="nextTo"/>
        <c:crossAx val="9181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93333949161692"/>
          <c:y val="6.6771483834408549E-2"/>
          <c:w val="0.20995043760569818"/>
          <c:h val="0.71253957257524347"/>
        </c:manualLayout>
      </c:layout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509B5-1524-409A-B4A9-26182341A780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3_4" csCatId="accent3" phldr="1"/>
      <dgm:spPr/>
    </dgm:pt>
    <dgm:pt modelId="{4C9204E0-1A4B-4E8D-837A-51731FC6A574}">
      <dgm:prSet/>
      <dgm:spPr/>
      <dgm:t>
        <a:bodyPr/>
        <a:lstStyle/>
        <a:p>
          <a:r>
            <a:rPr lang="pl-PL" dirty="0" smtClean="0">
              <a:latin typeface="Calibri" charset="0"/>
            </a:rPr>
            <a:t>Na naszym terenie występuje także jedna z najliczniejszych populacji </a:t>
          </a:r>
          <a:r>
            <a:rPr lang="pl-PL" b="1" dirty="0" smtClean="0">
              <a:latin typeface="Calibri" charset="0"/>
            </a:rPr>
            <a:t>głuszca.</a:t>
          </a:r>
          <a:endParaRPr lang="pl-PL" b="1" dirty="0"/>
        </a:p>
      </dgm:t>
    </dgm:pt>
    <dgm:pt modelId="{54AF1F6B-70E9-48C5-A5AF-2FF6A4820335}" type="parTrans" cxnId="{A129F894-C77D-40E5-B095-09D278A38BCE}">
      <dgm:prSet/>
      <dgm:spPr/>
      <dgm:t>
        <a:bodyPr/>
        <a:lstStyle/>
        <a:p>
          <a:endParaRPr lang="pl-PL"/>
        </a:p>
      </dgm:t>
    </dgm:pt>
    <dgm:pt modelId="{EDE8EA9D-031F-4EB6-A4F8-2AE195891F3F}" type="sibTrans" cxnId="{A129F894-C77D-40E5-B095-09D278A38BCE}">
      <dgm:prSet/>
      <dgm:spPr/>
      <dgm:t>
        <a:bodyPr/>
        <a:lstStyle/>
        <a:p>
          <a:endParaRPr lang="pl-PL"/>
        </a:p>
      </dgm:t>
    </dgm:pt>
    <dgm:pt modelId="{B63A09ED-C17E-4BF3-8A7A-6D809DF04A05}" type="pres">
      <dgm:prSet presAssocID="{E75509B5-1524-409A-B4A9-26182341A780}" presName="diagram" presStyleCnt="0">
        <dgm:presLayoutVars>
          <dgm:dir/>
        </dgm:presLayoutVars>
      </dgm:prSet>
      <dgm:spPr/>
    </dgm:pt>
    <dgm:pt modelId="{945A8389-FFB5-41C8-A67B-048D8BE9EE66}" type="pres">
      <dgm:prSet presAssocID="{4C9204E0-1A4B-4E8D-837A-51731FC6A574}" presName="composite" presStyleCnt="0"/>
      <dgm:spPr/>
    </dgm:pt>
    <dgm:pt modelId="{6A07A0C0-FC24-48DD-9FCB-628F8D08E098}" type="pres">
      <dgm:prSet presAssocID="{4C9204E0-1A4B-4E8D-837A-51731FC6A574}" presName="Image" presStyleLbl="bgShp" presStyleIdx="0" presStyleCnt="1" custScaleX="88865" custScaleY="81407" custLinFactNeighborX="-17595" custLinFactNeighborY="46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0ABA39-DE10-4B70-A9C4-5C948A5F2F24}" type="pres">
      <dgm:prSet presAssocID="{4C9204E0-1A4B-4E8D-837A-51731FC6A574}" presName="Parent" presStyleLbl="node0" presStyleIdx="0" presStyleCnt="1" custScaleX="120197" custScaleY="140878" custLinFactNeighborX="66427" custLinFactNeighborY="-525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F47356E-40A5-4251-B337-16383944A978}" type="presOf" srcId="{4C9204E0-1A4B-4E8D-837A-51731FC6A574}" destId="{820ABA39-DE10-4B70-A9C4-5C948A5F2F24}" srcOrd="0" destOrd="0" presId="urn:microsoft.com/office/officeart/2008/layout/BendingPictureCaption"/>
    <dgm:cxn modelId="{708FCC5B-AA1D-47A1-95E7-6F96EDC7D298}" type="presOf" srcId="{E75509B5-1524-409A-B4A9-26182341A780}" destId="{B63A09ED-C17E-4BF3-8A7A-6D809DF04A05}" srcOrd="0" destOrd="0" presId="urn:microsoft.com/office/officeart/2008/layout/BendingPictureCaption"/>
    <dgm:cxn modelId="{A129F894-C77D-40E5-B095-09D278A38BCE}" srcId="{E75509B5-1524-409A-B4A9-26182341A780}" destId="{4C9204E0-1A4B-4E8D-837A-51731FC6A574}" srcOrd="0" destOrd="0" parTransId="{54AF1F6B-70E9-48C5-A5AF-2FF6A4820335}" sibTransId="{EDE8EA9D-031F-4EB6-A4F8-2AE195891F3F}"/>
    <dgm:cxn modelId="{7F8F8A5D-2CD5-4BAC-A625-44AA890954B5}" type="presParOf" srcId="{B63A09ED-C17E-4BF3-8A7A-6D809DF04A05}" destId="{945A8389-FFB5-41C8-A67B-048D8BE9EE66}" srcOrd="0" destOrd="0" presId="urn:microsoft.com/office/officeart/2008/layout/BendingPictureCaption"/>
    <dgm:cxn modelId="{C2221FAE-9EB1-4797-B343-5996F5176297}" type="presParOf" srcId="{945A8389-FFB5-41C8-A67B-048D8BE9EE66}" destId="{6A07A0C0-FC24-48DD-9FCB-628F8D08E098}" srcOrd="0" destOrd="0" presId="urn:microsoft.com/office/officeart/2008/layout/BendingPictureCaption"/>
    <dgm:cxn modelId="{D2D5D619-65C3-4F41-9378-7F4C7AF39A0B}" type="presParOf" srcId="{945A8389-FFB5-41C8-A67B-048D8BE9EE66}" destId="{820ABA39-DE10-4B70-A9C4-5C948A5F2F2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26FA5-33F1-46B7-872F-1DCA9435D76D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B9849AE2-BF43-498D-AAA2-297CF1095DB8}">
      <dgm:prSet phldrT="[Text]" custT="1"/>
      <dgm:spPr/>
      <dgm:t>
        <a:bodyPr/>
        <a:lstStyle/>
        <a:p>
          <a:r>
            <a:rPr lang="en-US" sz="1200" dirty="0"/>
            <a:t>Zbiór </a:t>
          </a:r>
          <a:r>
            <a:rPr lang="en-US" sz="1200" dirty="0" err="1"/>
            <a:t>nasion</a:t>
          </a:r>
          <a:r>
            <a:rPr lang="en-US" sz="1200" dirty="0"/>
            <a:t> I ich wyłuszczenie</a:t>
          </a:r>
        </a:p>
      </dgm:t>
    </dgm:pt>
    <dgm:pt modelId="{19B23EB7-B2D1-429B-9DAD-634BBDE28B78}" type="parTrans" cxnId="{CFA5117A-04C4-43BF-AA28-9FC0E1DDEDEE}">
      <dgm:prSet/>
      <dgm:spPr/>
      <dgm:t>
        <a:bodyPr/>
        <a:lstStyle/>
        <a:p>
          <a:endParaRPr lang="pl-PL"/>
        </a:p>
      </dgm:t>
    </dgm:pt>
    <dgm:pt modelId="{7E2E44D8-492B-4C27-8BC2-A4659C64F6B6}" type="sibTrans" cxnId="{CFA5117A-04C4-43BF-AA28-9FC0E1DDEDEE}">
      <dgm:prSet/>
      <dgm:spPr/>
      <dgm:t>
        <a:bodyPr/>
        <a:lstStyle/>
        <a:p>
          <a:endParaRPr lang="pl-PL"/>
        </a:p>
      </dgm:t>
    </dgm:pt>
    <dgm:pt modelId="{BF32E592-75C3-4803-8E90-657752F056C9}">
      <dgm:prSet phldrT="[Text]" custT="1"/>
      <dgm:spPr/>
      <dgm:t>
        <a:bodyPr/>
        <a:lstStyle/>
        <a:p>
          <a:r>
            <a:rPr lang="en-US" sz="1200" dirty="0"/>
            <a:t>Przechowywanie w odpowiednich warunkach </a:t>
          </a:r>
        </a:p>
      </dgm:t>
    </dgm:pt>
    <dgm:pt modelId="{CEDA0953-2425-4670-BED1-98E7ADF80858}" type="parTrans" cxnId="{5AC2D10D-A91A-4A06-AAD0-E337863D1CA0}">
      <dgm:prSet/>
      <dgm:spPr/>
      <dgm:t>
        <a:bodyPr/>
        <a:lstStyle/>
        <a:p>
          <a:endParaRPr lang="pl-PL"/>
        </a:p>
      </dgm:t>
    </dgm:pt>
    <dgm:pt modelId="{D7911674-8706-40DF-B080-5275FD5B54F4}" type="sibTrans" cxnId="{5AC2D10D-A91A-4A06-AAD0-E337863D1CA0}">
      <dgm:prSet/>
      <dgm:spPr/>
      <dgm:t>
        <a:bodyPr/>
        <a:lstStyle/>
        <a:p>
          <a:endParaRPr lang="pl-PL"/>
        </a:p>
      </dgm:t>
    </dgm:pt>
    <dgm:pt modelId="{727549DD-70C5-4DB2-BD3F-3DE3AB83A9EA}">
      <dgm:prSet phldrT="[Text]" custT="1"/>
      <dgm:spPr/>
      <dgm:t>
        <a:bodyPr/>
        <a:lstStyle/>
        <a:p>
          <a:r>
            <a:rPr lang="en-US" sz="1200" dirty="0"/>
            <a:t>Przygotowanie powierzchni do siewu</a:t>
          </a:r>
        </a:p>
      </dgm:t>
    </dgm:pt>
    <dgm:pt modelId="{AFCAFE63-AD10-485D-A4F9-C758DD645874}" type="parTrans" cxnId="{1DD31D9D-9D52-454F-A033-2875E368B737}">
      <dgm:prSet/>
      <dgm:spPr/>
      <dgm:t>
        <a:bodyPr/>
        <a:lstStyle/>
        <a:p>
          <a:endParaRPr lang="pl-PL"/>
        </a:p>
      </dgm:t>
    </dgm:pt>
    <dgm:pt modelId="{70BDD502-C6ED-4048-98F3-BCE877DB5205}" type="sibTrans" cxnId="{1DD31D9D-9D52-454F-A033-2875E368B737}">
      <dgm:prSet/>
      <dgm:spPr/>
      <dgm:t>
        <a:bodyPr/>
        <a:lstStyle/>
        <a:p>
          <a:endParaRPr lang="pl-PL"/>
        </a:p>
      </dgm:t>
    </dgm:pt>
    <dgm:pt modelId="{3072B7D7-30B4-4774-BFB7-89C74215FEBB}" type="pres">
      <dgm:prSet presAssocID="{A4B26FA5-33F1-46B7-872F-1DCA9435D76D}" presName="Name0" presStyleCnt="0">
        <dgm:presLayoutVars>
          <dgm:dir/>
          <dgm:animLvl val="lvl"/>
          <dgm:resizeHandles val="exact"/>
        </dgm:presLayoutVars>
      </dgm:prSet>
      <dgm:spPr/>
    </dgm:pt>
    <dgm:pt modelId="{734D1A26-F9B8-417F-A7B0-E35EA8632535}" type="pres">
      <dgm:prSet presAssocID="{B9849AE2-BF43-498D-AAA2-297CF1095DB8}" presName="parTxOnly" presStyleLbl="node1" presStyleIdx="0" presStyleCnt="3" custScaleX="105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3BFEE9-4367-4CD5-9F3F-9A5AB5BD6F0C}" type="pres">
      <dgm:prSet presAssocID="{7E2E44D8-492B-4C27-8BC2-A4659C64F6B6}" presName="parTxOnlySpace" presStyleCnt="0"/>
      <dgm:spPr/>
    </dgm:pt>
    <dgm:pt modelId="{3FDBF2DA-5DDA-48A8-B9EC-9E97CA0D31A0}" type="pres">
      <dgm:prSet presAssocID="{BF32E592-75C3-4803-8E90-657752F056C9}" presName="parTxOnly" presStyleLbl="node1" presStyleIdx="1" presStyleCnt="3" custScaleX="109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166BAA-D72E-46F4-9F5E-669C3F01E15F}" type="pres">
      <dgm:prSet presAssocID="{D7911674-8706-40DF-B080-5275FD5B54F4}" presName="parTxOnlySpace" presStyleCnt="0"/>
      <dgm:spPr/>
    </dgm:pt>
    <dgm:pt modelId="{C51EB06D-D857-4E56-BF6A-63930DEAE5C5}" type="pres">
      <dgm:prSet presAssocID="{727549DD-70C5-4DB2-BD3F-3DE3AB83A9E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A5117A-04C4-43BF-AA28-9FC0E1DDEDEE}" srcId="{A4B26FA5-33F1-46B7-872F-1DCA9435D76D}" destId="{B9849AE2-BF43-498D-AAA2-297CF1095DB8}" srcOrd="0" destOrd="0" parTransId="{19B23EB7-B2D1-429B-9DAD-634BBDE28B78}" sibTransId="{7E2E44D8-492B-4C27-8BC2-A4659C64F6B6}"/>
    <dgm:cxn modelId="{26EF932A-9349-4D6F-B657-56951DBF599D}" type="presOf" srcId="{B9849AE2-BF43-498D-AAA2-297CF1095DB8}" destId="{734D1A26-F9B8-417F-A7B0-E35EA8632535}" srcOrd="0" destOrd="0" presId="urn:microsoft.com/office/officeart/2005/8/layout/chevron1"/>
    <dgm:cxn modelId="{1DD31D9D-9D52-454F-A033-2875E368B737}" srcId="{A4B26FA5-33F1-46B7-872F-1DCA9435D76D}" destId="{727549DD-70C5-4DB2-BD3F-3DE3AB83A9EA}" srcOrd="2" destOrd="0" parTransId="{AFCAFE63-AD10-485D-A4F9-C758DD645874}" sibTransId="{70BDD502-C6ED-4048-98F3-BCE877DB5205}"/>
    <dgm:cxn modelId="{5AC2D10D-A91A-4A06-AAD0-E337863D1CA0}" srcId="{A4B26FA5-33F1-46B7-872F-1DCA9435D76D}" destId="{BF32E592-75C3-4803-8E90-657752F056C9}" srcOrd="1" destOrd="0" parTransId="{CEDA0953-2425-4670-BED1-98E7ADF80858}" sibTransId="{D7911674-8706-40DF-B080-5275FD5B54F4}"/>
    <dgm:cxn modelId="{6AA90FE4-8F84-4DD5-A1A9-8E09722D0E80}" type="presOf" srcId="{BF32E592-75C3-4803-8E90-657752F056C9}" destId="{3FDBF2DA-5DDA-48A8-B9EC-9E97CA0D31A0}" srcOrd="0" destOrd="0" presId="urn:microsoft.com/office/officeart/2005/8/layout/chevron1"/>
    <dgm:cxn modelId="{45330DA0-1799-4BED-94D3-BAD2992DA42A}" type="presOf" srcId="{A4B26FA5-33F1-46B7-872F-1DCA9435D76D}" destId="{3072B7D7-30B4-4774-BFB7-89C74215FEBB}" srcOrd="0" destOrd="0" presId="urn:microsoft.com/office/officeart/2005/8/layout/chevron1"/>
    <dgm:cxn modelId="{E1AAB387-BB7B-412A-BF10-5DF18AC3A281}" type="presOf" srcId="{727549DD-70C5-4DB2-BD3F-3DE3AB83A9EA}" destId="{C51EB06D-D857-4E56-BF6A-63930DEAE5C5}" srcOrd="0" destOrd="0" presId="urn:microsoft.com/office/officeart/2005/8/layout/chevron1"/>
    <dgm:cxn modelId="{4EA76440-0DEB-4E25-930C-88A769036681}" type="presParOf" srcId="{3072B7D7-30B4-4774-BFB7-89C74215FEBB}" destId="{734D1A26-F9B8-417F-A7B0-E35EA8632535}" srcOrd="0" destOrd="0" presId="urn:microsoft.com/office/officeart/2005/8/layout/chevron1"/>
    <dgm:cxn modelId="{895E09BF-40B4-467D-B628-7E6BE2FF1921}" type="presParOf" srcId="{3072B7D7-30B4-4774-BFB7-89C74215FEBB}" destId="{D33BFEE9-4367-4CD5-9F3F-9A5AB5BD6F0C}" srcOrd="1" destOrd="0" presId="urn:microsoft.com/office/officeart/2005/8/layout/chevron1"/>
    <dgm:cxn modelId="{A7E2AD16-9981-4423-8D61-74F246684C12}" type="presParOf" srcId="{3072B7D7-30B4-4774-BFB7-89C74215FEBB}" destId="{3FDBF2DA-5DDA-48A8-B9EC-9E97CA0D31A0}" srcOrd="2" destOrd="0" presId="urn:microsoft.com/office/officeart/2005/8/layout/chevron1"/>
    <dgm:cxn modelId="{5445C5D9-20C9-4190-88A4-F58FD5036889}" type="presParOf" srcId="{3072B7D7-30B4-4774-BFB7-89C74215FEBB}" destId="{56166BAA-D72E-46F4-9F5E-669C3F01E15F}" srcOrd="3" destOrd="0" presId="urn:microsoft.com/office/officeart/2005/8/layout/chevron1"/>
    <dgm:cxn modelId="{75A741A2-055E-4625-BD4B-8BD5A1441343}" type="presParOf" srcId="{3072B7D7-30B4-4774-BFB7-89C74215FEBB}" destId="{C51EB06D-D857-4E56-BF6A-63930DEAE5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4475B-5471-4494-9A97-6AB3878F8E2F}" type="doc">
      <dgm:prSet loTypeId="urn:microsoft.com/office/officeart/2005/8/layout/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354B5871-AE2B-4290-9238-D48540D18EE7}">
      <dgm:prSet phldrT="[Tekst]" custT="1"/>
      <dgm:spPr/>
      <dgm:t>
        <a:bodyPr/>
        <a:lstStyle/>
        <a:p>
          <a:r>
            <a:rPr lang="pl-PL" sz="1600" b="1" dirty="0"/>
            <a:t>WIOSENNE </a:t>
          </a:r>
          <a:r>
            <a:rPr lang="pl-PL" dirty="0"/>
            <a:t> </a:t>
          </a:r>
          <a:endParaRPr lang="en-US" sz="1600" b="1" dirty="0"/>
        </a:p>
      </dgm:t>
    </dgm:pt>
    <dgm:pt modelId="{B2BF8AB1-AC84-4CC1-A06C-30BE4F54D722}" type="parTrans" cxnId="{3597EF55-82BA-4065-9216-0EA229504D12}">
      <dgm:prSet/>
      <dgm:spPr/>
      <dgm:t>
        <a:bodyPr/>
        <a:lstStyle/>
        <a:p>
          <a:endParaRPr lang="pl-PL"/>
        </a:p>
      </dgm:t>
    </dgm:pt>
    <dgm:pt modelId="{5C57C8C5-EA59-44CA-8F10-1370DABE180C}" type="sibTrans" cxnId="{3597EF55-82BA-4065-9216-0EA229504D12}">
      <dgm:prSet/>
      <dgm:spPr/>
      <dgm:t>
        <a:bodyPr/>
        <a:lstStyle/>
        <a:p>
          <a:endParaRPr lang="pl-PL"/>
        </a:p>
      </dgm:t>
    </dgm:pt>
    <dgm:pt modelId="{A3329272-2B9E-4DB6-B675-1112BFED85A1}">
      <dgm:prSet phldrT="[Tekst]" custT="1"/>
      <dgm:spPr/>
      <dgm:t>
        <a:bodyPr/>
        <a:lstStyle/>
        <a:p>
          <a:pPr algn="ctr"/>
          <a:r>
            <a:rPr lang="pl-PL" sz="1800" b="1" dirty="0"/>
            <a:t>RODZAJE SIEWÓW</a:t>
          </a:r>
        </a:p>
      </dgm:t>
    </dgm:pt>
    <dgm:pt modelId="{879D9A73-9DA5-401B-8074-B14D19B91F98}" type="parTrans" cxnId="{77CECB0A-8E9C-4A34-98AC-160133C49FBF}">
      <dgm:prSet/>
      <dgm:spPr/>
      <dgm:t>
        <a:bodyPr/>
        <a:lstStyle/>
        <a:p>
          <a:endParaRPr lang="pl-PL"/>
        </a:p>
      </dgm:t>
    </dgm:pt>
    <dgm:pt modelId="{584E1B44-E129-4333-AA9A-599578BF308A}" type="sibTrans" cxnId="{77CECB0A-8E9C-4A34-98AC-160133C49FBF}">
      <dgm:prSet/>
      <dgm:spPr/>
      <dgm:t>
        <a:bodyPr/>
        <a:lstStyle/>
        <a:p>
          <a:endParaRPr lang="pl-PL"/>
        </a:p>
      </dgm:t>
    </dgm:pt>
    <dgm:pt modelId="{C6A6E768-B7A3-4B2E-BAAC-B6D73B6EE0EB}">
      <dgm:prSet phldrT="[Tekst]" custT="1"/>
      <dgm:spPr/>
      <dgm:t>
        <a:bodyPr/>
        <a:lstStyle/>
        <a:p>
          <a:r>
            <a:rPr lang="pl-PL" sz="1600" b="1" dirty="0"/>
            <a:t>JESIENNE</a:t>
          </a:r>
        </a:p>
      </dgm:t>
    </dgm:pt>
    <dgm:pt modelId="{A8E0DA86-1D61-4CFE-91DC-83D1D92C1AF8}" type="parTrans" cxnId="{A573B892-FCFA-4F6E-910B-202684277436}">
      <dgm:prSet/>
      <dgm:spPr/>
      <dgm:t>
        <a:bodyPr/>
        <a:lstStyle/>
        <a:p>
          <a:endParaRPr lang="pl-PL"/>
        </a:p>
      </dgm:t>
    </dgm:pt>
    <dgm:pt modelId="{26932B99-21FA-4D20-B0A2-54982DAA91F8}" type="sibTrans" cxnId="{A573B892-FCFA-4F6E-910B-202684277436}">
      <dgm:prSet/>
      <dgm:spPr/>
      <dgm:t>
        <a:bodyPr/>
        <a:lstStyle/>
        <a:p>
          <a:endParaRPr lang="pl-PL"/>
        </a:p>
      </dgm:t>
    </dgm:pt>
    <dgm:pt modelId="{15E2D946-0237-4099-B56D-2021F8FEEA12}">
      <dgm:prSet phldrT="[Tekst]" custT="1"/>
      <dgm:spPr/>
      <dgm:t>
        <a:bodyPr/>
        <a:lstStyle/>
        <a:p>
          <a:r>
            <a:rPr lang="pl-PL" sz="1200" dirty="0"/>
            <a:t>jawor   </a:t>
          </a:r>
          <a:r>
            <a:rPr lang="pl-PL" sz="1200" dirty="0" smtClean="0"/>
            <a:t> </a:t>
          </a:r>
          <a:endParaRPr lang="pl-PL" sz="1200" dirty="0"/>
        </a:p>
      </dgm:t>
    </dgm:pt>
    <dgm:pt modelId="{9854DDBE-85B6-4850-BFB0-625B1AA592E8}" type="parTrans" cxnId="{8747EA76-306B-428F-9510-DE57674C1DA5}">
      <dgm:prSet/>
      <dgm:spPr/>
      <dgm:t>
        <a:bodyPr/>
        <a:lstStyle/>
        <a:p>
          <a:endParaRPr lang="pl-PL"/>
        </a:p>
      </dgm:t>
    </dgm:pt>
    <dgm:pt modelId="{DAE84387-5C7A-472B-90B7-B38222FBB4DC}" type="sibTrans" cxnId="{8747EA76-306B-428F-9510-DE57674C1DA5}">
      <dgm:prSet/>
      <dgm:spPr/>
      <dgm:t>
        <a:bodyPr/>
        <a:lstStyle/>
        <a:p>
          <a:endParaRPr lang="pl-PL"/>
        </a:p>
      </dgm:t>
    </dgm:pt>
    <dgm:pt modelId="{5634FF57-5F4B-432F-92BD-5E98F96FB876}">
      <dgm:prSet phldrT="[Tekst]" custT="1"/>
      <dgm:spPr/>
      <dgm:t>
        <a:bodyPr/>
        <a:lstStyle/>
        <a:p>
          <a:r>
            <a:rPr lang="pl-PL" sz="1200" dirty="0"/>
            <a:t>świerk        </a:t>
          </a:r>
          <a:endParaRPr lang="en-US" sz="1200" dirty="0"/>
        </a:p>
      </dgm:t>
    </dgm:pt>
    <dgm:pt modelId="{4A8910E5-9D2F-468B-A2D4-0691BF5F0E7C}" type="parTrans" cxnId="{06C853B6-7BC2-47D1-AC0A-1183E9814043}">
      <dgm:prSet/>
      <dgm:spPr/>
      <dgm:t>
        <a:bodyPr/>
        <a:lstStyle/>
        <a:p>
          <a:endParaRPr lang="pl-PL"/>
        </a:p>
      </dgm:t>
    </dgm:pt>
    <dgm:pt modelId="{356876ED-C81E-498E-B566-0B9CAA7B8981}" type="sibTrans" cxnId="{06C853B6-7BC2-47D1-AC0A-1183E9814043}">
      <dgm:prSet/>
      <dgm:spPr/>
      <dgm:t>
        <a:bodyPr/>
        <a:lstStyle/>
        <a:p>
          <a:endParaRPr lang="pl-PL"/>
        </a:p>
      </dgm:t>
    </dgm:pt>
    <dgm:pt modelId="{16FB88CD-C2EE-479A-BDF5-E7DFABCA5166}">
      <dgm:prSet phldrT="[Tekst]" custT="1"/>
      <dgm:spPr/>
      <dgm:t>
        <a:bodyPr/>
        <a:lstStyle/>
        <a:p>
          <a:r>
            <a:rPr lang="pl-PL" sz="1200" dirty="0"/>
            <a:t>buk        </a:t>
          </a:r>
          <a:endParaRPr lang="en-US" sz="1200" dirty="0"/>
        </a:p>
      </dgm:t>
    </dgm:pt>
    <dgm:pt modelId="{0E2EB766-65CE-4B86-9A90-7EA4D7282C32}" type="parTrans" cxnId="{E408F433-A8CB-451F-BC32-9AF81C18627F}">
      <dgm:prSet/>
      <dgm:spPr/>
      <dgm:t>
        <a:bodyPr/>
        <a:lstStyle/>
        <a:p>
          <a:endParaRPr lang="pl-PL"/>
        </a:p>
      </dgm:t>
    </dgm:pt>
    <dgm:pt modelId="{BD8EFF93-413B-4B98-A252-A1691A070B68}" type="sibTrans" cxnId="{E408F433-A8CB-451F-BC32-9AF81C18627F}">
      <dgm:prSet/>
      <dgm:spPr/>
      <dgm:t>
        <a:bodyPr/>
        <a:lstStyle/>
        <a:p>
          <a:endParaRPr lang="pl-PL"/>
        </a:p>
      </dgm:t>
    </dgm:pt>
    <dgm:pt modelId="{FFD2C3EF-6195-46AB-BF9F-29A20DC7E736}">
      <dgm:prSet phldrT="[Tekst]" custT="1"/>
      <dgm:spPr/>
      <dgm:t>
        <a:bodyPr/>
        <a:lstStyle/>
        <a:p>
          <a:r>
            <a:rPr lang="pl-PL" sz="1200" dirty="0"/>
            <a:t>modrzew</a:t>
          </a:r>
          <a:endParaRPr lang="en-US" sz="1200" dirty="0"/>
        </a:p>
      </dgm:t>
    </dgm:pt>
    <dgm:pt modelId="{6747176D-B045-4763-B010-8637C1B73540}" type="parTrans" cxnId="{F5E37BEA-39D5-442B-B083-AF40F61125D3}">
      <dgm:prSet/>
      <dgm:spPr/>
      <dgm:t>
        <a:bodyPr/>
        <a:lstStyle/>
        <a:p>
          <a:endParaRPr lang="pl-PL"/>
        </a:p>
      </dgm:t>
    </dgm:pt>
    <dgm:pt modelId="{A211184D-21F3-4128-B864-7B1D35A48FAA}" type="sibTrans" cxnId="{F5E37BEA-39D5-442B-B083-AF40F61125D3}">
      <dgm:prSet/>
      <dgm:spPr/>
      <dgm:t>
        <a:bodyPr/>
        <a:lstStyle/>
        <a:p>
          <a:endParaRPr lang="pl-PL"/>
        </a:p>
      </dgm:t>
    </dgm:pt>
    <dgm:pt modelId="{BA34CA69-4D53-494E-AB2D-C8F9183412B4}">
      <dgm:prSet phldrT="[Tekst]" custT="1"/>
      <dgm:spPr/>
      <dgm:t>
        <a:bodyPr/>
        <a:lstStyle/>
        <a:p>
          <a:r>
            <a:rPr lang="pl-PL" sz="1200" dirty="0"/>
            <a:t>sosna   </a:t>
          </a:r>
          <a:endParaRPr lang="en-US" sz="1200" dirty="0"/>
        </a:p>
      </dgm:t>
    </dgm:pt>
    <dgm:pt modelId="{6006670D-6CA5-4145-8499-837377B65653}" type="parTrans" cxnId="{2E4C5FFF-1484-4FDA-ABBE-49C9BDB6FCC8}">
      <dgm:prSet/>
      <dgm:spPr/>
      <dgm:t>
        <a:bodyPr/>
        <a:lstStyle/>
        <a:p>
          <a:endParaRPr lang="pl-PL"/>
        </a:p>
      </dgm:t>
    </dgm:pt>
    <dgm:pt modelId="{2A8510E3-B16B-4102-ACC7-CC8C11EB43C5}" type="sibTrans" cxnId="{2E4C5FFF-1484-4FDA-ABBE-49C9BDB6FCC8}">
      <dgm:prSet/>
      <dgm:spPr/>
      <dgm:t>
        <a:bodyPr/>
        <a:lstStyle/>
        <a:p>
          <a:endParaRPr lang="pl-PL"/>
        </a:p>
      </dgm:t>
    </dgm:pt>
    <dgm:pt modelId="{A0CB5207-2B7F-494B-A770-09FE4F8815DA}">
      <dgm:prSet phldrT="[Tekst]" custT="1"/>
      <dgm:spPr/>
      <dgm:t>
        <a:bodyPr/>
        <a:lstStyle/>
        <a:p>
          <a:r>
            <a:rPr lang="pl-PL" sz="1200" dirty="0"/>
            <a:t>Głównie </a:t>
          </a:r>
          <a:r>
            <a:rPr lang="pl-PL" sz="1200" dirty="0" smtClean="0"/>
            <a:t>jodła</a:t>
          </a:r>
          <a:endParaRPr lang="pl-PL" sz="1200" dirty="0"/>
        </a:p>
      </dgm:t>
    </dgm:pt>
    <dgm:pt modelId="{8FE06E6E-F0CE-4C29-AEDD-E75A9791203D}" type="sibTrans" cxnId="{B828D8FC-82DB-48F1-8D1F-79291E98D913}">
      <dgm:prSet/>
      <dgm:spPr/>
      <dgm:t>
        <a:bodyPr/>
        <a:lstStyle/>
        <a:p>
          <a:endParaRPr lang="pl-PL"/>
        </a:p>
      </dgm:t>
    </dgm:pt>
    <dgm:pt modelId="{8C3DFE51-CDF5-4E61-8769-1844FCB90127}" type="parTrans" cxnId="{B828D8FC-82DB-48F1-8D1F-79291E98D913}">
      <dgm:prSet/>
      <dgm:spPr/>
      <dgm:t>
        <a:bodyPr/>
        <a:lstStyle/>
        <a:p>
          <a:endParaRPr lang="pl-PL"/>
        </a:p>
      </dgm:t>
    </dgm:pt>
    <dgm:pt modelId="{6458A378-06E1-4186-9C4F-60D2DDE32B49}" type="pres">
      <dgm:prSet presAssocID="{8794475B-5471-4494-9A97-6AB3878F8E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C4BDBB8-E6FF-448E-BCC5-4DA4F95C3E07}" type="pres">
      <dgm:prSet presAssocID="{354B5871-AE2B-4290-9238-D48540D18EE7}" presName="composite" presStyleCnt="0"/>
      <dgm:spPr/>
    </dgm:pt>
    <dgm:pt modelId="{3C173008-0A8D-49A5-96E7-A59CEDFAC669}" type="pres">
      <dgm:prSet presAssocID="{354B5871-AE2B-4290-9238-D48540D18EE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B0EAD9-767A-44D3-927C-46DB5139AAF5}" type="pres">
      <dgm:prSet presAssocID="{354B5871-AE2B-4290-9238-D48540D18EE7}" presName="parSh" presStyleLbl="node1" presStyleIdx="0" presStyleCnt="3" custScaleX="120121" custScaleY="216871" custLinFactY="100000" custLinFactNeighborX="29898" custLinFactNeighborY="122141"/>
      <dgm:spPr/>
      <dgm:t>
        <a:bodyPr/>
        <a:lstStyle/>
        <a:p>
          <a:endParaRPr lang="pl-PL"/>
        </a:p>
      </dgm:t>
    </dgm:pt>
    <dgm:pt modelId="{101C5EE4-EBD6-4599-B7DD-EC3598655FE5}" type="pres">
      <dgm:prSet presAssocID="{354B5871-AE2B-4290-9238-D48540D18EE7}" presName="desTx" presStyleLbl="fgAcc1" presStyleIdx="0" presStyleCnt="3" custScaleX="125593" custScaleY="100000" custLinFactNeighborX="9530" custLinFactNeighborY="634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4C2014-31F9-4E72-96C0-2B823D4CF679}" type="pres">
      <dgm:prSet presAssocID="{5C57C8C5-EA59-44CA-8F10-1370DABE180C}" presName="sibTrans" presStyleLbl="sibTrans2D1" presStyleIdx="0" presStyleCnt="2" custAng="9071471" custScaleX="58396" custScaleY="128648" custLinFactY="7418" custLinFactNeighborX="1083" custLinFactNeighborY="100000"/>
      <dgm:spPr/>
      <dgm:t>
        <a:bodyPr/>
        <a:lstStyle/>
        <a:p>
          <a:endParaRPr lang="pl-PL"/>
        </a:p>
      </dgm:t>
    </dgm:pt>
    <dgm:pt modelId="{248B1DA3-7478-4499-A78A-3EDEE744A4A2}" type="pres">
      <dgm:prSet presAssocID="{5C57C8C5-EA59-44CA-8F10-1370DABE180C}" presName="connTx" presStyleLbl="sibTrans2D1" presStyleIdx="0" presStyleCnt="2"/>
      <dgm:spPr/>
      <dgm:t>
        <a:bodyPr/>
        <a:lstStyle/>
        <a:p>
          <a:endParaRPr lang="pl-PL"/>
        </a:p>
      </dgm:t>
    </dgm:pt>
    <dgm:pt modelId="{BA506F2A-62A4-4A14-BEFA-3813687BFEFD}" type="pres">
      <dgm:prSet presAssocID="{A3329272-2B9E-4DB6-B675-1112BFED85A1}" presName="composite" presStyleCnt="0"/>
      <dgm:spPr/>
    </dgm:pt>
    <dgm:pt modelId="{5CA67659-3C23-4DE8-8E4F-75E166BCF6EC}" type="pres">
      <dgm:prSet presAssocID="{A3329272-2B9E-4DB6-B675-1112BFED85A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11C51D-A6BF-498A-9710-5C6C20FC9E35}" type="pres">
      <dgm:prSet presAssocID="{A3329272-2B9E-4DB6-B675-1112BFED85A1}" presName="parSh" presStyleLbl="node1" presStyleIdx="1" presStyleCnt="3" custScaleX="139361" custScaleY="232689" custLinFactNeighborX="4373" custLinFactNeighborY="-19150"/>
      <dgm:spPr/>
      <dgm:t>
        <a:bodyPr/>
        <a:lstStyle/>
        <a:p>
          <a:endParaRPr lang="pl-PL"/>
        </a:p>
      </dgm:t>
    </dgm:pt>
    <dgm:pt modelId="{74429865-6508-4B40-A3AF-9F8DBAC212FC}" type="pres">
      <dgm:prSet presAssocID="{A3329272-2B9E-4DB6-B675-1112BFED85A1}" presName="desTx" presStyleLbl="fgAcc1" presStyleIdx="1" presStyleCnt="3" custScaleX="90078" custScaleY="75982" custLinFactX="67996" custLinFactNeighborX="100000" custLinFactNeighborY="59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0E50A0-F264-4AC7-950C-5CBE1D96EFF4}" type="pres">
      <dgm:prSet presAssocID="{584E1B44-E129-4333-AA9A-599578BF308A}" presName="sibTrans" presStyleLbl="sibTrans2D1" presStyleIdx="1" presStyleCnt="2" custAng="1968230" custScaleX="55002" custScaleY="122069" custLinFactNeighborX="4312" custLinFactNeighborY="82320"/>
      <dgm:spPr/>
      <dgm:t>
        <a:bodyPr/>
        <a:lstStyle/>
        <a:p>
          <a:endParaRPr lang="pl-PL"/>
        </a:p>
      </dgm:t>
    </dgm:pt>
    <dgm:pt modelId="{4FF19346-244A-4E21-ACAE-07A5494B0B8C}" type="pres">
      <dgm:prSet presAssocID="{584E1B44-E129-4333-AA9A-599578BF308A}" presName="connTx" presStyleLbl="sibTrans2D1" presStyleIdx="1" presStyleCnt="2"/>
      <dgm:spPr/>
      <dgm:t>
        <a:bodyPr/>
        <a:lstStyle/>
        <a:p>
          <a:endParaRPr lang="pl-PL"/>
        </a:p>
      </dgm:t>
    </dgm:pt>
    <dgm:pt modelId="{D2323753-7134-4147-BA91-BE6159BDFD7C}" type="pres">
      <dgm:prSet presAssocID="{C6A6E768-B7A3-4B2E-BAAC-B6D73B6EE0EB}" presName="composite" presStyleCnt="0"/>
      <dgm:spPr/>
    </dgm:pt>
    <dgm:pt modelId="{932AE4B6-749C-4C77-AC59-5E3C24F0C5E2}" type="pres">
      <dgm:prSet presAssocID="{C6A6E768-B7A3-4B2E-BAAC-B6D73B6EE0E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BA7382-6E62-4482-81E4-CE9DD7A788CD}" type="pres">
      <dgm:prSet presAssocID="{C6A6E768-B7A3-4B2E-BAAC-B6D73B6EE0EB}" presName="parSh" presStyleLbl="node1" presStyleIdx="2" presStyleCnt="3" custScaleX="132410" custScaleY="252428" custLinFactY="54971" custLinFactNeighborX="-7686" custLinFactNeighborY="100000"/>
      <dgm:spPr/>
      <dgm:t>
        <a:bodyPr/>
        <a:lstStyle/>
        <a:p>
          <a:endParaRPr lang="pl-PL"/>
        </a:p>
      </dgm:t>
    </dgm:pt>
    <dgm:pt modelId="{614812A9-3D40-420D-8D7C-6C1B5F32BFA2}" type="pres">
      <dgm:prSet presAssocID="{C6A6E768-B7A3-4B2E-BAAC-B6D73B6EE0EB}" presName="desTx" presStyleLbl="fgAcc1" presStyleIdx="2" presStyleCnt="3" custScaleX="136842" custScaleY="84470" custLinFactNeighborX="-27513" custLinFactNeighborY="579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B8EE89-A05D-446D-944D-A3F75291AABE}" type="presOf" srcId="{16FB88CD-C2EE-479A-BDF5-E7DFABCA5166}" destId="{101C5EE4-EBD6-4599-B7DD-EC3598655FE5}" srcOrd="0" destOrd="2" presId="urn:microsoft.com/office/officeart/2005/8/layout/process3"/>
    <dgm:cxn modelId="{A55A4682-E1A3-4BB2-A5C5-0D9E4EF1D76E}" type="presOf" srcId="{5C57C8C5-EA59-44CA-8F10-1370DABE180C}" destId="{248B1DA3-7478-4499-A78A-3EDEE744A4A2}" srcOrd="1" destOrd="0" presId="urn:microsoft.com/office/officeart/2005/8/layout/process3"/>
    <dgm:cxn modelId="{A5DDB8A0-0516-4735-BB48-1D3B50078648}" type="presOf" srcId="{354B5871-AE2B-4290-9238-D48540D18EE7}" destId="{3C173008-0A8D-49A5-96E7-A59CEDFAC669}" srcOrd="0" destOrd="0" presId="urn:microsoft.com/office/officeart/2005/8/layout/process3"/>
    <dgm:cxn modelId="{B828D8FC-82DB-48F1-8D1F-79291E98D913}" srcId="{C6A6E768-B7A3-4B2E-BAAC-B6D73B6EE0EB}" destId="{A0CB5207-2B7F-494B-A770-09FE4F8815DA}" srcOrd="0" destOrd="0" parTransId="{8C3DFE51-CDF5-4E61-8769-1844FCB90127}" sibTransId="{8FE06E6E-F0CE-4C29-AEDD-E75A9791203D}"/>
    <dgm:cxn modelId="{4CDDCFF7-98E0-4F26-8886-7ADD079BA1B1}" type="presOf" srcId="{C6A6E768-B7A3-4B2E-BAAC-B6D73B6EE0EB}" destId="{932AE4B6-749C-4C77-AC59-5E3C24F0C5E2}" srcOrd="0" destOrd="0" presId="urn:microsoft.com/office/officeart/2005/8/layout/process3"/>
    <dgm:cxn modelId="{2CA5DBD6-4A96-4F52-B5BF-A606D81EB2BE}" type="presOf" srcId="{584E1B44-E129-4333-AA9A-599578BF308A}" destId="{290E50A0-F264-4AC7-950C-5CBE1D96EFF4}" srcOrd="0" destOrd="0" presId="urn:microsoft.com/office/officeart/2005/8/layout/process3"/>
    <dgm:cxn modelId="{E408F433-A8CB-451F-BC32-9AF81C18627F}" srcId="{354B5871-AE2B-4290-9238-D48540D18EE7}" destId="{16FB88CD-C2EE-479A-BDF5-E7DFABCA5166}" srcOrd="2" destOrd="0" parTransId="{0E2EB766-65CE-4B86-9A90-7EA4D7282C32}" sibTransId="{BD8EFF93-413B-4B98-A252-A1691A070B68}"/>
    <dgm:cxn modelId="{CAB55DAF-2208-42AC-A0B9-A68B0F10718F}" type="presOf" srcId="{584E1B44-E129-4333-AA9A-599578BF308A}" destId="{4FF19346-244A-4E21-ACAE-07A5494B0B8C}" srcOrd="1" destOrd="0" presId="urn:microsoft.com/office/officeart/2005/8/layout/process3"/>
    <dgm:cxn modelId="{250DDAA3-C254-4695-9FBD-3B3A87926AD0}" type="presOf" srcId="{C6A6E768-B7A3-4B2E-BAAC-B6D73B6EE0EB}" destId="{8DBA7382-6E62-4482-81E4-CE9DD7A788CD}" srcOrd="1" destOrd="0" presId="urn:microsoft.com/office/officeart/2005/8/layout/process3"/>
    <dgm:cxn modelId="{A573B892-FCFA-4F6E-910B-202684277436}" srcId="{8794475B-5471-4494-9A97-6AB3878F8E2F}" destId="{C6A6E768-B7A3-4B2E-BAAC-B6D73B6EE0EB}" srcOrd="2" destOrd="0" parTransId="{A8E0DA86-1D61-4CFE-91DC-83D1D92C1AF8}" sibTransId="{26932B99-21FA-4D20-B0A2-54982DAA91F8}"/>
    <dgm:cxn modelId="{3597EF55-82BA-4065-9216-0EA229504D12}" srcId="{8794475B-5471-4494-9A97-6AB3878F8E2F}" destId="{354B5871-AE2B-4290-9238-D48540D18EE7}" srcOrd="0" destOrd="0" parTransId="{B2BF8AB1-AC84-4CC1-A06C-30BE4F54D722}" sibTransId="{5C57C8C5-EA59-44CA-8F10-1370DABE180C}"/>
    <dgm:cxn modelId="{CF9F0595-3F43-4B8A-95AD-327691303A5C}" type="presOf" srcId="{A3329272-2B9E-4DB6-B675-1112BFED85A1}" destId="{5CA67659-3C23-4DE8-8E4F-75E166BCF6EC}" srcOrd="0" destOrd="0" presId="urn:microsoft.com/office/officeart/2005/8/layout/process3"/>
    <dgm:cxn modelId="{9F4E1C8B-6D58-47E3-A895-3E141B376EA8}" type="presOf" srcId="{A0CB5207-2B7F-494B-A770-09FE4F8815DA}" destId="{614812A9-3D40-420D-8D7C-6C1B5F32BFA2}" srcOrd="0" destOrd="0" presId="urn:microsoft.com/office/officeart/2005/8/layout/process3"/>
    <dgm:cxn modelId="{83B5FEF9-9158-4E3B-909E-B54E18A5CD73}" type="presOf" srcId="{354B5871-AE2B-4290-9238-D48540D18EE7}" destId="{95B0EAD9-767A-44D3-927C-46DB5139AAF5}" srcOrd="1" destOrd="0" presId="urn:microsoft.com/office/officeart/2005/8/layout/process3"/>
    <dgm:cxn modelId="{77CECB0A-8E9C-4A34-98AC-160133C49FBF}" srcId="{8794475B-5471-4494-9A97-6AB3878F8E2F}" destId="{A3329272-2B9E-4DB6-B675-1112BFED85A1}" srcOrd="1" destOrd="0" parTransId="{879D9A73-9DA5-401B-8074-B14D19B91F98}" sibTransId="{584E1B44-E129-4333-AA9A-599578BF308A}"/>
    <dgm:cxn modelId="{1DCF9B44-AEC9-4E8D-947B-9EBD94C30638}" type="presOf" srcId="{BA34CA69-4D53-494E-AB2D-C8F9183412B4}" destId="{101C5EE4-EBD6-4599-B7DD-EC3598655FE5}" srcOrd="0" destOrd="0" presId="urn:microsoft.com/office/officeart/2005/8/layout/process3"/>
    <dgm:cxn modelId="{6DCA6789-C3CC-43C6-9794-33DEC57E5787}" type="presOf" srcId="{8794475B-5471-4494-9A97-6AB3878F8E2F}" destId="{6458A378-06E1-4186-9C4F-60D2DDE32B49}" srcOrd="0" destOrd="0" presId="urn:microsoft.com/office/officeart/2005/8/layout/process3"/>
    <dgm:cxn modelId="{2E4C5FFF-1484-4FDA-ABBE-49C9BDB6FCC8}" srcId="{354B5871-AE2B-4290-9238-D48540D18EE7}" destId="{BA34CA69-4D53-494E-AB2D-C8F9183412B4}" srcOrd="0" destOrd="0" parTransId="{6006670D-6CA5-4145-8499-837377B65653}" sibTransId="{2A8510E3-B16B-4102-ACC7-CC8C11EB43C5}"/>
    <dgm:cxn modelId="{B77D80AF-01D3-40A2-B49C-CCA2B7CA1677}" type="presOf" srcId="{5C57C8C5-EA59-44CA-8F10-1370DABE180C}" destId="{5F4C2014-31F9-4E72-96C0-2B823D4CF679}" srcOrd="0" destOrd="0" presId="urn:microsoft.com/office/officeart/2005/8/layout/process3"/>
    <dgm:cxn modelId="{8747EA76-306B-428F-9510-DE57674C1DA5}" srcId="{354B5871-AE2B-4290-9238-D48540D18EE7}" destId="{15E2D946-0237-4099-B56D-2021F8FEEA12}" srcOrd="4" destOrd="0" parTransId="{9854DDBE-85B6-4850-BFB0-625B1AA592E8}" sibTransId="{DAE84387-5C7A-472B-90B7-B38222FBB4DC}"/>
    <dgm:cxn modelId="{06C853B6-7BC2-47D1-AC0A-1183E9814043}" srcId="{354B5871-AE2B-4290-9238-D48540D18EE7}" destId="{5634FF57-5F4B-432F-92BD-5E98F96FB876}" srcOrd="3" destOrd="0" parTransId="{4A8910E5-9D2F-468B-A2D4-0691BF5F0E7C}" sibTransId="{356876ED-C81E-498E-B566-0B9CAA7B8981}"/>
    <dgm:cxn modelId="{FEBB3AB8-ECF1-4627-B128-F38A63ACF930}" type="presOf" srcId="{5634FF57-5F4B-432F-92BD-5E98F96FB876}" destId="{101C5EE4-EBD6-4599-B7DD-EC3598655FE5}" srcOrd="0" destOrd="3" presId="urn:microsoft.com/office/officeart/2005/8/layout/process3"/>
    <dgm:cxn modelId="{534AAD74-173C-48CD-9CAC-BA7B5859FA6C}" type="presOf" srcId="{A3329272-2B9E-4DB6-B675-1112BFED85A1}" destId="{FB11C51D-A6BF-498A-9710-5C6C20FC9E35}" srcOrd="1" destOrd="0" presId="urn:microsoft.com/office/officeart/2005/8/layout/process3"/>
    <dgm:cxn modelId="{BCC3E92E-136A-437A-833B-22218B365DB5}" type="presOf" srcId="{FFD2C3EF-6195-46AB-BF9F-29A20DC7E736}" destId="{101C5EE4-EBD6-4599-B7DD-EC3598655FE5}" srcOrd="0" destOrd="1" presId="urn:microsoft.com/office/officeart/2005/8/layout/process3"/>
    <dgm:cxn modelId="{8166497D-511A-44C8-869D-BC8F57E28CCD}" type="presOf" srcId="{15E2D946-0237-4099-B56D-2021F8FEEA12}" destId="{101C5EE4-EBD6-4599-B7DD-EC3598655FE5}" srcOrd="0" destOrd="4" presId="urn:microsoft.com/office/officeart/2005/8/layout/process3"/>
    <dgm:cxn modelId="{F5E37BEA-39D5-442B-B083-AF40F61125D3}" srcId="{354B5871-AE2B-4290-9238-D48540D18EE7}" destId="{FFD2C3EF-6195-46AB-BF9F-29A20DC7E736}" srcOrd="1" destOrd="0" parTransId="{6747176D-B045-4763-B010-8637C1B73540}" sibTransId="{A211184D-21F3-4128-B864-7B1D35A48FAA}"/>
    <dgm:cxn modelId="{7DDB1162-872A-4D2E-A91C-20B860956460}" type="presParOf" srcId="{6458A378-06E1-4186-9C4F-60D2DDE32B49}" destId="{EC4BDBB8-E6FF-448E-BCC5-4DA4F95C3E07}" srcOrd="0" destOrd="0" presId="urn:microsoft.com/office/officeart/2005/8/layout/process3"/>
    <dgm:cxn modelId="{C57BA369-CF72-4B2A-8C59-961A3B6EECAB}" type="presParOf" srcId="{EC4BDBB8-E6FF-448E-BCC5-4DA4F95C3E07}" destId="{3C173008-0A8D-49A5-96E7-A59CEDFAC669}" srcOrd="0" destOrd="0" presId="urn:microsoft.com/office/officeart/2005/8/layout/process3"/>
    <dgm:cxn modelId="{DF2BE1A6-5913-4DD3-AA10-CD0778F4487A}" type="presParOf" srcId="{EC4BDBB8-E6FF-448E-BCC5-4DA4F95C3E07}" destId="{95B0EAD9-767A-44D3-927C-46DB5139AAF5}" srcOrd="1" destOrd="0" presId="urn:microsoft.com/office/officeart/2005/8/layout/process3"/>
    <dgm:cxn modelId="{B2542979-7E36-45EB-95C9-560526F675E6}" type="presParOf" srcId="{EC4BDBB8-E6FF-448E-BCC5-4DA4F95C3E07}" destId="{101C5EE4-EBD6-4599-B7DD-EC3598655FE5}" srcOrd="2" destOrd="0" presId="urn:microsoft.com/office/officeart/2005/8/layout/process3"/>
    <dgm:cxn modelId="{29D6C13B-DFB7-4189-9576-90F965430E5C}" type="presParOf" srcId="{6458A378-06E1-4186-9C4F-60D2DDE32B49}" destId="{5F4C2014-31F9-4E72-96C0-2B823D4CF679}" srcOrd="1" destOrd="0" presId="urn:microsoft.com/office/officeart/2005/8/layout/process3"/>
    <dgm:cxn modelId="{17B8DF30-6A6A-45B9-8579-2C0D9A91ABF9}" type="presParOf" srcId="{5F4C2014-31F9-4E72-96C0-2B823D4CF679}" destId="{248B1DA3-7478-4499-A78A-3EDEE744A4A2}" srcOrd="0" destOrd="0" presId="urn:microsoft.com/office/officeart/2005/8/layout/process3"/>
    <dgm:cxn modelId="{42CF6117-FC5D-4229-92AA-1CD0721C0D99}" type="presParOf" srcId="{6458A378-06E1-4186-9C4F-60D2DDE32B49}" destId="{BA506F2A-62A4-4A14-BEFA-3813687BFEFD}" srcOrd="2" destOrd="0" presId="urn:microsoft.com/office/officeart/2005/8/layout/process3"/>
    <dgm:cxn modelId="{35B7C677-60AD-40FB-ABED-3DB03FC92A42}" type="presParOf" srcId="{BA506F2A-62A4-4A14-BEFA-3813687BFEFD}" destId="{5CA67659-3C23-4DE8-8E4F-75E166BCF6EC}" srcOrd="0" destOrd="0" presId="urn:microsoft.com/office/officeart/2005/8/layout/process3"/>
    <dgm:cxn modelId="{0E7BAC1B-EEE6-4666-A845-49FECFCFC98D}" type="presParOf" srcId="{BA506F2A-62A4-4A14-BEFA-3813687BFEFD}" destId="{FB11C51D-A6BF-498A-9710-5C6C20FC9E35}" srcOrd="1" destOrd="0" presId="urn:microsoft.com/office/officeart/2005/8/layout/process3"/>
    <dgm:cxn modelId="{9B98CC0D-B10F-4BF9-985B-B759B4708EEB}" type="presParOf" srcId="{BA506F2A-62A4-4A14-BEFA-3813687BFEFD}" destId="{74429865-6508-4B40-A3AF-9F8DBAC212FC}" srcOrd="2" destOrd="0" presId="urn:microsoft.com/office/officeart/2005/8/layout/process3"/>
    <dgm:cxn modelId="{B550C2B5-97ED-485C-89C5-68332D07520F}" type="presParOf" srcId="{6458A378-06E1-4186-9C4F-60D2DDE32B49}" destId="{290E50A0-F264-4AC7-950C-5CBE1D96EFF4}" srcOrd="3" destOrd="0" presId="urn:microsoft.com/office/officeart/2005/8/layout/process3"/>
    <dgm:cxn modelId="{5119621D-F389-45A1-AE14-0D421372A5BD}" type="presParOf" srcId="{290E50A0-F264-4AC7-950C-5CBE1D96EFF4}" destId="{4FF19346-244A-4E21-ACAE-07A5494B0B8C}" srcOrd="0" destOrd="0" presId="urn:microsoft.com/office/officeart/2005/8/layout/process3"/>
    <dgm:cxn modelId="{D2041132-D8FC-42E9-A7DA-9A7B034F63A5}" type="presParOf" srcId="{6458A378-06E1-4186-9C4F-60D2DDE32B49}" destId="{D2323753-7134-4147-BA91-BE6159BDFD7C}" srcOrd="4" destOrd="0" presId="urn:microsoft.com/office/officeart/2005/8/layout/process3"/>
    <dgm:cxn modelId="{E8C53339-9770-426F-82C5-9B5261371F1E}" type="presParOf" srcId="{D2323753-7134-4147-BA91-BE6159BDFD7C}" destId="{932AE4B6-749C-4C77-AC59-5E3C24F0C5E2}" srcOrd="0" destOrd="0" presId="urn:microsoft.com/office/officeart/2005/8/layout/process3"/>
    <dgm:cxn modelId="{66513E91-2FFA-437E-9152-6548245B4EF0}" type="presParOf" srcId="{D2323753-7134-4147-BA91-BE6159BDFD7C}" destId="{8DBA7382-6E62-4482-81E4-CE9DD7A788CD}" srcOrd="1" destOrd="0" presId="urn:microsoft.com/office/officeart/2005/8/layout/process3"/>
    <dgm:cxn modelId="{029AB93A-2005-4CF2-AF02-9762B929DC4F}" type="presParOf" srcId="{D2323753-7134-4147-BA91-BE6159BDFD7C}" destId="{614812A9-3D40-420D-8D7C-6C1B5F32BFA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71AD7-2C55-43CB-B800-DFB3B9577F20}" type="doc">
      <dgm:prSet loTypeId="urn:microsoft.com/office/officeart/2005/8/layout/cycle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584EF3A-D030-4A16-AB20-BF7B47E283B0}">
      <dgm:prSet phldrT="[Tekst]" custT="1"/>
      <dgm:spPr/>
      <dgm:t>
        <a:bodyPr/>
        <a:lstStyle/>
        <a:p>
          <a:r>
            <a:rPr lang="pl-PL" sz="1100" dirty="0"/>
            <a:t>Na</a:t>
          </a:r>
          <a:r>
            <a:rPr lang="pl-PL" sz="1100" baseline="0" dirty="0"/>
            <a:t> wiosnę</a:t>
          </a:r>
          <a:r>
            <a:rPr lang="en-US" sz="1100" baseline="0" dirty="0"/>
            <a:t>,</a:t>
          </a:r>
          <a:r>
            <a:rPr lang="pl-PL" sz="1100" baseline="0" dirty="0"/>
            <a:t> w zależności od pogody</a:t>
          </a:r>
          <a:r>
            <a:rPr lang="en-US" sz="1100" baseline="0" dirty="0"/>
            <a:t>,</a:t>
          </a:r>
          <a:r>
            <a:rPr lang="pl-PL" sz="1100" baseline="0" dirty="0"/>
            <a:t> przysposobione nasiona wysiewa się  na szkółce do odpowiednio przygotowanej gleby na głębokość 2-3 cm. </a:t>
          </a:r>
          <a:endParaRPr lang="pl-PL" sz="1100" dirty="0"/>
        </a:p>
      </dgm:t>
    </dgm:pt>
    <dgm:pt modelId="{0265CB87-5DD3-4057-BFE2-014D5FCBB364}" type="parTrans" cxnId="{09A1525E-7D44-401C-AD70-E2A0656F1A6E}">
      <dgm:prSet/>
      <dgm:spPr/>
      <dgm:t>
        <a:bodyPr/>
        <a:lstStyle/>
        <a:p>
          <a:endParaRPr lang="pl-PL"/>
        </a:p>
      </dgm:t>
    </dgm:pt>
    <dgm:pt modelId="{D519984B-F853-4FB6-86C1-421055628A89}" type="sibTrans" cxnId="{09A1525E-7D44-401C-AD70-E2A0656F1A6E}">
      <dgm:prSet/>
      <dgm:spPr/>
      <dgm:t>
        <a:bodyPr/>
        <a:lstStyle/>
        <a:p>
          <a:endParaRPr lang="pl-PL"/>
        </a:p>
      </dgm:t>
    </dgm:pt>
    <dgm:pt modelId="{C6B55A89-BCAD-4A25-9BA4-953C766DE008}">
      <dgm:prSet phldrT="[Tekst]" custT="1"/>
      <dgm:spPr/>
      <dgm:t>
        <a:bodyPr/>
        <a:lstStyle/>
        <a:p>
          <a:r>
            <a:rPr lang="pl-PL" sz="1100" dirty="0"/>
            <a:t>Kiełkujące nasiona należy chronić przed późnymi przymrozkami( osłony, </a:t>
          </a:r>
          <a:r>
            <a:rPr lang="pl-PL" sz="1100" dirty="0" smtClean="0"/>
            <a:t>deszczowanie) </a:t>
          </a:r>
          <a:r>
            <a:rPr lang="pl-PL" sz="1100" dirty="0"/>
            <a:t>i </a:t>
          </a:r>
          <a:r>
            <a:rPr lang="pl-PL" sz="1100" dirty="0" smtClean="0"/>
            <a:t>zachwaszczeniem</a:t>
          </a:r>
          <a:r>
            <a:rPr lang="pl-PL" sz="1000" dirty="0" smtClean="0"/>
            <a:t>.</a:t>
          </a:r>
          <a:endParaRPr lang="pl-PL" sz="1000" dirty="0"/>
        </a:p>
      </dgm:t>
    </dgm:pt>
    <dgm:pt modelId="{8CECAE41-8418-4349-BA4D-726E2F341E51}" type="parTrans" cxnId="{E046CC75-534A-44EB-AA3E-CDC4195FCC8C}">
      <dgm:prSet/>
      <dgm:spPr/>
      <dgm:t>
        <a:bodyPr/>
        <a:lstStyle/>
        <a:p>
          <a:endParaRPr lang="pl-PL"/>
        </a:p>
      </dgm:t>
    </dgm:pt>
    <dgm:pt modelId="{553FC86A-59FE-4746-93D2-646BCD85EAB1}" type="sibTrans" cxnId="{E046CC75-534A-44EB-AA3E-CDC4195FCC8C}">
      <dgm:prSet/>
      <dgm:spPr/>
      <dgm:t>
        <a:bodyPr/>
        <a:lstStyle/>
        <a:p>
          <a:endParaRPr lang="pl-PL"/>
        </a:p>
      </dgm:t>
    </dgm:pt>
    <dgm:pt modelId="{083F665E-C4F9-4F4E-B8CB-485176CC373C}">
      <dgm:prSet phldrT="[Tekst]" custT="1"/>
      <dgm:spPr/>
      <dgm:t>
        <a:bodyPr/>
        <a:lstStyle/>
        <a:p>
          <a:r>
            <a:rPr lang="pl-PL" sz="1100" dirty="0"/>
            <a:t>W pierwszym roku życia siewka wykształca przeważnie tylko liścienie  (5-7). Produkuje się sadzonki 3-4 letnie. Przez pierwsze lata rosną wolno i wymagają pielęgnacji</a:t>
          </a:r>
          <a:r>
            <a:rPr lang="pl-PL" sz="1000" dirty="0"/>
            <a:t>.</a:t>
          </a:r>
        </a:p>
      </dgm:t>
    </dgm:pt>
    <dgm:pt modelId="{210A9E56-B3D8-45C0-A665-7E64EDF90D17}" type="parTrans" cxnId="{B966C2D9-D48D-463E-A7F7-268CD141071A}">
      <dgm:prSet/>
      <dgm:spPr/>
      <dgm:t>
        <a:bodyPr/>
        <a:lstStyle/>
        <a:p>
          <a:endParaRPr lang="pl-PL"/>
        </a:p>
      </dgm:t>
    </dgm:pt>
    <dgm:pt modelId="{DD194C8F-9D61-44D6-A87F-3ECFDD55AEA6}" type="sibTrans" cxnId="{B966C2D9-D48D-463E-A7F7-268CD141071A}">
      <dgm:prSet/>
      <dgm:spPr/>
      <dgm:t>
        <a:bodyPr/>
        <a:lstStyle/>
        <a:p>
          <a:endParaRPr lang="pl-PL"/>
        </a:p>
      </dgm:t>
    </dgm:pt>
    <dgm:pt modelId="{F1D835D7-466A-45B7-9F2E-9CF2A52DC1FC}">
      <dgm:prSet phldrT="[Tekst]" custT="1"/>
      <dgm:spPr/>
      <dgm:t>
        <a:bodyPr/>
        <a:lstStyle/>
        <a:p>
          <a:r>
            <a:rPr lang="pl-PL" sz="1100" dirty="0"/>
            <a:t>Po osiągnięciu zwarcia prowadzi się </a:t>
          </a:r>
          <a:r>
            <a:rPr lang="pl-PL" sz="1100" dirty="0" smtClean="0"/>
            <a:t>czyszczenia czyli przerzedzenia </a:t>
          </a:r>
          <a:r>
            <a:rPr lang="pl-PL" sz="1100" dirty="0"/>
            <a:t>mające na celu regulację gęstości i składu gatunkowego- do 20 roku życia. Następnie  przeprowadza się </a:t>
          </a:r>
          <a:r>
            <a:rPr lang="pl-PL" sz="1100" dirty="0" err="1"/>
            <a:t>trzebieża</a:t>
          </a:r>
          <a:r>
            <a:rPr lang="pl-PL" sz="1100" dirty="0"/>
            <a:t> wczesne – do lat 40 i </a:t>
          </a:r>
          <a:r>
            <a:rPr lang="pl-PL" sz="1100" dirty="0" err="1"/>
            <a:t>trzebieża</a:t>
          </a:r>
          <a:r>
            <a:rPr lang="pl-PL" sz="1100" dirty="0"/>
            <a:t> późne- do lat 60.</a:t>
          </a:r>
        </a:p>
      </dgm:t>
    </dgm:pt>
    <dgm:pt modelId="{5799E41A-11E5-4CF6-9DF7-D56668D1D419}" type="parTrans" cxnId="{AC4F493F-C9FC-4F1C-B9FD-BD1CE776450A}">
      <dgm:prSet/>
      <dgm:spPr/>
      <dgm:t>
        <a:bodyPr/>
        <a:lstStyle/>
        <a:p>
          <a:endParaRPr lang="pl-PL"/>
        </a:p>
      </dgm:t>
    </dgm:pt>
    <dgm:pt modelId="{032E6059-6E56-4F3E-97DF-8AFD5D5935F8}" type="sibTrans" cxnId="{AC4F493F-C9FC-4F1C-B9FD-BD1CE776450A}">
      <dgm:prSet/>
      <dgm:spPr/>
      <dgm:t>
        <a:bodyPr/>
        <a:lstStyle/>
        <a:p>
          <a:endParaRPr lang="pl-PL"/>
        </a:p>
      </dgm:t>
    </dgm:pt>
    <dgm:pt modelId="{EB1EFAEC-D23A-4FA3-9B82-3DE2BCE016B3}">
      <dgm:prSet phldrT="[Tekst]"/>
      <dgm:spPr/>
      <dgm:t>
        <a:bodyPr/>
        <a:lstStyle/>
        <a:p>
          <a:r>
            <a:rPr lang="pl-PL" dirty="0"/>
            <a:t>Następnie jodła wchodzi w okres największego przyrostu masy drzewnej i w okres obradzania. Cykl produkcyjny wynosi  120-140 lat, jednak drzewo to może dożyć do 500 lat i 60 m wysokości.</a:t>
          </a:r>
        </a:p>
      </dgm:t>
    </dgm:pt>
    <dgm:pt modelId="{E17E5B26-0F51-4CD3-A91B-167D68EF6C95}" type="parTrans" cxnId="{F55750DB-69A5-40F4-A9E7-5BCB7766B2C8}">
      <dgm:prSet/>
      <dgm:spPr/>
      <dgm:t>
        <a:bodyPr/>
        <a:lstStyle/>
        <a:p>
          <a:endParaRPr lang="pl-PL"/>
        </a:p>
      </dgm:t>
    </dgm:pt>
    <dgm:pt modelId="{DFBFA6D3-AD87-4262-B561-A35AE54F0B26}" type="sibTrans" cxnId="{F55750DB-69A5-40F4-A9E7-5BCB7766B2C8}">
      <dgm:prSet/>
      <dgm:spPr/>
      <dgm:t>
        <a:bodyPr/>
        <a:lstStyle/>
        <a:p>
          <a:endParaRPr lang="pl-PL"/>
        </a:p>
      </dgm:t>
    </dgm:pt>
    <dgm:pt modelId="{6FE9E6AB-70D9-45D1-BE87-5A40115B871D}">
      <dgm:prSet custT="1"/>
      <dgm:spPr/>
      <dgm:t>
        <a:bodyPr/>
        <a:lstStyle/>
        <a:p>
          <a:r>
            <a:rPr lang="pl-PL" sz="1100" dirty="0"/>
            <a:t>Zebrane szyszki odsyła się do wyłuszczenia nasion, gdzie w trakcie podsuszania rozsypują się a następnie oddziela się od łusek</a:t>
          </a:r>
          <a:r>
            <a:rPr lang="pl-PL" sz="1000" dirty="0"/>
            <a:t>.</a:t>
          </a:r>
        </a:p>
      </dgm:t>
    </dgm:pt>
    <dgm:pt modelId="{28CF963C-2D42-429D-B42C-17133EEC8E53}" type="parTrans" cxnId="{9685F3A7-C5AC-428C-92F2-BCA721F30DD9}">
      <dgm:prSet/>
      <dgm:spPr/>
      <dgm:t>
        <a:bodyPr/>
        <a:lstStyle/>
        <a:p>
          <a:endParaRPr lang="pl-PL"/>
        </a:p>
      </dgm:t>
    </dgm:pt>
    <dgm:pt modelId="{1ECCC9D1-C3E4-48AF-B27D-310CA4A57DB4}" type="sibTrans" cxnId="{9685F3A7-C5AC-428C-92F2-BCA721F30DD9}">
      <dgm:prSet/>
      <dgm:spPr/>
      <dgm:t>
        <a:bodyPr/>
        <a:lstStyle/>
        <a:p>
          <a:endParaRPr lang="pl-PL"/>
        </a:p>
      </dgm:t>
    </dgm:pt>
    <dgm:pt modelId="{EDA452AB-136C-48A3-8CD3-C225074235A4}" type="pres">
      <dgm:prSet presAssocID="{BC171AD7-2C55-43CB-B800-DFB3B9577F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B13FBC-31A3-48A8-AE97-D0D488F65811}" type="pres">
      <dgm:prSet presAssocID="{6FE9E6AB-70D9-45D1-BE87-5A40115B871D}" presName="node" presStyleLbl="node1" presStyleIdx="0" presStyleCnt="6" custScaleX="105686" custScaleY="109393" custRadScaleRad="95122" custRadScaleInc="110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31ABC5-9007-4D6B-B739-F00969ABF30D}" type="pres">
      <dgm:prSet presAssocID="{6FE9E6AB-70D9-45D1-BE87-5A40115B871D}" presName="spNode" presStyleCnt="0"/>
      <dgm:spPr/>
    </dgm:pt>
    <dgm:pt modelId="{557D32CE-2532-4157-A8B6-161FD2FBB4E3}" type="pres">
      <dgm:prSet presAssocID="{1ECCC9D1-C3E4-48AF-B27D-310CA4A57DB4}" presName="sibTrans" presStyleLbl="sibTrans1D1" presStyleIdx="0" presStyleCnt="6"/>
      <dgm:spPr/>
      <dgm:t>
        <a:bodyPr/>
        <a:lstStyle/>
        <a:p>
          <a:endParaRPr lang="pl-PL"/>
        </a:p>
      </dgm:t>
    </dgm:pt>
    <dgm:pt modelId="{801C1D57-F2C7-4B87-8B30-F2F4EC40A690}" type="pres">
      <dgm:prSet presAssocID="{7584EF3A-D030-4A16-AB20-BF7B47E283B0}" presName="node" presStyleLbl="node1" presStyleIdx="1" presStyleCnt="6" custScaleX="109992" custScaleY="105320" custRadScaleRad="105423" custRadScaleInc="-50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61AC2-6CFF-4D6A-8535-E3867ECA86F1}" type="pres">
      <dgm:prSet presAssocID="{7584EF3A-D030-4A16-AB20-BF7B47E283B0}" presName="spNode" presStyleCnt="0"/>
      <dgm:spPr/>
    </dgm:pt>
    <dgm:pt modelId="{A17F2DA7-D8F1-4578-9DFC-19A12A75B47C}" type="pres">
      <dgm:prSet presAssocID="{D519984B-F853-4FB6-86C1-421055628A89}" presName="sibTrans" presStyleLbl="sibTrans1D1" presStyleIdx="1" presStyleCnt="6"/>
      <dgm:spPr/>
      <dgm:t>
        <a:bodyPr/>
        <a:lstStyle/>
        <a:p>
          <a:endParaRPr lang="pl-PL"/>
        </a:p>
      </dgm:t>
    </dgm:pt>
    <dgm:pt modelId="{4195D7AC-F2E2-4EA1-8FCA-71D43C390A73}" type="pres">
      <dgm:prSet presAssocID="{C6B55A89-BCAD-4A25-9BA4-953C766DE008}" presName="node" presStyleLbl="node1" presStyleIdx="2" presStyleCnt="6" custScaleX="107820" custScaleY="116938" custRadScaleRad="108055" custRadScaleInc="-444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94192B-C5DC-4809-9500-9DEA59B47785}" type="pres">
      <dgm:prSet presAssocID="{C6B55A89-BCAD-4A25-9BA4-953C766DE008}" presName="spNode" presStyleCnt="0"/>
      <dgm:spPr/>
    </dgm:pt>
    <dgm:pt modelId="{1387DB0F-EC23-4447-AB9D-AFB9827C9FF9}" type="pres">
      <dgm:prSet presAssocID="{553FC86A-59FE-4746-93D2-646BCD85EAB1}" presName="sibTrans" presStyleLbl="sibTrans1D1" presStyleIdx="2" presStyleCnt="6"/>
      <dgm:spPr/>
      <dgm:t>
        <a:bodyPr/>
        <a:lstStyle/>
        <a:p>
          <a:endParaRPr lang="pl-PL"/>
        </a:p>
      </dgm:t>
    </dgm:pt>
    <dgm:pt modelId="{9A341D04-067B-4F0B-BD01-45EF39E9386F}" type="pres">
      <dgm:prSet presAssocID="{083F665E-C4F9-4F4E-B8CB-485176CC373C}" presName="node" presStyleLbl="node1" presStyleIdx="3" presStyleCnt="6" custScaleX="113065" custRadScaleRad="94434" custRadScaleInc="-15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5A4EBB-7285-4BF0-BDDC-0BDB9381555E}" type="pres">
      <dgm:prSet presAssocID="{083F665E-C4F9-4F4E-B8CB-485176CC373C}" presName="spNode" presStyleCnt="0"/>
      <dgm:spPr/>
    </dgm:pt>
    <dgm:pt modelId="{A0B36234-C878-4899-A284-56AB0A0620F3}" type="pres">
      <dgm:prSet presAssocID="{DD194C8F-9D61-44D6-A87F-3ECFDD55AEA6}" presName="sibTrans" presStyleLbl="sibTrans1D1" presStyleIdx="3" presStyleCnt="6"/>
      <dgm:spPr/>
      <dgm:t>
        <a:bodyPr/>
        <a:lstStyle/>
        <a:p>
          <a:endParaRPr lang="pl-PL"/>
        </a:p>
      </dgm:t>
    </dgm:pt>
    <dgm:pt modelId="{4C095F63-8BE0-4C8D-9856-7BC4B616CFBB}" type="pres">
      <dgm:prSet presAssocID="{F1D835D7-466A-45B7-9F2E-9CF2A52DC1FC}" presName="node" presStyleLbl="node1" presStyleIdx="4" presStyleCnt="6" custScaleX="112543" custScaleY="115602" custRadScaleRad="107432" custRadScaleInc="-32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AC2008-11E7-401E-B0BF-4A74703997A3}" type="pres">
      <dgm:prSet presAssocID="{F1D835D7-466A-45B7-9F2E-9CF2A52DC1FC}" presName="spNode" presStyleCnt="0"/>
      <dgm:spPr/>
    </dgm:pt>
    <dgm:pt modelId="{F0E37518-C0AC-4442-AF18-F6F6B4E3A37A}" type="pres">
      <dgm:prSet presAssocID="{032E6059-6E56-4F3E-97DF-8AFD5D5935F8}" presName="sibTrans" presStyleLbl="sibTrans1D1" presStyleIdx="4" presStyleCnt="6"/>
      <dgm:spPr/>
      <dgm:t>
        <a:bodyPr/>
        <a:lstStyle/>
        <a:p>
          <a:endParaRPr lang="pl-PL"/>
        </a:p>
      </dgm:t>
    </dgm:pt>
    <dgm:pt modelId="{165BB86B-FD70-42ED-91FD-B285EDF0204C}" type="pres">
      <dgm:prSet presAssocID="{EB1EFAEC-D23A-4FA3-9B82-3DE2BCE016B3}" presName="node" presStyleLbl="node1" presStyleIdx="5" presStyleCnt="6" custScaleX="123738" custScaleY="112590" custRadScaleRad="104269" custRadScaleInc="59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EA8FD1-3A3D-4428-A1BA-83DDD0C1088D}" type="pres">
      <dgm:prSet presAssocID="{EB1EFAEC-D23A-4FA3-9B82-3DE2BCE016B3}" presName="spNode" presStyleCnt="0"/>
      <dgm:spPr/>
    </dgm:pt>
    <dgm:pt modelId="{B09BB68A-4FC1-437A-B13F-287C8E511C19}" type="pres">
      <dgm:prSet presAssocID="{DFBFA6D3-AD87-4262-B561-A35AE54F0B26}" presName="sibTrans" presStyleLbl="sibTrans1D1" presStyleIdx="5" presStyleCnt="6"/>
      <dgm:spPr/>
      <dgm:t>
        <a:bodyPr/>
        <a:lstStyle/>
        <a:p>
          <a:endParaRPr lang="pl-PL"/>
        </a:p>
      </dgm:t>
    </dgm:pt>
  </dgm:ptLst>
  <dgm:cxnLst>
    <dgm:cxn modelId="{6A8AA07E-FAB5-458F-B760-A4842668A366}" type="presOf" srcId="{DD194C8F-9D61-44D6-A87F-3ECFDD55AEA6}" destId="{A0B36234-C878-4899-A284-56AB0A0620F3}" srcOrd="0" destOrd="0" presId="urn:microsoft.com/office/officeart/2005/8/layout/cycle6"/>
    <dgm:cxn modelId="{AC4F493F-C9FC-4F1C-B9FD-BD1CE776450A}" srcId="{BC171AD7-2C55-43CB-B800-DFB3B9577F20}" destId="{F1D835D7-466A-45B7-9F2E-9CF2A52DC1FC}" srcOrd="4" destOrd="0" parTransId="{5799E41A-11E5-4CF6-9DF7-D56668D1D419}" sibTransId="{032E6059-6E56-4F3E-97DF-8AFD5D5935F8}"/>
    <dgm:cxn modelId="{1ECE4AF5-E611-45A4-9749-B57C1D76CCC9}" type="presOf" srcId="{553FC86A-59FE-4746-93D2-646BCD85EAB1}" destId="{1387DB0F-EC23-4447-AB9D-AFB9827C9FF9}" srcOrd="0" destOrd="0" presId="urn:microsoft.com/office/officeart/2005/8/layout/cycle6"/>
    <dgm:cxn modelId="{8555777B-B4CB-43AB-9E9C-8F91932164AF}" type="presOf" srcId="{083F665E-C4F9-4F4E-B8CB-485176CC373C}" destId="{9A341D04-067B-4F0B-BD01-45EF39E9386F}" srcOrd="0" destOrd="0" presId="urn:microsoft.com/office/officeart/2005/8/layout/cycle6"/>
    <dgm:cxn modelId="{99AAE80D-F464-44EF-AB9E-2B3BDA6244AC}" type="presOf" srcId="{7584EF3A-D030-4A16-AB20-BF7B47E283B0}" destId="{801C1D57-F2C7-4B87-8B30-F2F4EC40A690}" srcOrd="0" destOrd="0" presId="urn:microsoft.com/office/officeart/2005/8/layout/cycle6"/>
    <dgm:cxn modelId="{3E70130A-815B-4162-94C3-70E652A68DEB}" type="presOf" srcId="{BC171AD7-2C55-43CB-B800-DFB3B9577F20}" destId="{EDA452AB-136C-48A3-8CD3-C225074235A4}" srcOrd="0" destOrd="0" presId="urn:microsoft.com/office/officeart/2005/8/layout/cycle6"/>
    <dgm:cxn modelId="{9685F3A7-C5AC-428C-92F2-BCA721F30DD9}" srcId="{BC171AD7-2C55-43CB-B800-DFB3B9577F20}" destId="{6FE9E6AB-70D9-45D1-BE87-5A40115B871D}" srcOrd="0" destOrd="0" parTransId="{28CF963C-2D42-429D-B42C-17133EEC8E53}" sibTransId="{1ECCC9D1-C3E4-48AF-B27D-310CA4A57DB4}"/>
    <dgm:cxn modelId="{124E019B-BBD2-4129-A13F-D7AD10828E7F}" type="presOf" srcId="{C6B55A89-BCAD-4A25-9BA4-953C766DE008}" destId="{4195D7AC-F2E2-4EA1-8FCA-71D43C390A73}" srcOrd="0" destOrd="0" presId="urn:microsoft.com/office/officeart/2005/8/layout/cycle6"/>
    <dgm:cxn modelId="{09A1525E-7D44-401C-AD70-E2A0656F1A6E}" srcId="{BC171AD7-2C55-43CB-B800-DFB3B9577F20}" destId="{7584EF3A-D030-4A16-AB20-BF7B47E283B0}" srcOrd="1" destOrd="0" parTransId="{0265CB87-5DD3-4057-BFE2-014D5FCBB364}" sibTransId="{D519984B-F853-4FB6-86C1-421055628A89}"/>
    <dgm:cxn modelId="{CEC1A651-0B84-40F2-866D-4283CBB09F61}" type="presOf" srcId="{6FE9E6AB-70D9-45D1-BE87-5A40115B871D}" destId="{68B13FBC-31A3-48A8-AE97-D0D488F65811}" srcOrd="0" destOrd="0" presId="urn:microsoft.com/office/officeart/2005/8/layout/cycle6"/>
    <dgm:cxn modelId="{B966C2D9-D48D-463E-A7F7-268CD141071A}" srcId="{BC171AD7-2C55-43CB-B800-DFB3B9577F20}" destId="{083F665E-C4F9-4F4E-B8CB-485176CC373C}" srcOrd="3" destOrd="0" parTransId="{210A9E56-B3D8-45C0-A665-7E64EDF90D17}" sibTransId="{DD194C8F-9D61-44D6-A87F-3ECFDD55AEA6}"/>
    <dgm:cxn modelId="{B6723DBF-591D-47AF-9576-28BA7DB5A2B1}" type="presOf" srcId="{D519984B-F853-4FB6-86C1-421055628A89}" destId="{A17F2DA7-D8F1-4578-9DFC-19A12A75B47C}" srcOrd="0" destOrd="0" presId="urn:microsoft.com/office/officeart/2005/8/layout/cycle6"/>
    <dgm:cxn modelId="{6D67E5A6-0B56-4B04-B148-D3AACCB226E1}" type="presOf" srcId="{1ECCC9D1-C3E4-48AF-B27D-310CA4A57DB4}" destId="{557D32CE-2532-4157-A8B6-161FD2FBB4E3}" srcOrd="0" destOrd="0" presId="urn:microsoft.com/office/officeart/2005/8/layout/cycle6"/>
    <dgm:cxn modelId="{F55750DB-69A5-40F4-A9E7-5BCB7766B2C8}" srcId="{BC171AD7-2C55-43CB-B800-DFB3B9577F20}" destId="{EB1EFAEC-D23A-4FA3-9B82-3DE2BCE016B3}" srcOrd="5" destOrd="0" parTransId="{E17E5B26-0F51-4CD3-A91B-167D68EF6C95}" sibTransId="{DFBFA6D3-AD87-4262-B561-A35AE54F0B26}"/>
    <dgm:cxn modelId="{7686C23E-F61A-40E8-AAE3-D03A8E02438E}" type="presOf" srcId="{032E6059-6E56-4F3E-97DF-8AFD5D5935F8}" destId="{F0E37518-C0AC-4442-AF18-F6F6B4E3A37A}" srcOrd="0" destOrd="0" presId="urn:microsoft.com/office/officeart/2005/8/layout/cycle6"/>
    <dgm:cxn modelId="{E046CC75-534A-44EB-AA3E-CDC4195FCC8C}" srcId="{BC171AD7-2C55-43CB-B800-DFB3B9577F20}" destId="{C6B55A89-BCAD-4A25-9BA4-953C766DE008}" srcOrd="2" destOrd="0" parTransId="{8CECAE41-8418-4349-BA4D-726E2F341E51}" sibTransId="{553FC86A-59FE-4746-93D2-646BCD85EAB1}"/>
    <dgm:cxn modelId="{2F169BA5-9850-4ABE-BE3B-D23B031D5943}" type="presOf" srcId="{F1D835D7-466A-45B7-9F2E-9CF2A52DC1FC}" destId="{4C095F63-8BE0-4C8D-9856-7BC4B616CFBB}" srcOrd="0" destOrd="0" presId="urn:microsoft.com/office/officeart/2005/8/layout/cycle6"/>
    <dgm:cxn modelId="{AB782E0A-CAB3-406E-8448-0F38D84D084D}" type="presOf" srcId="{EB1EFAEC-D23A-4FA3-9B82-3DE2BCE016B3}" destId="{165BB86B-FD70-42ED-91FD-B285EDF0204C}" srcOrd="0" destOrd="0" presId="urn:microsoft.com/office/officeart/2005/8/layout/cycle6"/>
    <dgm:cxn modelId="{B0A994A4-6E4E-4118-BF1E-F03193CC834B}" type="presOf" srcId="{DFBFA6D3-AD87-4262-B561-A35AE54F0B26}" destId="{B09BB68A-4FC1-437A-B13F-287C8E511C19}" srcOrd="0" destOrd="0" presId="urn:microsoft.com/office/officeart/2005/8/layout/cycle6"/>
    <dgm:cxn modelId="{058B28C0-B33D-4584-956E-FB850BD74861}" type="presParOf" srcId="{EDA452AB-136C-48A3-8CD3-C225074235A4}" destId="{68B13FBC-31A3-48A8-AE97-D0D488F65811}" srcOrd="0" destOrd="0" presId="urn:microsoft.com/office/officeart/2005/8/layout/cycle6"/>
    <dgm:cxn modelId="{3F2A8514-A830-42DA-BE9F-F8FC86768DEF}" type="presParOf" srcId="{EDA452AB-136C-48A3-8CD3-C225074235A4}" destId="{2431ABC5-9007-4D6B-B739-F00969ABF30D}" srcOrd="1" destOrd="0" presId="urn:microsoft.com/office/officeart/2005/8/layout/cycle6"/>
    <dgm:cxn modelId="{B666C4FF-29CB-4049-821D-9A608FED9446}" type="presParOf" srcId="{EDA452AB-136C-48A3-8CD3-C225074235A4}" destId="{557D32CE-2532-4157-A8B6-161FD2FBB4E3}" srcOrd="2" destOrd="0" presId="urn:microsoft.com/office/officeart/2005/8/layout/cycle6"/>
    <dgm:cxn modelId="{7D1948AD-60A4-48F0-8995-EE698DB8AF69}" type="presParOf" srcId="{EDA452AB-136C-48A3-8CD3-C225074235A4}" destId="{801C1D57-F2C7-4B87-8B30-F2F4EC40A690}" srcOrd="3" destOrd="0" presId="urn:microsoft.com/office/officeart/2005/8/layout/cycle6"/>
    <dgm:cxn modelId="{28FC0F39-9DC9-414C-9E55-A59EE5B51C51}" type="presParOf" srcId="{EDA452AB-136C-48A3-8CD3-C225074235A4}" destId="{54D61AC2-6CFF-4D6A-8535-E3867ECA86F1}" srcOrd="4" destOrd="0" presId="urn:microsoft.com/office/officeart/2005/8/layout/cycle6"/>
    <dgm:cxn modelId="{F0C3C281-FCA8-415B-AEB2-FB7851094634}" type="presParOf" srcId="{EDA452AB-136C-48A3-8CD3-C225074235A4}" destId="{A17F2DA7-D8F1-4578-9DFC-19A12A75B47C}" srcOrd="5" destOrd="0" presId="urn:microsoft.com/office/officeart/2005/8/layout/cycle6"/>
    <dgm:cxn modelId="{2FBAAD56-5D55-4AB2-9FA8-1A6FF23A6EBA}" type="presParOf" srcId="{EDA452AB-136C-48A3-8CD3-C225074235A4}" destId="{4195D7AC-F2E2-4EA1-8FCA-71D43C390A73}" srcOrd="6" destOrd="0" presId="urn:microsoft.com/office/officeart/2005/8/layout/cycle6"/>
    <dgm:cxn modelId="{FD8DEE21-86C5-4218-8F2E-8F76B6366207}" type="presParOf" srcId="{EDA452AB-136C-48A3-8CD3-C225074235A4}" destId="{6E94192B-C5DC-4809-9500-9DEA59B47785}" srcOrd="7" destOrd="0" presId="urn:microsoft.com/office/officeart/2005/8/layout/cycle6"/>
    <dgm:cxn modelId="{30FA9042-9068-4238-A43F-F3D417CF2E71}" type="presParOf" srcId="{EDA452AB-136C-48A3-8CD3-C225074235A4}" destId="{1387DB0F-EC23-4447-AB9D-AFB9827C9FF9}" srcOrd="8" destOrd="0" presId="urn:microsoft.com/office/officeart/2005/8/layout/cycle6"/>
    <dgm:cxn modelId="{EDC1DA76-16D7-4E1B-933D-2B0BE04A866C}" type="presParOf" srcId="{EDA452AB-136C-48A3-8CD3-C225074235A4}" destId="{9A341D04-067B-4F0B-BD01-45EF39E9386F}" srcOrd="9" destOrd="0" presId="urn:microsoft.com/office/officeart/2005/8/layout/cycle6"/>
    <dgm:cxn modelId="{69DCD7EC-EC4D-486D-AD8D-75600CEDE2D2}" type="presParOf" srcId="{EDA452AB-136C-48A3-8CD3-C225074235A4}" destId="{A65A4EBB-7285-4BF0-BDDC-0BDB9381555E}" srcOrd="10" destOrd="0" presId="urn:microsoft.com/office/officeart/2005/8/layout/cycle6"/>
    <dgm:cxn modelId="{E7BF7CC5-4AD7-4B3D-9B23-365C73DAA7BA}" type="presParOf" srcId="{EDA452AB-136C-48A3-8CD3-C225074235A4}" destId="{A0B36234-C878-4899-A284-56AB0A0620F3}" srcOrd="11" destOrd="0" presId="urn:microsoft.com/office/officeart/2005/8/layout/cycle6"/>
    <dgm:cxn modelId="{DDE0D6DD-BD29-4952-B346-747A2BB01B6E}" type="presParOf" srcId="{EDA452AB-136C-48A3-8CD3-C225074235A4}" destId="{4C095F63-8BE0-4C8D-9856-7BC4B616CFBB}" srcOrd="12" destOrd="0" presId="urn:microsoft.com/office/officeart/2005/8/layout/cycle6"/>
    <dgm:cxn modelId="{4FFF858D-D79D-43E6-BE5B-711356D23C20}" type="presParOf" srcId="{EDA452AB-136C-48A3-8CD3-C225074235A4}" destId="{25AC2008-11E7-401E-B0BF-4A74703997A3}" srcOrd="13" destOrd="0" presId="urn:microsoft.com/office/officeart/2005/8/layout/cycle6"/>
    <dgm:cxn modelId="{0626056F-60A2-4C9E-A164-2BB555FB994D}" type="presParOf" srcId="{EDA452AB-136C-48A3-8CD3-C225074235A4}" destId="{F0E37518-C0AC-4442-AF18-F6F6B4E3A37A}" srcOrd="14" destOrd="0" presId="urn:microsoft.com/office/officeart/2005/8/layout/cycle6"/>
    <dgm:cxn modelId="{4D08BAEB-CD3C-427D-B39F-392F31F39927}" type="presParOf" srcId="{EDA452AB-136C-48A3-8CD3-C225074235A4}" destId="{165BB86B-FD70-42ED-91FD-B285EDF0204C}" srcOrd="15" destOrd="0" presId="urn:microsoft.com/office/officeart/2005/8/layout/cycle6"/>
    <dgm:cxn modelId="{D6D925C8-BA5C-40F1-A0DD-A98BE60236C0}" type="presParOf" srcId="{EDA452AB-136C-48A3-8CD3-C225074235A4}" destId="{6DEA8FD1-3A3D-4428-A1BA-83DDD0C1088D}" srcOrd="16" destOrd="0" presId="urn:microsoft.com/office/officeart/2005/8/layout/cycle6"/>
    <dgm:cxn modelId="{A16CB5B6-1689-4A53-B690-754369281E8F}" type="presParOf" srcId="{EDA452AB-136C-48A3-8CD3-C225074235A4}" destId="{B09BB68A-4FC1-437A-B13F-287C8E511C1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EC55D7-16CE-4973-BAF6-4AB407E29BC5}" type="doc">
      <dgm:prSet loTypeId="urn:microsoft.com/office/officeart/2005/8/layout/cycle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2FA0A13A-8A7D-47E9-B566-9BDCB3631135}">
      <dgm:prSet phldrT="[Tekst]" custT="1"/>
      <dgm:spPr/>
      <dgm:t>
        <a:bodyPr/>
        <a:lstStyle/>
        <a:p>
          <a:r>
            <a:rPr lang="pl-PL" sz="1100" dirty="0"/>
            <a:t>W tym czasie orzeszki </a:t>
          </a:r>
          <a:r>
            <a:rPr lang="pl-PL" sz="1100" dirty="0" smtClean="0"/>
            <a:t>kiełkują (1-5 </a:t>
          </a:r>
          <a:r>
            <a:rPr lang="pl-PL" sz="1100" dirty="0"/>
            <a:t>mm).  Wysiewu dokonuje się w kwietniu lub maju. Późniejsze siewy pozwalają uniknąć kłopotliwych prac związanych z ochroną siewek przed przymrozkami.</a:t>
          </a:r>
        </a:p>
      </dgm:t>
    </dgm:pt>
    <dgm:pt modelId="{13B0E97E-FCE5-44CA-943C-C1307F288BD9}" type="parTrans" cxnId="{8C9336F0-41F7-4BD5-A75B-9359676D616F}">
      <dgm:prSet/>
      <dgm:spPr/>
      <dgm:t>
        <a:bodyPr/>
        <a:lstStyle/>
        <a:p>
          <a:endParaRPr lang="pl-PL"/>
        </a:p>
      </dgm:t>
    </dgm:pt>
    <dgm:pt modelId="{7EF34582-0BCB-4196-8E63-0D4C95F552D3}" type="sibTrans" cxnId="{8C9336F0-41F7-4BD5-A75B-9359676D616F}">
      <dgm:prSet/>
      <dgm:spPr/>
      <dgm:t>
        <a:bodyPr/>
        <a:lstStyle/>
        <a:p>
          <a:endParaRPr lang="pl-PL"/>
        </a:p>
      </dgm:t>
    </dgm:pt>
    <dgm:pt modelId="{C93A4B94-B8D8-4EF0-A952-BB052787517E}">
      <dgm:prSet phldrT="[Tekst]" custT="1"/>
      <dgm:spPr/>
      <dgm:t>
        <a:bodyPr/>
        <a:lstStyle/>
        <a:p>
          <a:r>
            <a:rPr lang="pl-PL" sz="1100" dirty="0"/>
            <a:t>Nasiona kiełkują nadziemnie. Siewka wykształca 2 ciemnozielone liścienie. W tym okresie </a:t>
          </a:r>
          <a:r>
            <a:rPr lang="pl-PL" sz="1100" dirty="0" smtClean="0"/>
            <a:t>wrażliwa jest </a:t>
          </a:r>
          <a:r>
            <a:rPr lang="pl-PL" sz="1100" dirty="0"/>
            <a:t>na </a:t>
          </a:r>
          <a:r>
            <a:rPr lang="pl-PL" sz="1100" dirty="0" smtClean="0"/>
            <a:t>zgorzele (choroba grzybowa). </a:t>
          </a:r>
          <a:r>
            <a:rPr lang="pl-PL" sz="1100" dirty="0"/>
            <a:t>W szkółce produkuje się sadzonki 1 lub 2 letnie.</a:t>
          </a:r>
        </a:p>
      </dgm:t>
    </dgm:pt>
    <dgm:pt modelId="{193DE498-5138-44B4-82A4-4C0E7C5B4E7D}" type="parTrans" cxnId="{3C34A025-B648-470B-98F8-B82ADC4B12C1}">
      <dgm:prSet/>
      <dgm:spPr/>
      <dgm:t>
        <a:bodyPr/>
        <a:lstStyle/>
        <a:p>
          <a:endParaRPr lang="pl-PL"/>
        </a:p>
      </dgm:t>
    </dgm:pt>
    <dgm:pt modelId="{65B2260D-AEE9-4AE1-B852-25647D5C398A}" type="sibTrans" cxnId="{3C34A025-B648-470B-98F8-B82ADC4B12C1}">
      <dgm:prSet/>
      <dgm:spPr/>
      <dgm:t>
        <a:bodyPr/>
        <a:lstStyle/>
        <a:p>
          <a:endParaRPr lang="pl-PL"/>
        </a:p>
      </dgm:t>
    </dgm:pt>
    <dgm:pt modelId="{00282C83-BE78-45C8-8EEF-0BB8F3A33C9A}">
      <dgm:prSet phldrT="[Tekst]" custT="1"/>
      <dgm:spPr/>
      <dgm:t>
        <a:bodyPr/>
        <a:lstStyle/>
        <a:p>
          <a:pPr algn="ctr"/>
          <a:r>
            <a:rPr lang="pl-PL" sz="1100" dirty="0"/>
            <a:t>Uprawa </a:t>
          </a:r>
          <a:r>
            <a:rPr lang="pl-PL" sz="1100" dirty="0" smtClean="0"/>
            <a:t>polega </a:t>
          </a:r>
          <a:r>
            <a:rPr lang="pl-PL" sz="1100" dirty="0"/>
            <a:t>na pielęgnacji młodników – </a:t>
          </a:r>
          <a:r>
            <a:rPr lang="pl-PL" sz="1100" dirty="0" smtClean="0"/>
            <a:t>czyszczeniu </a:t>
          </a:r>
          <a:r>
            <a:rPr lang="pl-PL" sz="1100" dirty="0"/>
            <a:t>wczesnym i późnym, a w okresie </a:t>
          </a:r>
          <a:r>
            <a:rPr lang="pl-PL" sz="1100" dirty="0" err="1"/>
            <a:t>trzebieżowym</a:t>
          </a:r>
          <a:r>
            <a:rPr lang="pl-PL" sz="1100" dirty="0"/>
            <a:t> reguluje się </a:t>
          </a:r>
          <a:r>
            <a:rPr lang="pl-PL" sz="1100" dirty="0" smtClean="0"/>
            <a:t>zwarcie. </a:t>
          </a:r>
          <a:r>
            <a:rPr lang="pl-PL" sz="1100" dirty="0"/>
            <a:t>W okres owocowania wkracza w wieku 60-70 lat. Cykl produkcyjny wynosi 120 lat. Dożywa do 500 lat i 50 m wysokości</a:t>
          </a:r>
          <a:r>
            <a:rPr lang="pl-PL" sz="1000" dirty="0"/>
            <a:t>.</a:t>
          </a:r>
        </a:p>
      </dgm:t>
    </dgm:pt>
    <dgm:pt modelId="{25B35B7F-FDD5-4C6F-93D8-412E1DCA0975}" type="parTrans" cxnId="{22618D33-2C95-4E71-B869-2D0A4E17DBF7}">
      <dgm:prSet/>
      <dgm:spPr/>
      <dgm:t>
        <a:bodyPr/>
        <a:lstStyle/>
        <a:p>
          <a:endParaRPr lang="pl-PL"/>
        </a:p>
      </dgm:t>
    </dgm:pt>
    <dgm:pt modelId="{2B96DD18-ED0F-4046-90E2-C0BB75354B75}" type="sibTrans" cxnId="{22618D33-2C95-4E71-B869-2D0A4E17DBF7}">
      <dgm:prSet/>
      <dgm:spPr/>
      <dgm:t>
        <a:bodyPr/>
        <a:lstStyle/>
        <a:p>
          <a:endParaRPr lang="pl-PL"/>
        </a:p>
      </dgm:t>
    </dgm:pt>
    <dgm:pt modelId="{4F11A1BB-7272-469B-83FE-519A35D6078E}">
      <dgm:prSet phldrT="[Tekst]" custT="1"/>
      <dgm:spPr/>
      <dgm:t>
        <a:bodyPr/>
        <a:lstStyle/>
        <a:p>
          <a:r>
            <a:rPr lang="pl-PL" sz="1100" dirty="0"/>
            <a:t>Nasiona przeznaczone do wysiewu na wiosnę należy przysposobić tzn. dowilżyć do 35% w temp. 3 st. Trwa to ok. 3 miesiące.</a:t>
          </a:r>
        </a:p>
      </dgm:t>
    </dgm:pt>
    <dgm:pt modelId="{660ED2AD-1CCB-4BEF-B23C-167DFC1004E1}" type="parTrans" cxnId="{AC1EB78D-C9DE-4B4F-BCA8-86E594CCEAA5}">
      <dgm:prSet/>
      <dgm:spPr/>
      <dgm:t>
        <a:bodyPr/>
        <a:lstStyle/>
        <a:p>
          <a:endParaRPr lang="pl-PL"/>
        </a:p>
      </dgm:t>
    </dgm:pt>
    <dgm:pt modelId="{9E599C8F-6A59-4180-9C2D-2996F96D2E4A}" type="sibTrans" cxnId="{AC1EB78D-C9DE-4B4F-BCA8-86E594CCEAA5}">
      <dgm:prSet/>
      <dgm:spPr/>
      <dgm:t>
        <a:bodyPr/>
        <a:lstStyle/>
        <a:p>
          <a:endParaRPr lang="pl-PL"/>
        </a:p>
      </dgm:t>
    </dgm:pt>
    <dgm:pt modelId="{8B4CB426-9D93-4D34-BDD8-68ECA19EAD8D}">
      <dgm:prSet custT="1"/>
      <dgm:spPr/>
      <dgm:t>
        <a:bodyPr/>
        <a:lstStyle/>
        <a:p>
          <a:r>
            <a:rPr lang="pl-PL" sz="1100" dirty="0"/>
            <a:t>Zebrane nasiona przekazuje się do </a:t>
          </a:r>
          <a:r>
            <a:rPr lang="pl-PL" sz="1100" dirty="0" smtClean="0"/>
            <a:t>wyłuszczarni </a:t>
          </a:r>
          <a:r>
            <a:rPr lang="pl-PL" sz="1100" dirty="0"/>
            <a:t>gdzie podlegają czyszczeniu, separacji i podsuszeniu.</a:t>
          </a:r>
        </a:p>
      </dgm:t>
    </dgm:pt>
    <dgm:pt modelId="{0DF0E0D4-D772-42C6-86E3-17F2B17F5B01}" type="parTrans" cxnId="{650B3EB0-B892-4DD1-9931-C6931B8D59EC}">
      <dgm:prSet/>
      <dgm:spPr/>
      <dgm:t>
        <a:bodyPr/>
        <a:lstStyle/>
        <a:p>
          <a:endParaRPr lang="pl-PL"/>
        </a:p>
      </dgm:t>
    </dgm:pt>
    <dgm:pt modelId="{6439DF97-EC93-44BF-9E87-2A0FD9871625}" type="sibTrans" cxnId="{650B3EB0-B892-4DD1-9931-C6931B8D59EC}">
      <dgm:prSet/>
      <dgm:spPr/>
      <dgm:t>
        <a:bodyPr/>
        <a:lstStyle/>
        <a:p>
          <a:endParaRPr lang="pl-PL"/>
        </a:p>
      </dgm:t>
    </dgm:pt>
    <dgm:pt modelId="{536CD38E-AC83-422B-BBE9-3CE183BA534B}" type="pres">
      <dgm:prSet presAssocID="{B0EC55D7-16CE-4973-BAF6-4AB407E29B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A23512-4887-4002-A645-9F93DF3D0F8E}" type="pres">
      <dgm:prSet presAssocID="{8B4CB426-9D93-4D34-BDD8-68ECA19EAD8D}" presName="node" presStyleLbl="node1" presStyleIdx="0" presStyleCnt="5" custRadScaleRad="88449" custRadScaleInc="19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884362-12C5-45FA-AD0B-4ADE4C8CEA5E}" type="pres">
      <dgm:prSet presAssocID="{8B4CB426-9D93-4D34-BDD8-68ECA19EAD8D}" presName="spNode" presStyleCnt="0"/>
      <dgm:spPr/>
    </dgm:pt>
    <dgm:pt modelId="{FC034003-6955-42B9-BC62-0DB21159AFFC}" type="pres">
      <dgm:prSet presAssocID="{6439DF97-EC93-44BF-9E87-2A0FD9871625}" presName="sibTrans" presStyleLbl="sibTrans1D1" presStyleIdx="0" presStyleCnt="5"/>
      <dgm:spPr/>
      <dgm:t>
        <a:bodyPr/>
        <a:lstStyle/>
        <a:p>
          <a:endParaRPr lang="pl-PL"/>
        </a:p>
      </dgm:t>
    </dgm:pt>
    <dgm:pt modelId="{AC28389E-3270-49EE-BD7B-13F52CF52BF7}" type="pres">
      <dgm:prSet presAssocID="{4F11A1BB-7272-469B-83FE-519A35D607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DA660B-FBD5-4E19-9E83-67260CB8D6ED}" type="pres">
      <dgm:prSet presAssocID="{4F11A1BB-7272-469B-83FE-519A35D6078E}" presName="spNode" presStyleCnt="0"/>
      <dgm:spPr/>
    </dgm:pt>
    <dgm:pt modelId="{4E99ED3F-AD57-4833-AAF1-E8157E513144}" type="pres">
      <dgm:prSet presAssocID="{9E599C8F-6A59-4180-9C2D-2996F96D2E4A}" presName="sibTrans" presStyleLbl="sibTrans1D1" presStyleIdx="1" presStyleCnt="5"/>
      <dgm:spPr/>
      <dgm:t>
        <a:bodyPr/>
        <a:lstStyle/>
        <a:p>
          <a:endParaRPr lang="pl-PL"/>
        </a:p>
      </dgm:t>
    </dgm:pt>
    <dgm:pt modelId="{BB70AACF-D72B-43A3-8878-0861C12974E8}" type="pres">
      <dgm:prSet presAssocID="{2FA0A13A-8A7D-47E9-B566-9BDCB36311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32FA13-567A-4F60-B315-6CB21BD02C99}" type="pres">
      <dgm:prSet presAssocID="{2FA0A13A-8A7D-47E9-B566-9BDCB3631135}" presName="spNode" presStyleCnt="0"/>
      <dgm:spPr/>
    </dgm:pt>
    <dgm:pt modelId="{2F918CAA-6674-4AD4-B69E-E54A06456C0B}" type="pres">
      <dgm:prSet presAssocID="{7EF34582-0BCB-4196-8E63-0D4C95F552D3}" presName="sibTrans" presStyleLbl="sibTrans1D1" presStyleIdx="2" presStyleCnt="5"/>
      <dgm:spPr/>
      <dgm:t>
        <a:bodyPr/>
        <a:lstStyle/>
        <a:p>
          <a:endParaRPr lang="pl-PL"/>
        </a:p>
      </dgm:t>
    </dgm:pt>
    <dgm:pt modelId="{6B30777A-9051-4D77-8AB9-D6A2163BED6C}" type="pres">
      <dgm:prSet presAssocID="{C93A4B94-B8D8-4EF0-A952-BB05278751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96F993-1A54-47C7-B16B-7074C16614AF}" type="pres">
      <dgm:prSet presAssocID="{C93A4B94-B8D8-4EF0-A952-BB052787517E}" presName="spNode" presStyleCnt="0"/>
      <dgm:spPr/>
    </dgm:pt>
    <dgm:pt modelId="{3AF7D031-68FB-4C4E-B004-164F922FAA73}" type="pres">
      <dgm:prSet presAssocID="{65B2260D-AEE9-4AE1-B852-25647D5C398A}" presName="sibTrans" presStyleLbl="sibTrans1D1" presStyleIdx="3" presStyleCnt="5"/>
      <dgm:spPr/>
      <dgm:t>
        <a:bodyPr/>
        <a:lstStyle/>
        <a:p>
          <a:endParaRPr lang="pl-PL"/>
        </a:p>
      </dgm:t>
    </dgm:pt>
    <dgm:pt modelId="{667E0C8D-67DC-447C-9970-28E20E0C38ED}" type="pres">
      <dgm:prSet presAssocID="{00282C83-BE78-45C8-8EEF-0BB8F3A33C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2BEF3F-0A33-4281-9842-E123995A2FD4}" type="pres">
      <dgm:prSet presAssocID="{00282C83-BE78-45C8-8EEF-0BB8F3A33C9A}" presName="spNode" presStyleCnt="0"/>
      <dgm:spPr/>
    </dgm:pt>
    <dgm:pt modelId="{45B5BCB8-240E-4866-B1B1-D231B0CDAAF6}" type="pres">
      <dgm:prSet presAssocID="{2B96DD18-ED0F-4046-90E2-C0BB75354B75}" presName="sibTrans" presStyleLbl="sibTrans1D1" presStyleIdx="4" presStyleCnt="5"/>
      <dgm:spPr/>
      <dgm:t>
        <a:bodyPr/>
        <a:lstStyle/>
        <a:p>
          <a:endParaRPr lang="pl-PL"/>
        </a:p>
      </dgm:t>
    </dgm:pt>
  </dgm:ptLst>
  <dgm:cxnLst>
    <dgm:cxn modelId="{10F9CFCC-FCA0-4664-AE33-37CA83E415A2}" type="presOf" srcId="{B0EC55D7-16CE-4973-BAF6-4AB407E29BC5}" destId="{536CD38E-AC83-422B-BBE9-3CE183BA534B}" srcOrd="0" destOrd="0" presId="urn:microsoft.com/office/officeart/2005/8/layout/cycle6"/>
    <dgm:cxn modelId="{7C3F92B7-ADB1-4113-8D23-020F6F07BF6D}" type="presOf" srcId="{8B4CB426-9D93-4D34-BDD8-68ECA19EAD8D}" destId="{17A23512-4887-4002-A645-9F93DF3D0F8E}" srcOrd="0" destOrd="0" presId="urn:microsoft.com/office/officeart/2005/8/layout/cycle6"/>
    <dgm:cxn modelId="{3C34A025-B648-470B-98F8-B82ADC4B12C1}" srcId="{B0EC55D7-16CE-4973-BAF6-4AB407E29BC5}" destId="{C93A4B94-B8D8-4EF0-A952-BB052787517E}" srcOrd="3" destOrd="0" parTransId="{193DE498-5138-44B4-82A4-4C0E7C5B4E7D}" sibTransId="{65B2260D-AEE9-4AE1-B852-25647D5C398A}"/>
    <dgm:cxn modelId="{8C9336F0-41F7-4BD5-A75B-9359676D616F}" srcId="{B0EC55D7-16CE-4973-BAF6-4AB407E29BC5}" destId="{2FA0A13A-8A7D-47E9-B566-9BDCB3631135}" srcOrd="2" destOrd="0" parTransId="{13B0E97E-FCE5-44CA-943C-C1307F288BD9}" sibTransId="{7EF34582-0BCB-4196-8E63-0D4C95F552D3}"/>
    <dgm:cxn modelId="{0F59F0EE-98A7-4A1E-8F83-E47133EFFA62}" type="presOf" srcId="{6439DF97-EC93-44BF-9E87-2A0FD9871625}" destId="{FC034003-6955-42B9-BC62-0DB21159AFFC}" srcOrd="0" destOrd="0" presId="urn:microsoft.com/office/officeart/2005/8/layout/cycle6"/>
    <dgm:cxn modelId="{7B754A4C-F2A0-4D06-AD14-BE325ED71537}" type="presOf" srcId="{2FA0A13A-8A7D-47E9-B566-9BDCB3631135}" destId="{BB70AACF-D72B-43A3-8878-0861C12974E8}" srcOrd="0" destOrd="0" presId="urn:microsoft.com/office/officeart/2005/8/layout/cycle6"/>
    <dgm:cxn modelId="{8A1FF6C7-73D8-491B-B89A-97F37053C207}" type="presOf" srcId="{9E599C8F-6A59-4180-9C2D-2996F96D2E4A}" destId="{4E99ED3F-AD57-4833-AAF1-E8157E513144}" srcOrd="0" destOrd="0" presId="urn:microsoft.com/office/officeart/2005/8/layout/cycle6"/>
    <dgm:cxn modelId="{AC1EB78D-C9DE-4B4F-BCA8-86E594CCEAA5}" srcId="{B0EC55D7-16CE-4973-BAF6-4AB407E29BC5}" destId="{4F11A1BB-7272-469B-83FE-519A35D6078E}" srcOrd="1" destOrd="0" parTransId="{660ED2AD-1CCB-4BEF-B23C-167DFC1004E1}" sibTransId="{9E599C8F-6A59-4180-9C2D-2996F96D2E4A}"/>
    <dgm:cxn modelId="{766A049C-31C4-414D-9BBE-A20CE458C50E}" type="presOf" srcId="{4F11A1BB-7272-469B-83FE-519A35D6078E}" destId="{AC28389E-3270-49EE-BD7B-13F52CF52BF7}" srcOrd="0" destOrd="0" presId="urn:microsoft.com/office/officeart/2005/8/layout/cycle6"/>
    <dgm:cxn modelId="{8992C268-BD83-4858-B967-87AD2802203C}" type="presOf" srcId="{C93A4B94-B8D8-4EF0-A952-BB052787517E}" destId="{6B30777A-9051-4D77-8AB9-D6A2163BED6C}" srcOrd="0" destOrd="0" presId="urn:microsoft.com/office/officeart/2005/8/layout/cycle6"/>
    <dgm:cxn modelId="{C866685D-28C0-4848-BCA5-5E6C70239364}" type="presOf" srcId="{00282C83-BE78-45C8-8EEF-0BB8F3A33C9A}" destId="{667E0C8D-67DC-447C-9970-28E20E0C38ED}" srcOrd="0" destOrd="0" presId="urn:microsoft.com/office/officeart/2005/8/layout/cycle6"/>
    <dgm:cxn modelId="{22618D33-2C95-4E71-B869-2D0A4E17DBF7}" srcId="{B0EC55D7-16CE-4973-BAF6-4AB407E29BC5}" destId="{00282C83-BE78-45C8-8EEF-0BB8F3A33C9A}" srcOrd="4" destOrd="0" parTransId="{25B35B7F-FDD5-4C6F-93D8-412E1DCA0975}" sibTransId="{2B96DD18-ED0F-4046-90E2-C0BB75354B75}"/>
    <dgm:cxn modelId="{1D2D8438-B643-4C77-8BCE-584A8E132802}" type="presOf" srcId="{2B96DD18-ED0F-4046-90E2-C0BB75354B75}" destId="{45B5BCB8-240E-4866-B1B1-D231B0CDAAF6}" srcOrd="0" destOrd="0" presId="urn:microsoft.com/office/officeart/2005/8/layout/cycle6"/>
    <dgm:cxn modelId="{650B3EB0-B892-4DD1-9931-C6931B8D59EC}" srcId="{B0EC55D7-16CE-4973-BAF6-4AB407E29BC5}" destId="{8B4CB426-9D93-4D34-BDD8-68ECA19EAD8D}" srcOrd="0" destOrd="0" parTransId="{0DF0E0D4-D772-42C6-86E3-17F2B17F5B01}" sibTransId="{6439DF97-EC93-44BF-9E87-2A0FD9871625}"/>
    <dgm:cxn modelId="{FE125483-1071-4F00-A22A-0EF5F01B44A5}" type="presOf" srcId="{7EF34582-0BCB-4196-8E63-0D4C95F552D3}" destId="{2F918CAA-6674-4AD4-B69E-E54A06456C0B}" srcOrd="0" destOrd="0" presId="urn:microsoft.com/office/officeart/2005/8/layout/cycle6"/>
    <dgm:cxn modelId="{A258CA1A-B07C-4FE0-BCE3-898AF8A743C4}" type="presOf" srcId="{65B2260D-AEE9-4AE1-B852-25647D5C398A}" destId="{3AF7D031-68FB-4C4E-B004-164F922FAA73}" srcOrd="0" destOrd="0" presId="urn:microsoft.com/office/officeart/2005/8/layout/cycle6"/>
    <dgm:cxn modelId="{BA52F08B-9EE3-4665-912C-375363E6EEE1}" type="presParOf" srcId="{536CD38E-AC83-422B-BBE9-3CE183BA534B}" destId="{17A23512-4887-4002-A645-9F93DF3D0F8E}" srcOrd="0" destOrd="0" presId="urn:microsoft.com/office/officeart/2005/8/layout/cycle6"/>
    <dgm:cxn modelId="{4B732422-41E3-40BB-A16E-77ECE3EEDAD3}" type="presParOf" srcId="{536CD38E-AC83-422B-BBE9-3CE183BA534B}" destId="{17884362-12C5-45FA-AD0B-4ADE4C8CEA5E}" srcOrd="1" destOrd="0" presId="urn:microsoft.com/office/officeart/2005/8/layout/cycle6"/>
    <dgm:cxn modelId="{59770B6E-2F4F-4003-AC94-64FFA7433CB7}" type="presParOf" srcId="{536CD38E-AC83-422B-BBE9-3CE183BA534B}" destId="{FC034003-6955-42B9-BC62-0DB21159AFFC}" srcOrd="2" destOrd="0" presId="urn:microsoft.com/office/officeart/2005/8/layout/cycle6"/>
    <dgm:cxn modelId="{2F5435FB-8F1E-4747-BB61-2762511D5C5C}" type="presParOf" srcId="{536CD38E-AC83-422B-BBE9-3CE183BA534B}" destId="{AC28389E-3270-49EE-BD7B-13F52CF52BF7}" srcOrd="3" destOrd="0" presId="urn:microsoft.com/office/officeart/2005/8/layout/cycle6"/>
    <dgm:cxn modelId="{FAE52DD2-DFF6-4EA6-839B-06EEFE954ABA}" type="presParOf" srcId="{536CD38E-AC83-422B-BBE9-3CE183BA534B}" destId="{FADA660B-FBD5-4E19-9E83-67260CB8D6ED}" srcOrd="4" destOrd="0" presId="urn:microsoft.com/office/officeart/2005/8/layout/cycle6"/>
    <dgm:cxn modelId="{712AE738-6C3C-4E3F-9A29-E1C37ACCECB5}" type="presParOf" srcId="{536CD38E-AC83-422B-BBE9-3CE183BA534B}" destId="{4E99ED3F-AD57-4833-AAF1-E8157E513144}" srcOrd="5" destOrd="0" presId="urn:microsoft.com/office/officeart/2005/8/layout/cycle6"/>
    <dgm:cxn modelId="{D0550A84-E458-4045-86AB-ABBC5927CD14}" type="presParOf" srcId="{536CD38E-AC83-422B-BBE9-3CE183BA534B}" destId="{BB70AACF-D72B-43A3-8878-0861C12974E8}" srcOrd="6" destOrd="0" presId="urn:microsoft.com/office/officeart/2005/8/layout/cycle6"/>
    <dgm:cxn modelId="{9E9E478A-3470-454F-98CE-8CC9587E7453}" type="presParOf" srcId="{536CD38E-AC83-422B-BBE9-3CE183BA534B}" destId="{B232FA13-567A-4F60-B315-6CB21BD02C99}" srcOrd="7" destOrd="0" presId="urn:microsoft.com/office/officeart/2005/8/layout/cycle6"/>
    <dgm:cxn modelId="{CE6F77E7-87CB-4817-BD5E-0998A3E49B96}" type="presParOf" srcId="{536CD38E-AC83-422B-BBE9-3CE183BA534B}" destId="{2F918CAA-6674-4AD4-B69E-E54A06456C0B}" srcOrd="8" destOrd="0" presId="urn:microsoft.com/office/officeart/2005/8/layout/cycle6"/>
    <dgm:cxn modelId="{AF1E0223-BB31-499E-85DD-1DC286F30CCF}" type="presParOf" srcId="{536CD38E-AC83-422B-BBE9-3CE183BA534B}" destId="{6B30777A-9051-4D77-8AB9-D6A2163BED6C}" srcOrd="9" destOrd="0" presId="urn:microsoft.com/office/officeart/2005/8/layout/cycle6"/>
    <dgm:cxn modelId="{E02A81AB-E1B5-43F0-9DA3-07CC77C50602}" type="presParOf" srcId="{536CD38E-AC83-422B-BBE9-3CE183BA534B}" destId="{AA96F993-1A54-47C7-B16B-7074C16614AF}" srcOrd="10" destOrd="0" presId="urn:microsoft.com/office/officeart/2005/8/layout/cycle6"/>
    <dgm:cxn modelId="{1BAE3096-2C05-4074-80B9-CC99E9165148}" type="presParOf" srcId="{536CD38E-AC83-422B-BBE9-3CE183BA534B}" destId="{3AF7D031-68FB-4C4E-B004-164F922FAA73}" srcOrd="11" destOrd="0" presId="urn:microsoft.com/office/officeart/2005/8/layout/cycle6"/>
    <dgm:cxn modelId="{B8C00112-44EE-4E9C-917D-56F3BF75898C}" type="presParOf" srcId="{536CD38E-AC83-422B-BBE9-3CE183BA534B}" destId="{667E0C8D-67DC-447C-9970-28E20E0C38ED}" srcOrd="12" destOrd="0" presId="urn:microsoft.com/office/officeart/2005/8/layout/cycle6"/>
    <dgm:cxn modelId="{4CB87F2C-255B-426A-9F34-213AEA302DAA}" type="presParOf" srcId="{536CD38E-AC83-422B-BBE9-3CE183BA534B}" destId="{782BEF3F-0A33-4281-9842-E123995A2FD4}" srcOrd="13" destOrd="0" presId="urn:microsoft.com/office/officeart/2005/8/layout/cycle6"/>
    <dgm:cxn modelId="{7F1DEFB2-D401-4DD7-AC2E-35C6C43FC564}" type="presParOf" srcId="{536CD38E-AC83-422B-BBE9-3CE183BA534B}" destId="{45B5BCB8-240E-4866-B1B1-D231B0CDAAF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7A0C0-FC24-48DD-9FCB-628F8D08E098}">
      <dsp:nvSpPr>
        <dsp:cNvPr id="0" name=""/>
        <dsp:cNvSpPr/>
      </dsp:nvSpPr>
      <dsp:spPr>
        <a:xfrm>
          <a:off x="1513051" y="101656"/>
          <a:ext cx="1900384" cy="128651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0ABA39-DE10-4B70-A9C4-5C948A5F2F24}">
      <dsp:nvSpPr>
        <dsp:cNvPr id="0" name=""/>
        <dsp:cNvSpPr/>
      </dsp:nvSpPr>
      <dsp:spPr>
        <a:xfrm>
          <a:off x="3240508" y="852013"/>
          <a:ext cx="2214937" cy="623871"/>
        </a:xfrm>
        <a:prstGeom prst="rect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pl-PL" sz="1300" kern="1200" dirty="0" smtClean="0">
              <a:latin typeface="Calibri" charset="0"/>
            </a:rPr>
            <a:t>Na naszym terenie występuje także jedna z najliczniejszych populacji </a:t>
          </a:r>
          <a:r>
            <a:rPr lang="pl-PL" sz="1300" b="1" kern="1200" dirty="0" smtClean="0">
              <a:latin typeface="Calibri" charset="0"/>
            </a:rPr>
            <a:t>głuszca.</a:t>
          </a:r>
          <a:endParaRPr lang="pl-PL" sz="1300" b="1" kern="1200" dirty="0"/>
        </a:p>
      </dsp:txBody>
      <dsp:txXfrm>
        <a:off x="3240508" y="852013"/>
        <a:ext cx="2214937" cy="6238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D1A26-F9B8-417F-A7B0-E35EA8632535}">
      <dsp:nvSpPr>
        <dsp:cNvPr id="0" name=""/>
        <dsp:cNvSpPr/>
      </dsp:nvSpPr>
      <dsp:spPr>
        <a:xfrm>
          <a:off x="2298" y="136263"/>
          <a:ext cx="1850903" cy="7037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Zbiór </a:t>
          </a:r>
          <a:r>
            <a:rPr lang="en-US" sz="1200" kern="1200" dirty="0" err="1"/>
            <a:t>nasion</a:t>
          </a:r>
          <a:r>
            <a:rPr lang="en-US" sz="1200" kern="1200" dirty="0"/>
            <a:t> I ich wyłuszczenie</a:t>
          </a:r>
        </a:p>
      </dsp:txBody>
      <dsp:txXfrm>
        <a:off x="2298" y="136263"/>
        <a:ext cx="1850903" cy="703765"/>
      </dsp:txXfrm>
    </dsp:sp>
    <dsp:sp modelId="{3FDBF2DA-5DDA-48A8-B9EC-9E97CA0D31A0}">
      <dsp:nvSpPr>
        <dsp:cNvPr id="0" name=""/>
        <dsp:cNvSpPr/>
      </dsp:nvSpPr>
      <dsp:spPr>
        <a:xfrm>
          <a:off x="1677260" y="136263"/>
          <a:ext cx="1921543" cy="7037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Przechowywanie w odpowiednich warunkach </a:t>
          </a:r>
        </a:p>
      </dsp:txBody>
      <dsp:txXfrm>
        <a:off x="1677260" y="136263"/>
        <a:ext cx="1921543" cy="703765"/>
      </dsp:txXfrm>
    </dsp:sp>
    <dsp:sp modelId="{C51EB06D-D857-4E56-BF6A-63930DEAE5C5}">
      <dsp:nvSpPr>
        <dsp:cNvPr id="0" name=""/>
        <dsp:cNvSpPr/>
      </dsp:nvSpPr>
      <dsp:spPr>
        <a:xfrm>
          <a:off x="3422862" y="136263"/>
          <a:ext cx="1759413" cy="7037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Przygotowanie powierzchni do siewu</a:t>
          </a:r>
        </a:p>
      </dsp:txBody>
      <dsp:txXfrm>
        <a:off x="3422862" y="136263"/>
        <a:ext cx="1759413" cy="703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B0EAD9-767A-44D3-927C-46DB5139AAF5}">
      <dsp:nvSpPr>
        <dsp:cNvPr id="0" name=""/>
        <dsp:cNvSpPr/>
      </dsp:nvSpPr>
      <dsp:spPr>
        <a:xfrm>
          <a:off x="424396" y="1391301"/>
          <a:ext cx="1683650" cy="529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WIOSENNE </a:t>
          </a:r>
          <a:r>
            <a:rPr lang="pl-PL" kern="1200" dirty="0"/>
            <a:t> </a:t>
          </a:r>
          <a:endParaRPr lang="en-US" sz="1600" b="1" kern="1200" dirty="0"/>
        </a:p>
      </dsp:txBody>
      <dsp:txXfrm>
        <a:off x="424396" y="1391301"/>
        <a:ext cx="1683650" cy="151780"/>
      </dsp:txXfrm>
    </dsp:sp>
    <dsp:sp modelId="{101C5EE4-EBD6-4599-B7DD-EC3598655FE5}">
      <dsp:nvSpPr>
        <dsp:cNvPr id="0" name=""/>
        <dsp:cNvSpPr/>
      </dsp:nvSpPr>
      <dsp:spPr>
        <a:xfrm>
          <a:off x="387644" y="1800197"/>
          <a:ext cx="1760347" cy="122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sosna  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modrzew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buk       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świerk       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jawor   </a:t>
          </a:r>
          <a:r>
            <a:rPr lang="pl-PL" sz="1200" kern="1200" dirty="0" smtClean="0"/>
            <a:t> </a:t>
          </a:r>
          <a:endParaRPr lang="pl-PL" sz="1200" kern="1200" dirty="0"/>
        </a:p>
      </dsp:txBody>
      <dsp:txXfrm>
        <a:off x="387644" y="1800197"/>
        <a:ext cx="1760347" cy="1224000"/>
      </dsp:txXfrm>
    </dsp:sp>
    <dsp:sp modelId="{5F4C2014-31F9-4E72-96C0-2B823D4CF679}">
      <dsp:nvSpPr>
        <dsp:cNvPr id="0" name=""/>
        <dsp:cNvSpPr/>
      </dsp:nvSpPr>
      <dsp:spPr>
        <a:xfrm rot="8640812">
          <a:off x="2252860" y="1473414"/>
          <a:ext cx="328364" cy="448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8640812">
        <a:off x="2252860" y="1473414"/>
        <a:ext cx="328364" cy="448936"/>
      </dsp:txXfrm>
    </dsp:sp>
    <dsp:sp modelId="{FB11C51D-A6BF-498A-9710-5C6C20FC9E35}">
      <dsp:nvSpPr>
        <dsp:cNvPr id="0" name=""/>
        <dsp:cNvSpPr/>
      </dsp:nvSpPr>
      <dsp:spPr>
        <a:xfrm>
          <a:off x="2638556" y="1084010"/>
          <a:ext cx="1953323" cy="609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RODZAJE SIEWÓW</a:t>
          </a:r>
        </a:p>
      </dsp:txBody>
      <dsp:txXfrm>
        <a:off x="2638556" y="1084010"/>
        <a:ext cx="1953323" cy="174728"/>
      </dsp:txXfrm>
    </dsp:sp>
    <dsp:sp modelId="{74429865-6508-4B40-A3AF-9F8DBAC212FC}">
      <dsp:nvSpPr>
        <dsp:cNvPr id="0" name=""/>
        <dsp:cNvSpPr/>
      </dsp:nvSpPr>
      <dsp:spPr>
        <a:xfrm>
          <a:off x="5323875" y="1843510"/>
          <a:ext cx="1137287" cy="536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0E50A0-F264-4AC7-950C-5CBE1D96EFF4}">
      <dsp:nvSpPr>
        <dsp:cNvPr id="0" name=""/>
        <dsp:cNvSpPr/>
      </dsp:nvSpPr>
      <dsp:spPr>
        <a:xfrm rot="2550386">
          <a:off x="4589149" y="1437463"/>
          <a:ext cx="350791" cy="425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00" kern="1200"/>
        </a:p>
      </dsp:txBody>
      <dsp:txXfrm rot="2550386">
        <a:off x="4589149" y="1437463"/>
        <a:ext cx="350791" cy="425978"/>
      </dsp:txXfrm>
    </dsp:sp>
    <dsp:sp modelId="{8DBA7382-6E62-4482-81E4-CE9DD7A788CD}">
      <dsp:nvSpPr>
        <dsp:cNvPr id="0" name=""/>
        <dsp:cNvSpPr/>
      </dsp:nvSpPr>
      <dsp:spPr>
        <a:xfrm>
          <a:off x="4985704" y="1461545"/>
          <a:ext cx="1855896" cy="71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JESIENNE</a:t>
          </a:r>
        </a:p>
      </dsp:txBody>
      <dsp:txXfrm>
        <a:off x="4985704" y="1461545"/>
        <a:ext cx="1855896" cy="205630"/>
      </dsp:txXfrm>
    </dsp:sp>
    <dsp:sp modelId="{614812A9-3D40-420D-8D7C-6C1B5F32BFA2}">
      <dsp:nvSpPr>
        <dsp:cNvPr id="0" name=""/>
        <dsp:cNvSpPr/>
      </dsp:nvSpPr>
      <dsp:spPr>
        <a:xfrm>
          <a:off x="4963823" y="1843512"/>
          <a:ext cx="1918016" cy="737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/>
            <a:t>Głównie </a:t>
          </a:r>
          <a:r>
            <a:rPr lang="pl-PL" sz="1200" kern="1200" dirty="0" smtClean="0"/>
            <a:t>jodła</a:t>
          </a:r>
          <a:endParaRPr lang="pl-PL" sz="1200" kern="1200" dirty="0"/>
        </a:p>
      </dsp:txBody>
      <dsp:txXfrm>
        <a:off x="4963823" y="1843512"/>
        <a:ext cx="1918016" cy="7377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13FBC-31A3-48A8-AE97-D0D488F65811}">
      <dsp:nvSpPr>
        <dsp:cNvPr id="0" name=""/>
        <dsp:cNvSpPr/>
      </dsp:nvSpPr>
      <dsp:spPr>
        <a:xfrm>
          <a:off x="3512743" y="116382"/>
          <a:ext cx="1951113" cy="13127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Zebrane szyszki odsyła się do wyłuszczenia nasion, gdzie w trakcie podsuszania rozsypują się a następnie oddziela się od łusek</a:t>
          </a:r>
          <a:r>
            <a:rPr lang="pl-PL" sz="1000" kern="1200" dirty="0"/>
            <a:t>.</a:t>
          </a:r>
        </a:p>
      </dsp:txBody>
      <dsp:txXfrm>
        <a:off x="3512743" y="116382"/>
        <a:ext cx="1951113" cy="1312707"/>
      </dsp:txXfrm>
    </dsp:sp>
    <dsp:sp modelId="{557D32CE-2532-4157-A8B6-161FD2FBB4E3}">
      <dsp:nvSpPr>
        <dsp:cNvPr id="0" name=""/>
        <dsp:cNvSpPr/>
      </dsp:nvSpPr>
      <dsp:spPr>
        <a:xfrm>
          <a:off x="2309476" y="977745"/>
          <a:ext cx="5648428" cy="5648428"/>
        </a:xfrm>
        <a:custGeom>
          <a:avLst/>
          <a:gdLst/>
          <a:ahLst/>
          <a:cxnLst/>
          <a:rect l="0" t="0" r="0" b="0"/>
          <a:pathLst>
            <a:path>
              <a:moveTo>
                <a:pt x="3164390" y="20561"/>
              </a:moveTo>
              <a:arcTo wR="2824214" hR="2824214" stAng="16615083" swAng="12091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C1D57-F2C7-4B87-8B30-F2F4EC40A690}">
      <dsp:nvSpPr>
        <dsp:cNvPr id="0" name=""/>
        <dsp:cNvSpPr/>
      </dsp:nvSpPr>
      <dsp:spPr>
        <a:xfrm>
          <a:off x="5921234" y="1291740"/>
          <a:ext cx="2030608" cy="1263832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Na</a:t>
          </a:r>
          <a:r>
            <a:rPr lang="pl-PL" sz="1100" kern="1200" baseline="0" dirty="0"/>
            <a:t> wiosnę</a:t>
          </a:r>
          <a:r>
            <a:rPr lang="en-US" sz="1100" kern="1200" baseline="0" dirty="0"/>
            <a:t>,</a:t>
          </a:r>
          <a:r>
            <a:rPr lang="pl-PL" sz="1100" kern="1200" baseline="0" dirty="0"/>
            <a:t> w zależności od pogody</a:t>
          </a:r>
          <a:r>
            <a:rPr lang="en-US" sz="1100" kern="1200" baseline="0" dirty="0"/>
            <a:t>,</a:t>
          </a:r>
          <a:r>
            <a:rPr lang="pl-PL" sz="1100" kern="1200" baseline="0" dirty="0"/>
            <a:t> przysposobione nasiona wysiewa się  na szkółce do odpowiednio przygotowanej gleby na głębokość 2-3 cm. </a:t>
          </a:r>
          <a:endParaRPr lang="pl-PL" sz="1100" kern="1200" dirty="0"/>
        </a:p>
      </dsp:txBody>
      <dsp:txXfrm>
        <a:off x="5921234" y="1291740"/>
        <a:ext cx="2030608" cy="1263832"/>
      </dsp:txXfrm>
    </dsp:sp>
    <dsp:sp modelId="{A17F2DA7-D8F1-4578-9DFC-19A12A75B47C}">
      <dsp:nvSpPr>
        <dsp:cNvPr id="0" name=""/>
        <dsp:cNvSpPr/>
      </dsp:nvSpPr>
      <dsp:spPr>
        <a:xfrm>
          <a:off x="1773348" y="774556"/>
          <a:ext cx="5648428" cy="5648428"/>
        </a:xfrm>
        <a:custGeom>
          <a:avLst/>
          <a:gdLst/>
          <a:ahLst/>
          <a:cxnLst/>
          <a:rect l="0" t="0" r="0" b="0"/>
          <a:pathLst>
            <a:path>
              <a:moveTo>
                <a:pt x="5453521" y="1793230"/>
              </a:moveTo>
              <a:arcTo wR="2824214" hR="2824214" stAng="20315354" swAng="1581123"/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5D7AC-F2E2-4EA1-8FCA-71D43C390A73}">
      <dsp:nvSpPr>
        <dsp:cNvPr id="0" name=""/>
        <dsp:cNvSpPr/>
      </dsp:nvSpPr>
      <dsp:spPr>
        <a:xfrm>
          <a:off x="6235945" y="3855113"/>
          <a:ext cx="1990510" cy="1403247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Kiełkujące nasiona należy chronić przed późnymi przymrozkami( osłony, </a:t>
          </a:r>
          <a:r>
            <a:rPr lang="pl-PL" sz="1100" kern="1200" dirty="0" smtClean="0"/>
            <a:t>deszczowanie) </a:t>
          </a:r>
          <a:r>
            <a:rPr lang="pl-PL" sz="1100" kern="1200" dirty="0"/>
            <a:t>i </a:t>
          </a:r>
          <a:r>
            <a:rPr lang="pl-PL" sz="1100" kern="1200" dirty="0" smtClean="0"/>
            <a:t>zachwaszczeniem</a:t>
          </a:r>
          <a:r>
            <a:rPr lang="pl-PL" sz="1000" kern="1200" dirty="0" smtClean="0"/>
            <a:t>.</a:t>
          </a:r>
          <a:endParaRPr lang="pl-PL" sz="1000" kern="1200" dirty="0"/>
        </a:p>
      </dsp:txBody>
      <dsp:txXfrm>
        <a:off x="6235945" y="3855113"/>
        <a:ext cx="1990510" cy="1403247"/>
      </dsp:txXfrm>
    </dsp:sp>
    <dsp:sp modelId="{1387DB0F-EC23-4447-AB9D-AFB9827C9FF9}">
      <dsp:nvSpPr>
        <dsp:cNvPr id="0" name=""/>
        <dsp:cNvSpPr/>
      </dsp:nvSpPr>
      <dsp:spPr>
        <a:xfrm>
          <a:off x="2242777" y="242243"/>
          <a:ext cx="5648428" cy="5648428"/>
        </a:xfrm>
        <a:custGeom>
          <a:avLst/>
          <a:gdLst/>
          <a:ahLst/>
          <a:cxnLst/>
          <a:rect l="0" t="0" r="0" b="0"/>
          <a:pathLst>
            <a:path>
              <a:moveTo>
                <a:pt x="4594235" y="5024944"/>
              </a:moveTo>
              <a:arcTo wR="2824214" hR="2824214" stAng="3071441" swAng="1693152"/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41D04-067B-4F0B-BD01-45EF39E9386F}">
      <dsp:nvSpPr>
        <dsp:cNvPr id="0" name=""/>
        <dsp:cNvSpPr/>
      </dsp:nvSpPr>
      <dsp:spPr>
        <a:xfrm>
          <a:off x="3484880" y="5520306"/>
          <a:ext cx="2087340" cy="1199992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W pierwszym roku życia siewka wykształca przeważnie tylko liścienie  (5-7). Produkuje się sadzonki 3-4 letnie. Przez pierwsze lata rosną wolno i wymagają pielęgnacji</a:t>
          </a:r>
          <a:r>
            <a:rPr lang="pl-PL" sz="1000" kern="1200" dirty="0"/>
            <a:t>.</a:t>
          </a:r>
        </a:p>
      </dsp:txBody>
      <dsp:txXfrm>
        <a:off x="3484880" y="5520306"/>
        <a:ext cx="2087340" cy="1199992"/>
      </dsp:txXfrm>
    </dsp:sp>
    <dsp:sp modelId="{A0B36234-C878-4899-A284-56AB0A0620F3}">
      <dsp:nvSpPr>
        <dsp:cNvPr id="0" name=""/>
        <dsp:cNvSpPr/>
      </dsp:nvSpPr>
      <dsp:spPr>
        <a:xfrm>
          <a:off x="721067" y="320118"/>
          <a:ext cx="5648428" cy="5648428"/>
        </a:xfrm>
        <a:custGeom>
          <a:avLst/>
          <a:gdLst/>
          <a:ahLst/>
          <a:cxnLst/>
          <a:rect l="0" t="0" r="0" b="0"/>
          <a:pathLst>
            <a:path>
              <a:moveTo>
                <a:pt x="2752039" y="5647506"/>
              </a:moveTo>
              <a:arcTo wR="2824214" hR="2824214" stAng="5487863" swAng="1415395"/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95F63-8BE0-4C8D-9856-7BC4B616CFBB}">
      <dsp:nvSpPr>
        <dsp:cNvPr id="0" name=""/>
        <dsp:cNvSpPr/>
      </dsp:nvSpPr>
      <dsp:spPr>
        <a:xfrm>
          <a:off x="735527" y="4310583"/>
          <a:ext cx="2077703" cy="1387215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Po osiągnięciu zwarcia prowadzi się </a:t>
          </a:r>
          <a:r>
            <a:rPr lang="pl-PL" sz="1100" kern="1200" dirty="0" smtClean="0"/>
            <a:t>czyszczenia czyli przerzedzenia </a:t>
          </a:r>
          <a:r>
            <a:rPr lang="pl-PL" sz="1100" kern="1200" dirty="0"/>
            <a:t>mające na celu regulację gęstości i składu gatunkowego- do 20 roku życia. Następnie  przeprowadza się </a:t>
          </a:r>
          <a:r>
            <a:rPr lang="pl-PL" sz="1100" kern="1200" dirty="0" err="1"/>
            <a:t>trzebieża</a:t>
          </a:r>
          <a:r>
            <a:rPr lang="pl-PL" sz="1100" kern="1200" dirty="0"/>
            <a:t> wczesne – do lat 40 i </a:t>
          </a:r>
          <a:r>
            <a:rPr lang="pl-PL" sz="1100" kern="1200" dirty="0" err="1"/>
            <a:t>trzebieża</a:t>
          </a:r>
          <a:r>
            <a:rPr lang="pl-PL" sz="1100" kern="1200" dirty="0"/>
            <a:t> późne- do lat 60.</a:t>
          </a:r>
        </a:p>
      </dsp:txBody>
      <dsp:txXfrm>
        <a:off x="735527" y="4310583"/>
        <a:ext cx="2077703" cy="1387215"/>
      </dsp:txXfrm>
    </dsp:sp>
    <dsp:sp modelId="{F0E37518-C0AC-4442-AF18-F6F6B4E3A37A}">
      <dsp:nvSpPr>
        <dsp:cNvPr id="0" name=""/>
        <dsp:cNvSpPr/>
      </dsp:nvSpPr>
      <dsp:spPr>
        <a:xfrm>
          <a:off x="1383133" y="780168"/>
          <a:ext cx="5648428" cy="5648428"/>
        </a:xfrm>
        <a:custGeom>
          <a:avLst/>
          <a:gdLst/>
          <a:ahLst/>
          <a:cxnLst/>
          <a:rect l="0" t="0" r="0" b="0"/>
          <a:pathLst>
            <a:path>
              <a:moveTo>
                <a:pt x="85503" y="3513886"/>
              </a:moveTo>
              <a:arcTo wR="2824214" hR="2824214" stAng="9951927" swAng="2067716"/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BB86B-FD70-42ED-91FD-B285EDF0204C}">
      <dsp:nvSpPr>
        <dsp:cNvPr id="0" name=""/>
        <dsp:cNvSpPr/>
      </dsp:nvSpPr>
      <dsp:spPr>
        <a:xfrm>
          <a:off x="723373" y="1256246"/>
          <a:ext cx="2284379" cy="135107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Następnie jodła wchodzi w okres największego przyrostu masy drzewnej i w okres obradzania. Cykl produkcyjny wynosi  120-140 lat, jednak drzewo to może dożyć do 500 lat i 60 m wysokości.</a:t>
          </a:r>
        </a:p>
      </dsp:txBody>
      <dsp:txXfrm>
        <a:off x="723373" y="1256246"/>
        <a:ext cx="2284379" cy="1351071"/>
      </dsp:txXfrm>
    </dsp:sp>
    <dsp:sp modelId="{B09BB68A-4FC1-437A-B13F-287C8E511C19}">
      <dsp:nvSpPr>
        <dsp:cNvPr id="0" name=""/>
        <dsp:cNvSpPr/>
      </dsp:nvSpPr>
      <dsp:spPr>
        <a:xfrm>
          <a:off x="973948" y="901636"/>
          <a:ext cx="5648428" cy="5648428"/>
        </a:xfrm>
        <a:custGeom>
          <a:avLst/>
          <a:gdLst/>
          <a:ahLst/>
          <a:cxnLst/>
          <a:rect l="0" t="0" r="0" b="0"/>
          <a:pathLst>
            <a:path>
              <a:moveTo>
                <a:pt x="1464041" y="349114"/>
              </a:moveTo>
              <a:arcTo wR="2824214" hR="2824214" stAng="14472560" swAng="1365585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A23512-4887-4002-A645-9F93DF3D0F8E}">
      <dsp:nvSpPr>
        <dsp:cNvPr id="0" name=""/>
        <dsp:cNvSpPr/>
      </dsp:nvSpPr>
      <dsp:spPr>
        <a:xfrm>
          <a:off x="3430985" y="333349"/>
          <a:ext cx="2214956" cy="14397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Zebrane nasiona przekazuje się do </a:t>
          </a:r>
          <a:r>
            <a:rPr lang="pl-PL" sz="1100" kern="1200" dirty="0" smtClean="0"/>
            <a:t>wyłuszczarni </a:t>
          </a:r>
          <a:r>
            <a:rPr lang="pl-PL" sz="1100" kern="1200" dirty="0"/>
            <a:t>gdzie podlegają czyszczeniu, separacji i podsuszeniu.</a:t>
          </a:r>
        </a:p>
      </dsp:txBody>
      <dsp:txXfrm>
        <a:off x="3430985" y="333349"/>
        <a:ext cx="2214956" cy="1439721"/>
      </dsp:txXfrm>
    </dsp:sp>
    <dsp:sp modelId="{FC034003-6955-42B9-BC62-0DB21159AFFC}">
      <dsp:nvSpPr>
        <dsp:cNvPr id="0" name=""/>
        <dsp:cNvSpPr/>
      </dsp:nvSpPr>
      <dsp:spPr>
        <a:xfrm>
          <a:off x="2083511" y="1233830"/>
          <a:ext cx="5753795" cy="5753795"/>
        </a:xfrm>
        <a:custGeom>
          <a:avLst/>
          <a:gdLst/>
          <a:ahLst/>
          <a:cxnLst/>
          <a:rect l="0" t="0" r="0" b="0"/>
          <a:pathLst>
            <a:path>
              <a:moveTo>
                <a:pt x="3576267" y="86302"/>
              </a:moveTo>
              <a:arcTo wR="2876897" hR="2876897" stAng="17044169" swAng="168736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8389E-3270-49EE-BD7B-13F52CF52BF7}">
      <dsp:nvSpPr>
        <dsp:cNvPr id="0" name=""/>
        <dsp:cNvSpPr/>
      </dsp:nvSpPr>
      <dsp:spPr>
        <a:xfrm>
          <a:off x="6146773" y="1988845"/>
          <a:ext cx="2214956" cy="14397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Nasiona przeznaczone do wysiewu na wiosnę należy przysposobić tzn. dowilżyć do 35% w temp. 3 st. Trwa to ok. 3 miesiące.</a:t>
          </a:r>
        </a:p>
      </dsp:txBody>
      <dsp:txXfrm>
        <a:off x="6146773" y="1988845"/>
        <a:ext cx="2214956" cy="1439721"/>
      </dsp:txXfrm>
    </dsp:sp>
    <dsp:sp modelId="{4E99ED3F-AD57-4833-AAF1-E8157E513144}">
      <dsp:nvSpPr>
        <dsp:cNvPr id="0" name=""/>
        <dsp:cNvSpPr/>
      </dsp:nvSpPr>
      <dsp:spPr>
        <a:xfrm>
          <a:off x="1641261" y="720819"/>
          <a:ext cx="5753795" cy="5753795"/>
        </a:xfrm>
        <a:custGeom>
          <a:avLst/>
          <a:gdLst/>
          <a:ahLst/>
          <a:cxnLst/>
          <a:rect l="0" t="0" r="0" b="0"/>
          <a:pathLst>
            <a:path>
              <a:moveTo>
                <a:pt x="5749843" y="2726140"/>
              </a:moveTo>
              <a:arcTo wR="2876897" hR="2876897" stAng="21419770" swAng="21965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0AACF-D72B-43A3-8878-0861C12974E8}">
      <dsp:nvSpPr>
        <dsp:cNvPr id="0" name=""/>
        <dsp:cNvSpPr/>
      </dsp:nvSpPr>
      <dsp:spPr>
        <a:xfrm>
          <a:off x="5101678" y="5205315"/>
          <a:ext cx="2214956" cy="14397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W tym czasie orzeszki </a:t>
          </a:r>
          <a:r>
            <a:rPr lang="pl-PL" sz="1100" kern="1200" dirty="0" smtClean="0"/>
            <a:t>kiełkują (1-5 </a:t>
          </a:r>
          <a:r>
            <a:rPr lang="pl-PL" sz="1100" kern="1200" dirty="0"/>
            <a:t>mm).  Wysiewu dokonuje się w kwietniu lub maju. Późniejsze siewy pozwalają uniknąć kłopotliwych prac związanych z ochroną siewek przed przymrozkami.</a:t>
          </a:r>
        </a:p>
      </dsp:txBody>
      <dsp:txXfrm>
        <a:off x="5101678" y="5205315"/>
        <a:ext cx="2214956" cy="1439721"/>
      </dsp:txXfrm>
    </dsp:sp>
    <dsp:sp modelId="{2F918CAA-6674-4AD4-B69E-E54A06456C0B}">
      <dsp:nvSpPr>
        <dsp:cNvPr id="0" name=""/>
        <dsp:cNvSpPr/>
      </dsp:nvSpPr>
      <dsp:spPr>
        <a:xfrm>
          <a:off x="1641261" y="720819"/>
          <a:ext cx="5753795" cy="5753795"/>
        </a:xfrm>
        <a:custGeom>
          <a:avLst/>
          <a:gdLst/>
          <a:ahLst/>
          <a:cxnLst/>
          <a:rect l="0" t="0" r="0" b="0"/>
          <a:pathLst>
            <a:path>
              <a:moveTo>
                <a:pt x="3448985" y="5696340"/>
              </a:moveTo>
              <a:arcTo wR="2876897" hR="2876897" stAng="4711797" swAng="137640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0777A-9051-4D77-8AB9-D6A2163BED6C}">
      <dsp:nvSpPr>
        <dsp:cNvPr id="0" name=""/>
        <dsp:cNvSpPr/>
      </dsp:nvSpPr>
      <dsp:spPr>
        <a:xfrm>
          <a:off x="1719682" y="5205315"/>
          <a:ext cx="2214956" cy="143972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Nasiona kiełkują nadziemnie. Siewka wykształca 2 ciemnozielone liścienie. W tym okresie </a:t>
          </a:r>
          <a:r>
            <a:rPr lang="pl-PL" sz="1100" kern="1200" dirty="0" smtClean="0"/>
            <a:t>wrażliwa jest </a:t>
          </a:r>
          <a:r>
            <a:rPr lang="pl-PL" sz="1100" kern="1200" dirty="0"/>
            <a:t>na </a:t>
          </a:r>
          <a:r>
            <a:rPr lang="pl-PL" sz="1100" kern="1200" dirty="0" smtClean="0"/>
            <a:t>zgorzele (choroba grzybowa). </a:t>
          </a:r>
          <a:r>
            <a:rPr lang="pl-PL" sz="1100" kern="1200" dirty="0"/>
            <a:t>W szkółce produkuje się sadzonki 1 lub 2 letnie.</a:t>
          </a:r>
        </a:p>
      </dsp:txBody>
      <dsp:txXfrm>
        <a:off x="1719682" y="5205315"/>
        <a:ext cx="2214956" cy="1439721"/>
      </dsp:txXfrm>
    </dsp:sp>
    <dsp:sp modelId="{3AF7D031-68FB-4C4E-B004-164F922FAA73}">
      <dsp:nvSpPr>
        <dsp:cNvPr id="0" name=""/>
        <dsp:cNvSpPr/>
      </dsp:nvSpPr>
      <dsp:spPr>
        <a:xfrm>
          <a:off x="1641261" y="720819"/>
          <a:ext cx="5753795" cy="5753795"/>
        </a:xfrm>
        <a:custGeom>
          <a:avLst/>
          <a:gdLst/>
          <a:ahLst/>
          <a:cxnLst/>
          <a:rect l="0" t="0" r="0" b="0"/>
          <a:pathLst>
            <a:path>
              <a:moveTo>
                <a:pt x="480826" y="4469187"/>
              </a:moveTo>
              <a:arcTo wR="2876897" hR="2876897" stAng="8783658" swAng="219657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E0C8D-67DC-447C-9970-28E20E0C38ED}">
      <dsp:nvSpPr>
        <dsp:cNvPr id="0" name=""/>
        <dsp:cNvSpPr/>
      </dsp:nvSpPr>
      <dsp:spPr>
        <a:xfrm>
          <a:off x="674588" y="1988845"/>
          <a:ext cx="2214956" cy="14397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/>
            <a:t>Uprawa </a:t>
          </a:r>
          <a:r>
            <a:rPr lang="pl-PL" sz="1100" kern="1200" dirty="0" smtClean="0"/>
            <a:t>polega </a:t>
          </a:r>
          <a:r>
            <a:rPr lang="pl-PL" sz="1100" kern="1200" dirty="0"/>
            <a:t>na pielęgnacji młodników – </a:t>
          </a:r>
          <a:r>
            <a:rPr lang="pl-PL" sz="1100" kern="1200" dirty="0" smtClean="0"/>
            <a:t>czyszczeniu </a:t>
          </a:r>
          <a:r>
            <a:rPr lang="pl-PL" sz="1100" kern="1200" dirty="0"/>
            <a:t>wczesnym i późnym, a w okresie </a:t>
          </a:r>
          <a:r>
            <a:rPr lang="pl-PL" sz="1100" kern="1200" dirty="0" err="1"/>
            <a:t>trzebieżowym</a:t>
          </a:r>
          <a:r>
            <a:rPr lang="pl-PL" sz="1100" kern="1200" dirty="0"/>
            <a:t> reguluje się </a:t>
          </a:r>
          <a:r>
            <a:rPr lang="pl-PL" sz="1100" kern="1200" dirty="0" smtClean="0"/>
            <a:t>zwarcie. </a:t>
          </a:r>
          <a:r>
            <a:rPr lang="pl-PL" sz="1100" kern="1200" dirty="0"/>
            <a:t>W okres owocowania wkracza w wieku 60-70 lat. Cykl produkcyjny wynosi 120 lat. Dożywa do 500 lat i 50 m wysokości</a:t>
          </a:r>
          <a:r>
            <a:rPr lang="pl-PL" sz="1000" kern="1200" dirty="0"/>
            <a:t>.</a:t>
          </a:r>
        </a:p>
      </dsp:txBody>
      <dsp:txXfrm>
        <a:off x="674588" y="1988845"/>
        <a:ext cx="2214956" cy="1439721"/>
      </dsp:txXfrm>
    </dsp:sp>
    <dsp:sp modelId="{45B5BCB8-240E-4866-B1B1-D231B0CDAAF6}">
      <dsp:nvSpPr>
        <dsp:cNvPr id="0" name=""/>
        <dsp:cNvSpPr/>
      </dsp:nvSpPr>
      <dsp:spPr>
        <a:xfrm>
          <a:off x="1213493" y="1220479"/>
          <a:ext cx="5753795" cy="5753795"/>
        </a:xfrm>
        <a:custGeom>
          <a:avLst/>
          <a:gdLst/>
          <a:ahLst/>
          <a:cxnLst/>
          <a:rect l="0" t="0" r="0" b="0"/>
          <a:pathLst>
            <a:path>
              <a:moveTo>
                <a:pt x="930501" y="758388"/>
              </a:moveTo>
              <a:arcTo wR="2876897" hR="2876897" stAng="13645472" swAng="1741931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D814B-1A98-466C-9FAE-844AF258E07A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16627-4BCA-457E-B5DF-4EBBF566DC5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2861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7703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738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8391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887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1784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32325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7786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3045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4818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16627-4BCA-457E-B5DF-4EBBF566DC52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3269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624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72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375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65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0571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8606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816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82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3429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856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357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AC4A-33B2-4CEC-B9E2-437C8CED8DBD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9230-D4CE-4150-8E4E-ACA09FBEF0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252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myslenice.krakow.lasy.gov.pl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chart" Target="../charts/chart2.xml"/><Relationship Id="rId10" Type="http://schemas.microsoft.com/office/2007/relationships/diagramDrawing" Target="../diagrams/drawing1.xml"/><Relationship Id="rId4" Type="http://schemas.openxmlformats.org/officeDocument/2006/relationships/chart" Target="../charts/chart1.xm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png"/><Relationship Id="rId5" Type="http://schemas.openxmlformats.org/officeDocument/2006/relationships/diagramData" Target="../diagrams/data4.xml"/><Relationship Id="rId10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6.png"/><Relationship Id="rId5" Type="http://schemas.openxmlformats.org/officeDocument/2006/relationships/diagramData" Target="../diagrams/data5.xml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ZYKA RELAKS ZA DARMO_ Śpiew ptaków odgłosy las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9512" y="6075881"/>
            <a:ext cx="609600" cy="609600"/>
          </a:xfrm>
          <a:prstGeom prst="rect">
            <a:avLst/>
          </a:prstGeom>
        </p:spPr>
      </p:pic>
      <p:pic>
        <p:nvPicPr>
          <p:cNvPr id="6" name="Obraz 5" descr="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9308" y="23368"/>
            <a:ext cx="9159875" cy="688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9112" y="900660"/>
            <a:ext cx="7908378" cy="1470025"/>
          </a:xfrm>
        </p:spPr>
        <p:txBody>
          <a:bodyPr/>
          <a:lstStyle/>
          <a:p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„SZANUJ LAS – tak długo rośnie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”</a:t>
            </a:r>
            <a:endParaRPr lang="pl-PL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0229" y="2142743"/>
            <a:ext cx="6400800" cy="10475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Ważna </a:t>
            </a:r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rola szkółki leśnej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pl-PL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 gospodarce leśnej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pl-PL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34305" y="3202359"/>
            <a:ext cx="58326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Nadleś</a:t>
            </a: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ictwo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Myślenice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46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660"/>
            <a:ext cx="9252111" cy="695541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1643" y="-200991"/>
            <a:ext cx="8229600" cy="1143000"/>
          </a:xfrm>
        </p:spPr>
        <p:txBody>
          <a:bodyPr/>
          <a:lstStyle/>
          <a:p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61008" y="764705"/>
            <a:ext cx="7590726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/>
              <a:t>Informacji </a:t>
            </a:r>
            <a:r>
              <a:rPr lang="pl-PL" sz="1400" dirty="0"/>
              <a:t>udzielił nam Zastępca Nadleśniczego Mariusz Bartosiewicz i </a:t>
            </a:r>
            <a:r>
              <a:rPr lang="pl-PL" sz="1400" dirty="0" smtClean="0"/>
              <a:t>były </a:t>
            </a:r>
            <a:r>
              <a:rPr lang="pl-PL" sz="1400" dirty="0"/>
              <a:t>Leśniczy ds. Szkółkarstwa Tadeusz Róg.</a:t>
            </a:r>
          </a:p>
          <a:p>
            <a:pPr marL="0" indent="0">
              <a:buNone/>
            </a:pPr>
            <a:r>
              <a:rPr lang="pl-PL" sz="1400" dirty="0"/>
              <a:t>Zdjęcia pochodzą z archiwum Nadleśnictwa Myślenice.</a:t>
            </a:r>
          </a:p>
          <a:p>
            <a:pPr marL="0" lvl="0" indent="0" algn="ctr">
              <a:buNone/>
            </a:pPr>
            <a:r>
              <a:rPr lang="pl-PL" sz="1800" dirty="0">
                <a:solidFill>
                  <a:prstClr val="black"/>
                </a:solidFill>
                <a:hlinkClick r:id="rId4"/>
              </a:rPr>
              <a:t>http://www.myslenice.krakow.lasy.gov.pl/</a:t>
            </a:r>
            <a:endParaRPr lang="pl-P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7" r="19336"/>
          <a:stretch/>
        </p:blipFill>
        <p:spPr>
          <a:xfrm>
            <a:off x="1406713" y="2033039"/>
            <a:ext cx="3733433" cy="288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5724128" y="490020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Lasy Nadleśnictwa Myślenice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422724" y="4900203"/>
            <a:ext cx="3553916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400" dirty="0"/>
              <a:t>Uczniowie ZSP MSG wraz z Zastępcą Nadleśniczego Mariuszem Bartosiewiczem przed </a:t>
            </a:r>
            <a:r>
              <a:rPr lang="pl-PL" sz="1400" dirty="0" smtClean="0"/>
              <a:t>budynkiem Nadleśnictwa </a:t>
            </a:r>
            <a:r>
              <a:rPr lang="pl-PL" sz="1400" dirty="0"/>
              <a:t>Myślenickiego</a:t>
            </a:r>
          </a:p>
        </p:txBody>
      </p:sp>
      <p:pic>
        <p:nvPicPr>
          <p:cNvPr id="6" name="Obraz 5" descr="12941218_554695411367264_1990064957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7017" y="2009212"/>
            <a:ext cx="3531686" cy="289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246878" y="5668454"/>
            <a:ext cx="7704855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Prace wykonały: Adrianna Matoga, Julia Górka, Zuzanna </a:t>
            </a:r>
            <a:r>
              <a:rPr lang="pl-PL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Karpuć</a:t>
            </a:r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z klasy </a:t>
            </a:r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1C LO </a:t>
            </a:r>
            <a:endParaRPr lang="pl-PL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ZESPÓŁ SZKÓŁ PONADGIMNAZJALNYCH MAŁOPOLSKA SZKOŁA GOŚCINNOŚCI </a:t>
            </a:r>
            <a:endParaRPr lang="pl-PL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 </a:t>
            </a:r>
            <a:r>
              <a:rPr lang="en-US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Myślenicach</a:t>
            </a:r>
            <a:endParaRPr lang="pl-PL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Kategoria: </a:t>
            </a:r>
            <a:r>
              <a:rPr lang="pl-PL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zkoły </a:t>
            </a:r>
            <a:r>
              <a:rPr lang="pl-PL" sz="1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ponadgimnazjalne</a:t>
            </a:r>
            <a:r>
              <a:rPr lang="pl-PL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liceum ogólnokształcące</a:t>
            </a:r>
            <a:endParaRPr lang="en-US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pl-PL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6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38" y="-28575"/>
            <a:ext cx="9123363" cy="6877627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87624" y="54176"/>
            <a:ext cx="7827222" cy="104933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,,Najważniejszy w każdym              działaniu jest początek"     </a:t>
            </a:r>
            <a:r>
              <a:rPr lang="pl-PL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Platon</a:t>
            </a:r>
            <a:r>
              <a:rPr lang="pl-PL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</a:t>
            </a:r>
            <a:endParaRPr lang="en-US" sz="1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xmlns="" val="1889751725"/>
              </p:ext>
            </p:extLst>
          </p:nvPr>
        </p:nvGraphicFramePr>
        <p:xfrm>
          <a:off x="6102162" y="1325105"/>
          <a:ext cx="3070945" cy="264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xmlns="" val="137898594"/>
              </p:ext>
            </p:extLst>
          </p:nvPr>
        </p:nvGraphicFramePr>
        <p:xfrm>
          <a:off x="5806255" y="3697281"/>
          <a:ext cx="3384376" cy="278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331639" y="1244403"/>
            <a:ext cx="5177719" cy="5280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400" dirty="0"/>
              <a:t>Nadleśnictwo Myślenice jest największym Nadleśnictwem pod względem powierzchni leśnej wchodzącym w skład Regionalnej Dyrekcji Lasów Państwowych w Krakowie. W jego zasięgu terytorialnym znajduje się 37 tys. hektarów lasów. Specyfiką naszego regionu jest:</a:t>
            </a:r>
            <a:endParaRPr lang="en-US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 bardzo duża powierzchnia lasów </a:t>
            </a:r>
            <a:r>
              <a:rPr lang="pl-PL" sz="1400" dirty="0" smtClean="0"/>
              <a:t>niepaństwowych.</a:t>
            </a:r>
            <a:endParaRPr lang="pl-PL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duże zróżnicowanie wysokościowe (od 220 m n.p.m w dolinie Wisły do 1369 m w górnych partiach Beskidu Żywieckiego). </a:t>
            </a:r>
          </a:p>
          <a:p>
            <a:pPr marL="0" indent="0">
              <a:buNone/>
            </a:pPr>
            <a:r>
              <a:rPr lang="pl-PL" sz="1400" dirty="0" smtClean="0"/>
              <a:t>Nadleśnictwo </a:t>
            </a:r>
            <a:r>
              <a:rPr lang="pl-PL" sz="1400" dirty="0"/>
              <a:t>Myślenice dzieli się na 12 leśnictw. </a:t>
            </a:r>
          </a:p>
          <a:p>
            <a:pPr marL="0" indent="0">
              <a:buNone/>
            </a:pPr>
            <a:r>
              <a:rPr lang="pl-PL" sz="1400" dirty="0" smtClean="0"/>
              <a:t>Bogactwo </a:t>
            </a:r>
            <a:r>
              <a:rPr lang="pl-PL" sz="1400" dirty="0"/>
              <a:t>faunistyczne i florystyczne powoduje</a:t>
            </a:r>
            <a:r>
              <a:rPr lang="en-US" sz="1400" dirty="0"/>
              <a:t>,</a:t>
            </a:r>
            <a:r>
              <a:rPr lang="pl-PL" sz="1400" dirty="0"/>
              <a:t> że na naszym terenie znajduję się: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ok. 370 ha rezerwatów przyrody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4 obszary Natura 2000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4 użytki ekologiczne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Parki krajobrazu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Obszary  chronionego </a:t>
            </a:r>
            <a:r>
              <a:rPr lang="pl-PL" sz="1400" dirty="0" smtClean="0"/>
              <a:t>krajobrazu</a:t>
            </a:r>
          </a:p>
          <a:p>
            <a:pPr marL="0" indent="0">
              <a:buNone/>
            </a:pPr>
            <a:r>
              <a:rPr lang="pl-PL" sz="1400" dirty="0" smtClean="0"/>
              <a:t>Łączna </a:t>
            </a:r>
            <a:r>
              <a:rPr lang="pl-PL" sz="1400" dirty="0"/>
              <a:t>długość zewnętrznych granic, państwowych </a:t>
            </a:r>
            <a:r>
              <a:rPr lang="pl-PL" sz="1400" dirty="0" smtClean="0"/>
              <a:t>wynosi</a:t>
            </a:r>
          </a:p>
          <a:p>
            <a:pPr marL="0" indent="0">
              <a:buNone/>
            </a:pPr>
            <a:r>
              <a:rPr lang="pl-PL" sz="1400" dirty="0" smtClean="0"/>
              <a:t> ok. 650 km.</a:t>
            </a:r>
          </a:p>
          <a:p>
            <a:pPr marL="0" indent="0">
              <a:buNone/>
            </a:pPr>
            <a:endParaRPr lang="pl-PL" sz="12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729356275"/>
              </p:ext>
            </p:extLst>
          </p:nvPr>
        </p:nvGraphicFramePr>
        <p:xfrm>
          <a:off x="1043608" y="5301268"/>
          <a:ext cx="6120680" cy="173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57207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6" grpId="0" uiExpand="1" build="p"/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" y="-29793"/>
            <a:ext cx="9234810" cy="691451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21289" y="1213545"/>
            <a:ext cx="7481888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400" dirty="0"/>
              <a:t>Hodowla lasu jest częścią gospodarki leśnej i podstawową nauką leśną, obejmuje ona: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reguły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metody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 techniki odnawiania i pielęgnowania lasu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/>
              <a:t>zalesianie powierzchni nieleśnych. </a:t>
            </a:r>
          </a:p>
          <a:p>
            <a:r>
              <a:rPr lang="pl-PL" sz="1400" dirty="0"/>
              <a:t>W tym wyróżniamy </a:t>
            </a:r>
            <a:r>
              <a:rPr lang="pl-PL" sz="1400" b="1" dirty="0"/>
              <a:t>produkcje szkółkarską i nasiennictwo</a:t>
            </a:r>
            <a:r>
              <a:rPr lang="en-US" sz="1400" dirty="0"/>
              <a:t>,</a:t>
            </a:r>
            <a:r>
              <a:rPr lang="pl-PL" sz="1400" dirty="0"/>
              <a:t> czyli: </a:t>
            </a:r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/>
          </a:p>
          <a:p>
            <a:pPr algn="ctr"/>
            <a:endParaRPr lang="pl-PL" sz="1400" dirty="0" smtClean="0"/>
          </a:p>
          <a:p>
            <a:pPr algn="ctr"/>
            <a:endParaRPr lang="pl-PL" sz="1400" dirty="0"/>
          </a:p>
          <a:p>
            <a:pPr algn="ctr"/>
            <a:r>
              <a:rPr lang="pl-PL" sz="1400" dirty="0" smtClean="0"/>
              <a:t>W </a:t>
            </a:r>
            <a:r>
              <a:rPr lang="pl-PL" sz="1400" dirty="0"/>
              <a:t>Nadleśnictwie Myślenice każdego roku odnawia się około </a:t>
            </a:r>
            <a:r>
              <a:rPr lang="pl-PL" sz="1400" b="1" dirty="0"/>
              <a:t>87 ha</a:t>
            </a:r>
            <a:r>
              <a:rPr lang="pl-PL" sz="1400" dirty="0"/>
              <a:t> lasu, około </a:t>
            </a:r>
            <a:r>
              <a:rPr lang="pl-PL" sz="1400" b="1" dirty="0"/>
              <a:t>80 %</a:t>
            </a:r>
            <a:r>
              <a:rPr lang="pl-PL" sz="1400" dirty="0"/>
              <a:t> drzewostanów odnawia się naturalnie, a </a:t>
            </a:r>
            <a:r>
              <a:rPr lang="pl-PL" sz="1400" b="1" dirty="0"/>
              <a:t>20%</a:t>
            </a:r>
            <a:r>
              <a:rPr lang="pl-PL" sz="1400" dirty="0"/>
              <a:t> jest dosadzanych lub korygowane są ich składy gatunkowe. </a:t>
            </a:r>
          </a:p>
          <a:p>
            <a:pPr algn="ctr"/>
            <a:endParaRPr lang="pl-PL" sz="1400" dirty="0"/>
          </a:p>
          <a:p>
            <a:r>
              <a:rPr lang="pl-PL" sz="1400" dirty="0"/>
              <a:t>W obrębie hodowli lasu na naszym terenie prowadzi </a:t>
            </a:r>
            <a:r>
              <a:rPr lang="pl-PL" sz="1400" dirty="0" smtClean="0"/>
              <a:t>się: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 przerzedzanie lasu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 </a:t>
            </a:r>
            <a:r>
              <a:rPr lang="pl-PL" sz="1400" dirty="0"/>
              <a:t>formowanie wysokości, struktury gatunkowej i wiekowej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 usuwanie drzewek chorych i wadliwych.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106880" y="21885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HODOWLA LASU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411044275"/>
              </p:ext>
            </p:extLst>
          </p:nvPr>
        </p:nvGraphicFramePr>
        <p:xfrm>
          <a:off x="2267744" y="2812747"/>
          <a:ext cx="5184575" cy="97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937" y="4581128"/>
            <a:ext cx="2888974" cy="193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846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l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697" y="-11120"/>
            <a:ext cx="9178926" cy="700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4911" y="-32730"/>
            <a:ext cx="8168289" cy="1141746"/>
          </a:xfrm>
        </p:spPr>
        <p:txBody>
          <a:bodyPr>
            <a:normAutofit/>
          </a:bodyPr>
          <a:lstStyle/>
          <a:p>
            <a:r>
              <a:rPr lang="pl-PL" sz="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JAK WYGLĄDA PRACA SZKÓŁKI LEŚNEJ?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7883" y="956489"/>
            <a:ext cx="7982346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dirty="0"/>
              <a:t>Na terenie Nadleśnictwa Myślenice działają 2 szkółki leśne; w Bystrej Podhalańskiej i Tokarni. W ich </a:t>
            </a:r>
            <a:r>
              <a:rPr lang="pl-PL" sz="1400" dirty="0" smtClean="0"/>
              <a:t>obrębie</a:t>
            </a:r>
          </a:p>
          <a:p>
            <a:pPr>
              <a:buNone/>
            </a:pPr>
            <a:r>
              <a:rPr lang="pl-PL" sz="1400" b="1" dirty="0" smtClean="0"/>
              <a:t>WYRÓŻNIAMY 3 RODZAJE SZKÓŁEK:</a:t>
            </a:r>
          </a:p>
          <a:p>
            <a:pPr>
              <a:buFont typeface="Wingdings" pitchFamily="2" charset="2"/>
              <a:buChar char="v"/>
            </a:pPr>
            <a:r>
              <a:rPr lang="pl-PL" sz="1400" dirty="0" smtClean="0"/>
              <a:t>Polową</a:t>
            </a:r>
            <a:r>
              <a:rPr lang="en-US" sz="1400" dirty="0"/>
              <a:t>- </a:t>
            </a:r>
            <a:r>
              <a:rPr lang="pl-PL" sz="1400" dirty="0"/>
              <a:t>w Tokarni</a:t>
            </a:r>
          </a:p>
          <a:p>
            <a:pPr>
              <a:buFont typeface="Wingdings" pitchFamily="2" charset="2"/>
              <a:buChar char="v"/>
            </a:pPr>
            <a:r>
              <a:rPr lang="pl-PL" sz="1400" dirty="0"/>
              <a:t>Kontenerową</a:t>
            </a:r>
            <a:r>
              <a:rPr lang="en-US" sz="1400" dirty="0"/>
              <a:t>-</a:t>
            </a:r>
            <a:r>
              <a:rPr lang="pl-PL" sz="1400" dirty="0"/>
              <a:t>w Tokarni i Bystrej Podhalańskiej</a:t>
            </a:r>
          </a:p>
          <a:p>
            <a:pPr>
              <a:buFont typeface="Wingdings" pitchFamily="2" charset="2"/>
              <a:buChar char="v"/>
            </a:pPr>
            <a:r>
              <a:rPr lang="pl-PL" sz="1400" dirty="0"/>
              <a:t>Tunelową</a:t>
            </a:r>
            <a:r>
              <a:rPr lang="en-US" sz="1400" dirty="0"/>
              <a:t>-</a:t>
            </a:r>
            <a:r>
              <a:rPr lang="pl-PL" sz="1400" dirty="0"/>
              <a:t>w Bystrej Podhalańskiej</a:t>
            </a:r>
          </a:p>
          <a:p>
            <a:pPr>
              <a:buNone/>
            </a:pPr>
            <a:endParaRPr lang="pl-PL" sz="1400" dirty="0"/>
          </a:p>
          <a:p>
            <a:pPr>
              <a:buNone/>
            </a:pPr>
            <a:r>
              <a:rPr lang="pl-PL" sz="1400" b="1" dirty="0" smtClean="0"/>
              <a:t>Rolą </a:t>
            </a:r>
            <a:r>
              <a:rPr lang="pl-PL" sz="1400" b="1" dirty="0"/>
              <a:t>szkółki leśnej jest produkcja materiału sadzeniowego</a:t>
            </a:r>
            <a:r>
              <a:rPr lang="pl-PL" sz="1400" b="1" dirty="0" smtClean="0"/>
              <a:t>.</a:t>
            </a:r>
          </a:p>
          <a:p>
            <a:pPr>
              <a:buNone/>
            </a:pPr>
            <a:r>
              <a:rPr lang="pl-PL" sz="1400" b="1" dirty="0" smtClean="0"/>
              <a:t>POLEGA ONA NA:</a:t>
            </a:r>
            <a:endParaRPr lang="pl-PL" sz="1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Zbiorze </a:t>
            </a:r>
            <a:r>
              <a:rPr lang="pl-PL" sz="1400" dirty="0"/>
              <a:t>nasion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Przygotowaniu ich do siewu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Przygotowaniu podłoża </a:t>
            </a:r>
            <a:endParaRPr lang="pl-PL" sz="1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Siewie nasion</a:t>
            </a:r>
            <a:endParaRPr lang="pl-PL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Pielęgnacji i hodowli sadzonek</a:t>
            </a:r>
            <a:endParaRPr lang="pl-PL" sz="1400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 smtClean="0"/>
              <a:t>Wyjmowaniu </a:t>
            </a:r>
            <a:r>
              <a:rPr lang="pl-PL" sz="1400" dirty="0"/>
              <a:t>i sortowaniu sadzonek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Dostarczaniu do miejsca sadzenia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Sprzedaży sadzonek</a:t>
            </a:r>
          </a:p>
          <a:p>
            <a:pPr>
              <a:buNone/>
            </a:pPr>
            <a:endParaRPr lang="pl-PL" sz="1400" dirty="0"/>
          </a:p>
          <a:p>
            <a:pPr>
              <a:buNone/>
            </a:pPr>
            <a:r>
              <a:rPr lang="pl-PL" sz="1400" b="1" dirty="0"/>
              <a:t>MATERIAŁ SADZENIOWY: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produkowany z odkrytym systemem korzeniowym.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produkowany w doniczkach ( kontenerach) z zakrytym systemem korzeniowym, tzn. sadzonkę po wyjęciu z tego pojemnika można wsadzić do gruntu z własną bazą pokarmową.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/>
              <a:t>produkowany w namiotach foliowych na sztucznych substratach z automatyzowanym podlewaniem, nawożeniem i możliwością regulacji temperatury i deszczowania.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1400" dirty="0"/>
          </a:p>
          <a:p>
            <a:pPr>
              <a:buNone/>
            </a:pP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046271"/>
            <a:ext cx="2796132" cy="2052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733" y="1264664"/>
            <a:ext cx="2924267" cy="219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148" y="4074346"/>
            <a:ext cx="2448222" cy="1632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7206187" y="347947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szkółka polowa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50084" y="5048876"/>
            <a:ext cx="1742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Szkółka tunelowa</a:t>
            </a:r>
          </a:p>
        </p:txBody>
      </p:sp>
    </p:spTree>
    <p:extLst>
      <p:ext uri="{BB962C8B-B14F-4D97-AF65-F5344CB8AC3E}">
        <p14:creationId xmlns:p14="http://schemas.microsoft.com/office/powerpoint/2010/main" xmlns="" val="355542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7511" y="-99640"/>
            <a:ext cx="9325459" cy="694171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1982" y="263736"/>
            <a:ext cx="8229600" cy="862013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"NATURA JEST ZAWSZE MĄDRZEJSZA OD           LUDZKICH POMYSŁÓW"           </a:t>
            </a:r>
            <a:r>
              <a:rPr lang="pl-PL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br>
              <a:rPr lang="pl-PL" sz="1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pl-PL" sz="1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/>
              </a:rPr>
              <a:t>                                                                                                           </a:t>
            </a:r>
            <a:r>
              <a:rPr lang="pl-PL" sz="1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Antoni Kępiński</a:t>
            </a:r>
            <a:endParaRPr lang="en-US" sz="1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125749"/>
            <a:ext cx="8002332" cy="4175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Wszystko zaczyna się od zbioru nasion (owoców, szyszek)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Następny etap to wyłuszczanie, i przygotowanie nasion do siewu.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Siewy są bardzo zróżnicowane, w zależności od gatunku i pory zbioru.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Gospodarka szkółkarska (uzyskanie sadzonek do odnowień trwa od 1-4 lat)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Po siewie rozpoczyna się pielęgnacja małych sadzonek</a:t>
            </a:r>
            <a:r>
              <a:rPr lang="en-US" sz="1400" dirty="0">
                <a:solidFill>
                  <a:prstClr val="black"/>
                </a:solidFill>
              </a:rPr>
              <a:t>,</a:t>
            </a:r>
            <a:r>
              <a:rPr lang="pl-PL" sz="1400" dirty="0">
                <a:solidFill>
                  <a:prstClr val="black"/>
                </a:solidFill>
              </a:rPr>
              <a:t> czyli pielenie chwastów, zabezpieczanie przed chorobami (opryski), podlewanie w przypadku suszy, zraszanie przy zagrożeniu od przymrozków, nawożenie kompostem i przygotowanie do życia w typowym </a:t>
            </a:r>
            <a:r>
              <a:rPr lang="pl-PL" sz="1400" dirty="0" smtClean="0">
                <a:solidFill>
                  <a:prstClr val="black"/>
                </a:solidFill>
              </a:rPr>
              <a:t>lesie.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 smtClean="0">
                <a:solidFill>
                  <a:prstClr val="black"/>
                </a:solidFill>
              </a:rPr>
              <a:t>Odnowienia-prace </a:t>
            </a:r>
            <a:r>
              <a:rPr lang="pl-PL" sz="1400" dirty="0">
                <a:solidFill>
                  <a:prstClr val="black"/>
                </a:solidFill>
              </a:rPr>
              <a:t>związane z sadzeniem leśnicy starają się jak najszybciej zakończyć</a:t>
            </a:r>
            <a:r>
              <a:rPr lang="en-US" sz="1400" dirty="0">
                <a:solidFill>
                  <a:prstClr val="black"/>
                </a:solidFill>
              </a:rPr>
              <a:t>,</a:t>
            </a:r>
            <a:r>
              <a:rPr lang="pl-PL" sz="1400" dirty="0">
                <a:solidFill>
                  <a:prstClr val="black"/>
                </a:solidFill>
              </a:rPr>
              <a:t> aby rośliny mogły skorzystać z zasobu wilgoci i nie były od razu narażone na ekstremalne temperatury letnie.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Sadzenie wiosenne rozpoczyna się od razu po zejściu śniegów i ustaniu przymrozków. Jest to okres od końca marca do pierwszych dni maja.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W okresie jesiennym sadzone są małe ilości- ze względu na </a:t>
            </a:r>
            <a:r>
              <a:rPr lang="pl-PL" sz="1400" dirty="0" err="1">
                <a:solidFill>
                  <a:prstClr val="black"/>
                </a:solidFill>
              </a:rPr>
              <a:t>gołomrozy</a:t>
            </a:r>
            <a:r>
              <a:rPr lang="pl-PL" sz="1400" dirty="0">
                <a:solidFill>
                  <a:prstClr val="black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W Nadleśnictwie Myślenice rocznie produkowane jest od 450-550 tys. sztuk sadzonek.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black"/>
                </a:solidFill>
              </a:rPr>
              <a:t>Szkółki leśne podokapowe na terenie Nadleśnictwa Myślenice mają małe rozmiary ( ok. 25 arów).</a:t>
            </a:r>
          </a:p>
          <a:p>
            <a:pPr>
              <a:buNone/>
            </a:pPr>
            <a:endParaRPr lang="pl-PL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3878132"/>
              </p:ext>
            </p:extLst>
          </p:nvPr>
        </p:nvGraphicFramePr>
        <p:xfrm>
          <a:off x="1480378" y="3745732"/>
          <a:ext cx="72728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as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4810" cy="69897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7305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HISTORIA WZROSTU 2 NAJPOPULARNIEJSZYCH DRZEW W NASZYCH LASACH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8273489"/>
              </p:ext>
            </p:extLst>
          </p:nvPr>
        </p:nvGraphicFramePr>
        <p:xfrm>
          <a:off x="1259632" y="3212976"/>
          <a:ext cx="6408712" cy="305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91730" y="1715083"/>
            <a:ext cx="740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Specyfiką naszego Nadleśnictwa jest dominacja buka i jodły, które są gatunkami wybitnie środowiskotwórczymi i cennymi pod względem przyrodniczym. Na naszym terenie występują drzewostany o różnej klasie wieków, które głownie odnawiają się naturalnie</a:t>
            </a:r>
            <a:r>
              <a:rPr lang="en-US" sz="1400" dirty="0"/>
              <a:t>,</a:t>
            </a:r>
            <a:r>
              <a:rPr lang="pl-PL" sz="1400" dirty="0"/>
              <a:t> co pozwala na zachowanie tożsamości pochodzenia. Większość gatunków jest w dobrym stanie kondycyjnym.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3" y="-26988"/>
            <a:ext cx="9230048" cy="6898493"/>
          </a:xfrm>
          <a:prstGeom prst="rect">
            <a:avLst/>
          </a:prstGeom>
        </p:spPr>
      </p:pic>
      <p:pic>
        <p:nvPicPr>
          <p:cNvPr id="2" name="Obraz 1" descr="m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8" y="12700"/>
            <a:ext cx="8402154" cy="669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4509798"/>
              </p:ext>
            </p:extLst>
          </p:nvPr>
        </p:nvGraphicFramePr>
        <p:xfrm>
          <a:off x="174436" y="7746"/>
          <a:ext cx="86420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860" y="2700338"/>
            <a:ext cx="1365536" cy="164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3824" y="1559647"/>
            <a:ext cx="1826306" cy="1266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800605" y="2657706"/>
            <a:ext cx="34925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JODŁA POSPOLITA</a:t>
            </a:r>
          </a:p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CYKL ROZWOJOWY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42329" y="2680993"/>
            <a:ext cx="1602203" cy="120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ent-Up Arrow 4"/>
          <p:cNvSpPr/>
          <p:nvPr/>
        </p:nvSpPr>
        <p:spPr>
          <a:xfrm rot="5400000">
            <a:off x="3564175" y="3100715"/>
            <a:ext cx="225380" cy="29313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280" y="3841168"/>
            <a:ext cx="1777394" cy="133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3933369" y="4958652"/>
            <a:ext cx="1642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/>
              <a:t>Trzebieża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129220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00" y="0"/>
            <a:ext cx="9215438" cy="6890234"/>
          </a:xfrm>
          <a:prstGeom prst="rect">
            <a:avLst/>
          </a:prstGeom>
        </p:spPr>
      </p:pic>
      <p:pic>
        <p:nvPicPr>
          <p:cNvPr id="4" name="Obraz 3" descr="m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25" y="26988"/>
            <a:ext cx="8639175" cy="639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94534452"/>
              </p:ext>
            </p:extLst>
          </p:nvPr>
        </p:nvGraphicFramePr>
        <p:xfrm>
          <a:off x="115473" y="-144710"/>
          <a:ext cx="903631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136" y="3445117"/>
            <a:ext cx="1734815" cy="1640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57"/>
          <a:stretch/>
        </p:blipFill>
        <p:spPr bwMode="auto">
          <a:xfrm>
            <a:off x="3760632" y="1736811"/>
            <a:ext cx="1668173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188378" y="2633917"/>
            <a:ext cx="3046254" cy="12620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 ZWYCZAJNY</a:t>
            </a:r>
          </a:p>
          <a:p>
            <a:pPr algn="ctr"/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CYKL ROZWOJOWY</a:t>
            </a:r>
          </a:p>
          <a:p>
            <a:pPr algn="ctr"/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0466" y="3642632"/>
            <a:ext cx="2125857" cy="141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ent-Up Arrow 4"/>
          <p:cNvSpPr/>
          <p:nvPr/>
        </p:nvSpPr>
        <p:spPr>
          <a:xfrm rot="5400000">
            <a:off x="3566744" y="3117218"/>
            <a:ext cx="208121" cy="1938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874" y="4473335"/>
            <a:ext cx="930747" cy="142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883874" y="580050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zgorzele</a:t>
            </a:r>
            <a:endParaRPr lang="pl-PL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a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4671"/>
            <a:ext cx="9234466" cy="69733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981" y="-844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"Wycięty las szumi już tylko w nas"</a:t>
            </a:r>
            <a:br>
              <a:rPr lang="pl-PL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pl-PL" sz="1800" b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CC1DA"/>
                </a:solidFill>
                <a:latin typeface="Calibri"/>
              </a:rPr>
              <a:t>                                                                                                                         </a:t>
            </a:r>
            <a:r>
              <a:rPr lang="pl-PL" sz="1800" i="1" dirty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CCC1DA"/>
                </a:solidFill>
                <a:latin typeface="Calibri"/>
              </a:rPr>
              <a:t>Jan Sztaudynger</a:t>
            </a:r>
            <a:endParaRPr lang="en-US" sz="1800" i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CCC1DA"/>
              </a:solidFill>
              <a:latin typeface="Calibri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5" y="951012"/>
            <a:ext cx="7848871" cy="59129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sz="1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/>
              <a:t>L</a:t>
            </a:r>
            <a:r>
              <a:rPr lang="pl-PL" sz="1400" dirty="0"/>
              <a:t>as dostarcza nam potrzebnego do życia tlenu, pochłaniając z atmosfery wszystkie szkodliwe zanieczyszczenia.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L</a:t>
            </a:r>
            <a:r>
              <a:rPr lang="pl-PL" sz="1400" dirty="0"/>
              <a:t>as jest domem i naturalnym środowiskiem dla licznych gatunków zwierząt i roślin.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L</a:t>
            </a:r>
            <a:r>
              <a:rPr lang="pl-PL" sz="1400" dirty="0"/>
              <a:t>asy chronią przed hałasem.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D</a:t>
            </a:r>
            <a:r>
              <a:rPr lang="pl-PL" sz="1400" dirty="0"/>
              <a:t>rzewa wytwarzają substancje lotne, które pomagają w leczeniu chorób układu oddechowego.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P</a:t>
            </a:r>
            <a:r>
              <a:rPr lang="pl-PL" sz="1400" dirty="0"/>
              <a:t>ełnią funkcję wodochronną- zatrzymują wody opadowe, przyczyniając się do umacniania </a:t>
            </a:r>
            <a:r>
              <a:rPr lang="pl-PL" sz="1400" dirty="0" smtClean="0"/>
              <a:t>zboczy gór co </a:t>
            </a:r>
            <a:r>
              <a:rPr lang="pl-PL" sz="1400" dirty="0"/>
              <a:t>chroni nas przed powodziami.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Pełnią f</a:t>
            </a:r>
            <a:r>
              <a:rPr lang="pl-PL" sz="1400" dirty="0" err="1"/>
              <a:t>unkcj</a:t>
            </a:r>
            <a:r>
              <a:rPr lang="en-US" sz="1400" dirty="0"/>
              <a:t>ę</a:t>
            </a:r>
            <a:r>
              <a:rPr lang="pl-PL" sz="1400" dirty="0"/>
              <a:t> </a:t>
            </a:r>
            <a:r>
              <a:rPr lang="pl-PL" sz="1400" dirty="0" err="1"/>
              <a:t>glebochronn</a:t>
            </a:r>
            <a:r>
              <a:rPr lang="en-US" sz="1400" dirty="0"/>
              <a:t>ą - </a:t>
            </a:r>
            <a:r>
              <a:rPr lang="pl-PL" sz="1400" dirty="0"/>
              <a:t> korzenie drzew spowalniają procesy erozji gleb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/>
              <a:t>Pełnią </a:t>
            </a:r>
            <a:r>
              <a:rPr lang="pl-PL" sz="1400" dirty="0"/>
              <a:t> </a:t>
            </a:r>
            <a:r>
              <a:rPr lang="pl-PL" sz="1400" dirty="0" err="1"/>
              <a:t>funkcj</a:t>
            </a:r>
            <a:r>
              <a:rPr lang="en-US" sz="1400" dirty="0"/>
              <a:t>ę</a:t>
            </a:r>
            <a:r>
              <a:rPr lang="pl-PL" sz="1400" dirty="0"/>
              <a:t> </a:t>
            </a:r>
            <a:r>
              <a:rPr lang="pl-PL" sz="1400" dirty="0" err="1"/>
              <a:t>klimatyczn</a:t>
            </a:r>
            <a:r>
              <a:rPr lang="en-US" sz="1400" dirty="0"/>
              <a:t>ą</a:t>
            </a:r>
            <a:r>
              <a:rPr lang="pl-PL" sz="1400" dirty="0"/>
              <a:t>- drzewa regulują klimat poprzez utrzymywanie odpowiedniej wilgotności powietrza i łagodzenie nagłych zmian temperatury.</a:t>
            </a:r>
          </a:p>
          <a:p>
            <a:pPr marL="0" indent="0" algn="ctr">
              <a:buNone/>
            </a:pPr>
            <a:endParaRPr lang="pl-PL" sz="1400" dirty="0"/>
          </a:p>
          <a:p>
            <a:pPr marL="0" indent="0" algn="ctr">
              <a:buNone/>
            </a:pPr>
            <a:r>
              <a:rPr lang="pl-PL" sz="1400" dirty="0" smtClean="0"/>
              <a:t> </a:t>
            </a:r>
            <a:r>
              <a:rPr lang="pl-PL" sz="1400" dirty="0"/>
              <a:t>Wspólne sadzenie drzew jest świetną okazją do poznania przyrody oraz procesów, którymi się rządzi</a:t>
            </a:r>
            <a:r>
              <a:rPr lang="en-US" sz="1400" dirty="0"/>
              <a:t>,</a:t>
            </a:r>
            <a:r>
              <a:rPr lang="pl-PL" sz="1400" dirty="0"/>
              <a:t> </a:t>
            </a:r>
            <a:r>
              <a:rPr lang="pl-PL" sz="1400" dirty="0" smtClean="0"/>
              <a:t>dlatego też </a:t>
            </a:r>
            <a:r>
              <a:rPr lang="pl-PL" sz="1400" dirty="0"/>
              <a:t>zachęcamy do brania udziału w </a:t>
            </a:r>
            <a:r>
              <a:rPr lang="pl-PL" sz="1400" b="1" dirty="0"/>
              <a:t>akcjach sadzeniowych</a:t>
            </a:r>
            <a:r>
              <a:rPr lang="pl-PL" sz="1400" dirty="0"/>
              <a:t>. W końcu drzewa rosną powoli i wymagają odpowiednich warunków i pielęgnacji. Sadzenie drzew to znak dbałości o naszą planetę. Aby wyrosło drzewo potrzeba </a:t>
            </a:r>
            <a:r>
              <a:rPr lang="pl-PL" sz="1400" b="1" dirty="0"/>
              <a:t>dwóch pokoleń</a:t>
            </a:r>
            <a:r>
              <a:rPr lang="pl-PL" sz="1400" dirty="0"/>
              <a:t>, dlatego szanujmy las – tak długo rośnie. 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823" y="4910281"/>
            <a:ext cx="2764864" cy="184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544" y="4910281"/>
            <a:ext cx="2646040" cy="176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152754" y="5792294"/>
            <a:ext cx="204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/>
              <a:t>Sadzenie jodeł w lesie gminnym w Radziszowie</a:t>
            </a:r>
          </a:p>
        </p:txBody>
      </p:sp>
    </p:spTree>
    <p:extLst>
      <p:ext uri="{BB962C8B-B14F-4D97-AF65-F5344CB8AC3E}">
        <p14:creationId xmlns:p14="http://schemas.microsoft.com/office/powerpoint/2010/main" xmlns="" val="399442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1253</Words>
  <Application>Microsoft Office PowerPoint</Application>
  <PresentationFormat>Pokaz na ekranie (4:3)</PresentationFormat>
  <Paragraphs>137</Paragraphs>
  <Slides>10</Slides>
  <Notes>10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„SZANUJ LAS – tak długo rośnie”</vt:lpstr>
      <vt:lpstr>   ,,Najważniejszy w każdym              działaniu jest początek"      Platon     </vt:lpstr>
      <vt:lpstr>Slajd 3</vt:lpstr>
      <vt:lpstr>JAK WYGLĄDA PRACA SZKÓŁKI LEŚNEJ?</vt:lpstr>
      <vt:lpstr>"NATURA JEST ZAWSZE MĄDRZEJSZA OD           LUDZKICH POMYSŁÓW"                                                                                                                        Antoni Kępiński</vt:lpstr>
      <vt:lpstr>HISTORIA WZROSTU 2 NAJPOPULARNIEJSZYCH DRZEW W NASZYCH LASACH</vt:lpstr>
      <vt:lpstr>Slajd 7</vt:lpstr>
      <vt:lpstr>Slajd 8</vt:lpstr>
      <vt:lpstr>"Wycięty las szumi już tylko w nas"                                                                                                                          Jan Sztaudynger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„Szanuj las” – tak długo rośnie</dc:title>
  <dc:creator>Samsung</dc:creator>
  <cp:lastModifiedBy>SYLWIA</cp:lastModifiedBy>
  <cp:revision>158</cp:revision>
  <dcterms:created xsi:type="dcterms:W3CDTF">2016-04-01T11:36:17Z</dcterms:created>
  <dcterms:modified xsi:type="dcterms:W3CDTF">2016-04-28T20:59:18Z</dcterms:modified>
</cp:coreProperties>
</file>