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0" r:id="rId2"/>
    <p:sldId id="256" r:id="rId3"/>
    <p:sldId id="257" r:id="rId4"/>
    <p:sldId id="263" r:id="rId5"/>
    <p:sldId id="265" r:id="rId6"/>
    <p:sldId id="268" r:id="rId7"/>
    <p:sldId id="262" r:id="rId8"/>
    <p:sldId id="261" r:id="rId9"/>
    <p:sldId id="267" r:id="rId10"/>
    <p:sldId id="266" r:id="rId11"/>
    <p:sldId id="269" r:id="rId12"/>
    <p:sldId id="270" r:id="rId13"/>
    <p:sldId id="271"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8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4414BD-CDB8-4A6C-9B82-8EFAF87EDF84}" type="datetimeFigureOut">
              <a:rPr lang="pl-PL" smtClean="0"/>
              <a:pPr/>
              <a:t>29.04.2016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7A1E5-85D8-48BD-9128-9C408E6AD6F5}" type="slidenum">
              <a:rPr lang="pl-PL" smtClean="0"/>
              <a:pPr/>
              <a:t>‹#›</a:t>
            </a:fld>
            <a:endParaRPr lang="pl-PL"/>
          </a:p>
        </p:txBody>
      </p:sp>
    </p:spTree>
    <p:extLst>
      <p:ext uri="{BB962C8B-B14F-4D97-AF65-F5344CB8AC3E}">
        <p14:creationId xmlns:p14="http://schemas.microsoft.com/office/powerpoint/2010/main" val="19627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A762F-30F7-434B-A936-DD09B40424A6}"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p:spPr>
        <p:txBody>
          <a:bodyPr/>
          <a:lstStyle>
            <a:lvl1pPr algn="r">
              <a:defRPr sz="3600">
                <a:solidFill>
                  <a:schemeClr val="bg1"/>
                </a:solidFill>
              </a:defRPr>
            </a:lvl1pPr>
          </a:lstStyle>
          <a:p>
            <a:r>
              <a:rPr lang="pl-PL" smtClean="0"/>
              <a:t>Kliknij, aby edytować styl</a:t>
            </a:r>
            <a:endParaRPr lang="en-US"/>
          </a:p>
        </p:txBody>
      </p:sp>
      <p:sp>
        <p:nvSpPr>
          <p:cNvPr id="3075" name="Rectangle 3"/>
          <p:cNvSpPr>
            <a:spLocks noGrp="1" noChangeArrowheads="1"/>
          </p:cNvSpPr>
          <p:nvPr>
            <p:ph type="subTitle" idx="1"/>
          </p:nvPr>
        </p:nvSpPr>
        <p:spPr>
          <a:xfrm>
            <a:off x="990600" y="5867400"/>
            <a:ext cx="7772400" cy="533400"/>
          </a:xfrm>
        </p:spPr>
        <p:txBody>
          <a:bodyPr/>
          <a:lstStyle>
            <a:lvl1pPr marL="0" indent="0" algn="r">
              <a:buFontTx/>
              <a:buNone/>
              <a:defRPr sz="2400">
                <a:solidFill>
                  <a:schemeClr val="bg1"/>
                </a:solidFill>
              </a:defRPr>
            </a:lvl1pPr>
          </a:lstStyle>
          <a:p>
            <a:r>
              <a:rPr lang="pl-PL" smtClean="0"/>
              <a:t>Kliknij, aby edytować styl wzorca podtytułu</a:t>
            </a:r>
            <a:endParaRPr lang="en-US"/>
          </a:p>
        </p:txBody>
      </p:sp>
    </p:spTree>
  </p:cSld>
  <p:clrMapOvr>
    <a:masterClrMapping/>
  </p:clrMapOvr>
  <p:transition>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transition>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400800" y="1417638"/>
            <a:ext cx="1828800" cy="5211762"/>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914400" y="1417638"/>
            <a:ext cx="5334000" cy="521176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transition>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transition>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transition>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transition>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transition>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transition>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transition>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transition>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transition>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mb dir="vert"/>
  </p:transition>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259632" y="2492896"/>
            <a:ext cx="7709520" cy="3311624"/>
          </a:xfrm>
        </p:spPr>
        <p:txBody>
          <a:bodyPr/>
          <a:lstStyle/>
          <a:p>
            <a:pPr algn="ctr"/>
            <a:endParaRPr lang="ru-RU" sz="4000" dirty="0">
              <a:solidFill>
                <a:schemeClr val="accent6">
                  <a:lumMod val="60000"/>
                  <a:lumOff val="40000"/>
                </a:schemeClr>
              </a:solidFill>
            </a:endParaRPr>
          </a:p>
        </p:txBody>
      </p:sp>
      <p:sp>
        <p:nvSpPr>
          <p:cNvPr id="2056" name="Rectangle 8"/>
          <p:cNvSpPr>
            <a:spLocks noGrp="1" noChangeArrowheads="1"/>
          </p:cNvSpPr>
          <p:nvPr>
            <p:ph type="subTitle" idx="1"/>
          </p:nvPr>
        </p:nvSpPr>
        <p:spPr>
          <a:xfrm>
            <a:off x="1691680" y="404664"/>
            <a:ext cx="5487888" cy="1728192"/>
          </a:xfrm>
        </p:spPr>
        <p:txBody>
          <a:bodyPr/>
          <a:lstStyle/>
          <a:p>
            <a:pPr algn="ctr"/>
            <a:r>
              <a:rPr lang="pl-PL" sz="4400" b="1" i="1" dirty="0" smtClean="0">
                <a:solidFill>
                  <a:schemeClr val="accent6">
                    <a:lumMod val="60000"/>
                    <a:lumOff val="40000"/>
                  </a:schemeClr>
                </a:solidFill>
              </a:rPr>
              <a:t>Nadleśnictwo Sucha</a:t>
            </a:r>
            <a:endParaRPr lang="ru-RU" sz="4400" b="1" i="1" dirty="0">
              <a:solidFill>
                <a:schemeClr val="accent6">
                  <a:lumMod val="60000"/>
                  <a:lumOff val="40000"/>
                </a:schemeClr>
              </a:solidFill>
            </a:endParaRPr>
          </a:p>
        </p:txBody>
      </p:sp>
      <p:pic>
        <p:nvPicPr>
          <p:cNvPr id="15362" name="Picture 2" descr="http://miejsca.moto-opinie.info/miejsca/zdjecia/uzytkownikow/1089_big.jpg"/>
          <p:cNvPicPr>
            <a:picLocks noChangeAspect="1" noChangeArrowheads="1"/>
          </p:cNvPicPr>
          <p:nvPr/>
        </p:nvPicPr>
        <p:blipFill>
          <a:blip r:embed="rId3" cstate="print"/>
          <a:srcRect/>
          <a:stretch>
            <a:fillRect/>
          </a:stretch>
        </p:blipFill>
        <p:spPr bwMode="auto">
          <a:xfrm rot="21377837">
            <a:off x="2901269" y="2092786"/>
            <a:ext cx="5584654" cy="419011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15616" y="188640"/>
            <a:ext cx="7772400" cy="704850"/>
          </a:xfrm>
        </p:spPr>
        <p:txBody>
          <a:bodyPr/>
          <a:lstStyle/>
          <a:p>
            <a:pPr algn="ctr"/>
            <a:r>
              <a:rPr lang="pl-PL" dirty="0" smtClean="0">
                <a:solidFill>
                  <a:schemeClr val="accent2"/>
                </a:solidFill>
              </a:rPr>
              <a:t>Leskowiec – 922m n.p.m.</a:t>
            </a:r>
            <a:endParaRPr lang="pl-PL" dirty="0">
              <a:solidFill>
                <a:schemeClr val="accent2"/>
              </a:solidFill>
            </a:endParaRPr>
          </a:p>
        </p:txBody>
      </p:sp>
      <p:sp>
        <p:nvSpPr>
          <p:cNvPr id="3" name="Podtytuł 2"/>
          <p:cNvSpPr>
            <a:spLocks noGrp="1"/>
          </p:cNvSpPr>
          <p:nvPr>
            <p:ph type="subTitle" idx="1"/>
          </p:nvPr>
        </p:nvSpPr>
        <p:spPr>
          <a:xfrm>
            <a:off x="395536" y="1052736"/>
            <a:ext cx="8348464" cy="5357936"/>
          </a:xfrm>
        </p:spPr>
        <p:txBody>
          <a:bodyPr/>
          <a:lstStyle/>
          <a:p>
            <a:pPr algn="l"/>
            <a:r>
              <a:rPr lang="pl-PL" i="1" dirty="0" err="1">
                <a:solidFill>
                  <a:srgbClr val="000000"/>
                </a:solidFill>
                <a:latin typeface="+mn-lt"/>
                <a:ea typeface="+mn-ea"/>
                <a:cs typeface="+mn-cs"/>
              </a:rPr>
              <a:t>Leskowiec</a:t>
            </a:r>
            <a:r>
              <a:rPr lang="pl-PL" i="1" dirty="0">
                <a:solidFill>
                  <a:srgbClr val="000000"/>
                </a:solidFill>
                <a:latin typeface="+mn-lt"/>
                <a:ea typeface="+mn-ea"/>
                <a:cs typeface="+mn-cs"/>
              </a:rPr>
              <a:t> </a:t>
            </a:r>
            <a:r>
              <a:rPr lang="pl-PL" i="1" dirty="0" smtClean="0">
                <a:solidFill>
                  <a:srgbClr val="000000"/>
                </a:solidFill>
                <a:latin typeface="+mn-lt"/>
                <a:ea typeface="+mn-ea"/>
                <a:cs typeface="+mn-cs"/>
              </a:rPr>
              <a:t>to szczyt niemal </a:t>
            </a:r>
            <a:r>
              <a:rPr lang="pl-PL" i="1" dirty="0">
                <a:solidFill>
                  <a:srgbClr val="000000"/>
                </a:solidFill>
                <a:latin typeface="+mn-lt"/>
                <a:ea typeface="+mn-ea"/>
                <a:cs typeface="+mn-cs"/>
              </a:rPr>
              <a:t>całkowicie porośnięty lasem. Charakterystyczne dla lasu w górnych partiach </a:t>
            </a:r>
            <a:r>
              <a:rPr lang="pl-PL" i="1" dirty="0" err="1">
                <a:solidFill>
                  <a:srgbClr val="000000"/>
                </a:solidFill>
                <a:latin typeface="+mn-lt"/>
                <a:ea typeface="+mn-ea"/>
                <a:cs typeface="+mn-cs"/>
              </a:rPr>
              <a:t>Leskowca</a:t>
            </a:r>
            <a:r>
              <a:rPr lang="pl-PL" i="1" dirty="0">
                <a:solidFill>
                  <a:srgbClr val="000000"/>
                </a:solidFill>
                <a:latin typeface="+mn-lt"/>
                <a:ea typeface="+mn-ea"/>
                <a:cs typeface="+mn-cs"/>
              </a:rPr>
              <a:t> są karłowate, poskręcane </a:t>
            </a:r>
            <a:r>
              <a:rPr lang="pl-PL" i="1" dirty="0" smtClean="0">
                <a:solidFill>
                  <a:srgbClr val="000000"/>
                </a:solidFill>
                <a:latin typeface="+mn-lt"/>
                <a:ea typeface="+mn-ea"/>
                <a:cs typeface="+mn-cs"/>
              </a:rPr>
              <a:t>buki. Tylko na szczycie </a:t>
            </a:r>
            <a:r>
              <a:rPr lang="pl-PL" i="1" dirty="0" err="1" smtClean="0">
                <a:solidFill>
                  <a:srgbClr val="000000"/>
                </a:solidFill>
                <a:latin typeface="+mn-lt"/>
                <a:ea typeface="+mn-ea"/>
                <a:cs typeface="+mn-cs"/>
              </a:rPr>
              <a:t>Leskowca</a:t>
            </a:r>
            <a:r>
              <a:rPr lang="pl-PL" i="1" dirty="0" smtClean="0">
                <a:solidFill>
                  <a:srgbClr val="000000"/>
                </a:solidFill>
                <a:latin typeface="+mn-lt"/>
                <a:ea typeface="+mn-ea"/>
                <a:cs typeface="+mn-cs"/>
              </a:rPr>
              <a:t> jest wielka polana pozostała po wielkim pasterstwie z lat 80. XX wieku. Były tam hodowane i wypasane wielkie stada owiec. Teraz odprawiane są tam msze św.</a:t>
            </a:r>
            <a:endParaRPr lang="pl-PL" i="1" dirty="0">
              <a:solidFill>
                <a:srgbClr val="000000"/>
              </a:solidFill>
            </a:endParaRPr>
          </a:p>
        </p:txBody>
      </p:sp>
      <p:pic>
        <p:nvPicPr>
          <p:cNvPr id="4" name="Obraz 3" descr="leskowiec-87996.jpg"/>
          <p:cNvPicPr>
            <a:picLocks noChangeAspect="1"/>
          </p:cNvPicPr>
          <p:nvPr/>
        </p:nvPicPr>
        <p:blipFill>
          <a:blip r:embed="rId2" cstate="print"/>
          <a:stretch>
            <a:fillRect/>
          </a:stretch>
        </p:blipFill>
        <p:spPr>
          <a:xfrm rot="320517">
            <a:off x="103167" y="3850131"/>
            <a:ext cx="7620000" cy="2571750"/>
          </a:xfrm>
          <a:prstGeom prst="rect">
            <a:avLst/>
          </a:prstGeom>
        </p:spPr>
      </p:pic>
      <p:pic>
        <p:nvPicPr>
          <p:cNvPr id="5" name="Obraz 4" descr="szczyt-leskowca.JPG"/>
          <p:cNvPicPr>
            <a:picLocks noChangeAspect="1"/>
          </p:cNvPicPr>
          <p:nvPr/>
        </p:nvPicPr>
        <p:blipFill>
          <a:blip r:embed="rId3" cstate="print"/>
          <a:stretch>
            <a:fillRect/>
          </a:stretch>
        </p:blipFill>
        <p:spPr>
          <a:xfrm rot="21341697">
            <a:off x="6516216" y="2924944"/>
            <a:ext cx="2483768" cy="1862826"/>
          </a:xfrm>
          <a:prstGeom prst="rect">
            <a:avLst/>
          </a:prstGeom>
        </p:spPr>
      </p:pic>
    </p:spTree>
  </p:cSld>
  <p:clrMapOvr>
    <a:masterClrMapping/>
  </p:clrMapOvr>
  <p:transition>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87624" y="188640"/>
            <a:ext cx="7772400" cy="704850"/>
          </a:xfrm>
        </p:spPr>
        <p:txBody>
          <a:bodyPr/>
          <a:lstStyle/>
          <a:p>
            <a:pPr algn="ctr"/>
            <a:r>
              <a:rPr lang="pl-PL" dirty="0" smtClean="0">
                <a:solidFill>
                  <a:schemeClr val="accent2"/>
                </a:solidFill>
              </a:rPr>
              <a:t>Czarne Działy</a:t>
            </a:r>
            <a:endParaRPr lang="pl-PL" dirty="0">
              <a:solidFill>
                <a:schemeClr val="accent2"/>
              </a:solidFill>
            </a:endParaRPr>
          </a:p>
        </p:txBody>
      </p:sp>
      <p:sp>
        <p:nvSpPr>
          <p:cNvPr id="3" name="Podtytuł 2"/>
          <p:cNvSpPr>
            <a:spLocks noGrp="1"/>
          </p:cNvSpPr>
          <p:nvPr>
            <p:ph type="subTitle" idx="1"/>
          </p:nvPr>
        </p:nvSpPr>
        <p:spPr>
          <a:xfrm>
            <a:off x="395536" y="1052736"/>
            <a:ext cx="8348464" cy="5357936"/>
          </a:xfrm>
        </p:spPr>
        <p:txBody>
          <a:bodyPr/>
          <a:lstStyle/>
          <a:p>
            <a:pPr algn="l"/>
            <a:r>
              <a:rPr lang="pl-PL" sz="2000" b="1" i="1" dirty="0">
                <a:solidFill>
                  <a:srgbClr val="000000"/>
                </a:solidFill>
                <a:latin typeface="+mn-lt"/>
                <a:ea typeface="+mn-ea"/>
                <a:cs typeface="+mn-cs"/>
              </a:rPr>
              <a:t>Na zachodnim stoku Małego </a:t>
            </a:r>
            <a:r>
              <a:rPr lang="pl-PL" sz="2000" b="1" i="1" dirty="0" err="1">
                <a:solidFill>
                  <a:srgbClr val="000000"/>
                </a:solidFill>
                <a:latin typeface="+mn-lt"/>
                <a:ea typeface="+mn-ea"/>
                <a:cs typeface="+mn-cs"/>
              </a:rPr>
              <a:t>Gibasowego</a:t>
            </a:r>
            <a:r>
              <a:rPr lang="pl-PL" sz="2000" b="1" i="1" dirty="0">
                <a:solidFill>
                  <a:srgbClr val="000000"/>
                </a:solidFill>
                <a:latin typeface="+mn-lt"/>
                <a:ea typeface="+mn-ea"/>
                <a:cs typeface="+mn-cs"/>
              </a:rPr>
              <a:t> Wierchu i stokach o ekspozycji południowej znajduje się ciekawy system skalno-jaskiniowy. Wśród blokowisk skalnych znajduje się 5 jaskiń o długości korytarzy przekraczającej 10 m.</a:t>
            </a:r>
            <a:endParaRPr lang="pl-PL" sz="2000" i="1" dirty="0">
              <a:solidFill>
                <a:srgbClr val="000000"/>
              </a:solidFill>
            </a:endParaRPr>
          </a:p>
        </p:txBody>
      </p:sp>
      <p:pic>
        <p:nvPicPr>
          <p:cNvPr id="4" name="Obraz 3" descr="Czarne_Działy_5BMa4.jpg"/>
          <p:cNvPicPr>
            <a:picLocks noChangeAspect="1"/>
          </p:cNvPicPr>
          <p:nvPr/>
        </p:nvPicPr>
        <p:blipFill>
          <a:blip r:embed="rId2" cstate="print"/>
          <a:stretch>
            <a:fillRect/>
          </a:stretch>
        </p:blipFill>
        <p:spPr>
          <a:xfrm rot="622001">
            <a:off x="348573" y="3121703"/>
            <a:ext cx="4064000" cy="3048000"/>
          </a:xfrm>
          <a:prstGeom prst="rect">
            <a:avLst/>
          </a:prstGeom>
        </p:spPr>
      </p:pic>
      <p:pic>
        <p:nvPicPr>
          <p:cNvPr id="5" name="Obraz 4" descr="Czarne_Działy_6BMa4.jpg"/>
          <p:cNvPicPr>
            <a:picLocks noChangeAspect="1"/>
          </p:cNvPicPr>
          <p:nvPr/>
        </p:nvPicPr>
        <p:blipFill>
          <a:blip r:embed="rId3" cstate="print"/>
          <a:stretch>
            <a:fillRect/>
          </a:stretch>
        </p:blipFill>
        <p:spPr>
          <a:xfrm rot="20186804">
            <a:off x="5558940" y="3668777"/>
            <a:ext cx="3131387" cy="2348879"/>
          </a:xfrm>
          <a:prstGeom prst="rect">
            <a:avLst/>
          </a:prstGeom>
        </p:spPr>
      </p:pic>
      <p:pic>
        <p:nvPicPr>
          <p:cNvPr id="6" name="Obraz 5" descr="czarne-dzialy3.jpg"/>
          <p:cNvPicPr>
            <a:picLocks noChangeAspect="1"/>
          </p:cNvPicPr>
          <p:nvPr/>
        </p:nvPicPr>
        <p:blipFill>
          <a:blip r:embed="rId4" cstate="print"/>
          <a:stretch>
            <a:fillRect/>
          </a:stretch>
        </p:blipFill>
        <p:spPr>
          <a:xfrm>
            <a:off x="3491880" y="2564904"/>
            <a:ext cx="3317354" cy="2488016"/>
          </a:xfrm>
          <a:prstGeom prst="rect">
            <a:avLst/>
          </a:prstGeom>
        </p:spPr>
      </p:pic>
    </p:spTree>
  </p:cSld>
  <p:clrMapOvr>
    <a:masterClrMapping/>
  </p:clrMapOvr>
  <p:transition>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a 3"/>
          <p:cNvSpPr/>
          <p:nvPr/>
        </p:nvSpPr>
        <p:spPr bwMode="auto">
          <a:xfrm>
            <a:off x="1331640" y="1772816"/>
            <a:ext cx="7416824" cy="3456384"/>
          </a:xfrm>
          <a:prstGeom prst="ellipse">
            <a:avLst/>
          </a:prstGeom>
          <a:gradFill rotWithShape="1">
            <a:gsLst>
              <a:gs pos="0">
                <a:srgbClr val="DDEBCF"/>
              </a:gs>
              <a:gs pos="50000">
                <a:srgbClr val="9CB86E"/>
              </a:gs>
              <a:gs pos="100000">
                <a:srgbClr val="156B13"/>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Arial" charset="0"/>
            </a:endParaRPr>
          </a:p>
        </p:txBody>
      </p:sp>
      <p:sp>
        <p:nvSpPr>
          <p:cNvPr id="2" name="Tytuł 1"/>
          <p:cNvSpPr>
            <a:spLocks noGrp="1"/>
          </p:cNvSpPr>
          <p:nvPr>
            <p:ph type="title"/>
          </p:nvPr>
        </p:nvSpPr>
        <p:spPr>
          <a:xfrm>
            <a:off x="1187624" y="188640"/>
            <a:ext cx="7315200" cy="715962"/>
          </a:xfrm>
        </p:spPr>
        <p:txBody>
          <a:bodyPr/>
          <a:lstStyle/>
          <a:p>
            <a:pPr algn="ctr"/>
            <a:r>
              <a:rPr lang="pl-PL" dirty="0" smtClean="0">
                <a:solidFill>
                  <a:schemeClr val="accent2"/>
                </a:solidFill>
              </a:rPr>
              <a:t>Jakiś chwytliwy tekst …</a:t>
            </a:r>
            <a:endParaRPr lang="pl-PL" dirty="0">
              <a:solidFill>
                <a:schemeClr val="accent2"/>
              </a:solidFill>
            </a:endParaRPr>
          </a:p>
        </p:txBody>
      </p:sp>
      <p:sp>
        <p:nvSpPr>
          <p:cNvPr id="3" name="Symbol zastępczy zawartości 2"/>
          <p:cNvSpPr>
            <a:spLocks noGrp="1"/>
          </p:cNvSpPr>
          <p:nvPr>
            <p:ph idx="1"/>
          </p:nvPr>
        </p:nvSpPr>
        <p:spPr>
          <a:xfrm>
            <a:off x="1619672" y="1556792"/>
            <a:ext cx="7200800" cy="3744416"/>
          </a:xfrm>
        </p:spPr>
        <p:txBody>
          <a:bodyPr/>
          <a:lstStyle/>
          <a:p>
            <a:pPr>
              <a:buNone/>
            </a:pPr>
            <a:endParaRPr lang="pl-P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buNone/>
            </a:pPr>
            <a:endParaRPr lang="pl-PL"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buNone/>
            </a:pPr>
            <a:r>
              <a:rPr lang="pl-PL"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KTO LASÓW NIE SZANUJE …</a:t>
            </a:r>
          </a:p>
          <a:p>
            <a:pPr>
              <a:buNone/>
            </a:pPr>
            <a:r>
              <a:rPr lang="pl-PL"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 NIECH MOCNO POKUTUJE !!!</a:t>
            </a:r>
          </a:p>
          <a:p>
            <a:pPr>
              <a:buNone/>
            </a:pPr>
            <a:endParaRPr lang="pl-PL" dirty="0"/>
          </a:p>
        </p:txBody>
      </p:sp>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188640"/>
            <a:ext cx="7402016" cy="2160240"/>
          </a:xfrm>
        </p:spPr>
        <p:txBody>
          <a:bodyPr/>
          <a:lstStyle/>
          <a:p>
            <a:pPr algn="ctr"/>
            <a:r>
              <a:rPr lang="pl-PL" b="1" i="1" dirty="0" smtClean="0">
                <a:solidFill>
                  <a:schemeClr val="accent2"/>
                </a:solidFill>
              </a:rPr>
              <a:t>Dziękujemy za obejrzenie prezentacji </a:t>
            </a:r>
            <a:r>
              <a:rPr lang="pl-PL" b="1" i="1" dirty="0" smtClean="0">
                <a:solidFill>
                  <a:schemeClr val="accent2"/>
                </a:solidFill>
                <a:sym typeface="Wingdings" pitchFamily="2" charset="2"/>
              </a:rPr>
              <a:t></a:t>
            </a:r>
            <a:endParaRPr lang="pl-PL" b="1" i="1" dirty="0">
              <a:solidFill>
                <a:schemeClr val="accent2"/>
              </a:solidFill>
            </a:endParaRPr>
          </a:p>
        </p:txBody>
      </p:sp>
      <p:pic>
        <p:nvPicPr>
          <p:cNvPr id="1026" name="Picture 2" descr="http://gifyagusi.pl/wp-content/uploads/2014/02/gify-k%C5%82ania-si%C4%99.gif"/>
          <p:cNvPicPr>
            <a:picLocks noGrp="1" noChangeAspect="1" noChangeArrowheads="1" noCrop="1"/>
          </p:cNvPicPr>
          <p:nvPr>
            <p:ph idx="1"/>
          </p:nvPr>
        </p:nvPicPr>
        <p:blipFill>
          <a:blip r:embed="rId2" cstate="print"/>
          <a:srcRect/>
          <a:stretch>
            <a:fillRect/>
          </a:stretch>
        </p:blipFill>
        <p:spPr bwMode="auto">
          <a:xfrm>
            <a:off x="1835696" y="2276872"/>
            <a:ext cx="5518436" cy="3115617"/>
          </a:xfrm>
          <a:prstGeom prst="rect">
            <a:avLst/>
          </a:prstGeom>
          <a:noFill/>
        </p:spPr>
      </p:pic>
      <p:sp>
        <p:nvSpPr>
          <p:cNvPr id="7" name="pole tekstowe 6"/>
          <p:cNvSpPr txBox="1"/>
          <p:nvPr/>
        </p:nvSpPr>
        <p:spPr>
          <a:xfrm>
            <a:off x="2627784" y="5013176"/>
            <a:ext cx="6408712" cy="2154436"/>
          </a:xfrm>
          <a:prstGeom prst="rect">
            <a:avLst/>
          </a:prstGeom>
          <a:noFill/>
        </p:spPr>
        <p:txBody>
          <a:bodyPr wrap="square" rtlCol="0">
            <a:spAutoFit/>
          </a:bodyPr>
          <a:lstStyle/>
          <a:p>
            <a:pPr algn="r"/>
            <a:r>
              <a:rPr lang="pl-PL" sz="1400" dirty="0" smtClean="0">
                <a:solidFill>
                  <a:srgbClr val="000000"/>
                </a:solidFill>
              </a:rPr>
              <a:t>Michał Mirocha</a:t>
            </a:r>
          </a:p>
          <a:p>
            <a:pPr algn="r"/>
            <a:r>
              <a:rPr lang="pl-PL" sz="1400" dirty="0" smtClean="0">
                <a:solidFill>
                  <a:srgbClr val="000000"/>
                </a:solidFill>
              </a:rPr>
              <a:t>Daniel Radwan</a:t>
            </a:r>
          </a:p>
          <a:p>
            <a:pPr algn="r"/>
            <a:r>
              <a:rPr lang="pl-PL" sz="1400" dirty="0" smtClean="0">
                <a:solidFill>
                  <a:srgbClr val="000000"/>
                </a:solidFill>
              </a:rPr>
              <a:t>Szymon Zeman</a:t>
            </a:r>
          </a:p>
          <a:p>
            <a:pPr algn="r"/>
            <a:r>
              <a:rPr lang="pl-PL" sz="1400" dirty="0" smtClean="0">
                <a:solidFill>
                  <a:srgbClr val="000000"/>
                </a:solidFill>
              </a:rPr>
              <a:t>Zespół Szkół im. Walerego Goetla w Suchej Beskidzkiej</a:t>
            </a:r>
          </a:p>
          <a:p>
            <a:pPr algn="r"/>
            <a:r>
              <a:rPr lang="pl-PL" sz="1400" dirty="0" smtClean="0">
                <a:solidFill>
                  <a:srgbClr val="000000"/>
                </a:solidFill>
              </a:rPr>
              <a:t>Kl. 1TI</a:t>
            </a:r>
            <a:r>
              <a:rPr lang="pl-PL" sz="1400" smtClean="0">
                <a:solidFill>
                  <a:srgbClr val="000000"/>
                </a:solidFill>
              </a:rPr>
              <a:t/>
            </a:r>
            <a:br>
              <a:rPr lang="pl-PL" sz="1400" smtClean="0">
                <a:solidFill>
                  <a:srgbClr val="000000"/>
                </a:solidFill>
              </a:rPr>
            </a:br>
            <a:r>
              <a:rPr lang="pl-PL" sz="1400" smtClean="0"/>
              <a:t>Kategoria</a:t>
            </a:r>
            <a:r>
              <a:rPr lang="pl-PL" sz="1400" dirty="0" smtClean="0"/>
              <a:t>: gospodarka </a:t>
            </a:r>
            <a:r>
              <a:rPr lang="pl-PL" sz="1400" dirty="0"/>
              <a:t>leśna (m in. pozyskanie, odnawianie, zalesianie, ochrona lasu)</a:t>
            </a:r>
            <a:endParaRPr lang="pl-PL" sz="1400" dirty="0" smtClean="0">
              <a:solidFill>
                <a:srgbClr val="000000"/>
              </a:solidFill>
            </a:endParaRPr>
          </a:p>
          <a:p>
            <a:pPr algn="r"/>
            <a:endParaRPr lang="pl-PL" dirty="0" smtClean="0"/>
          </a:p>
          <a:p>
            <a:pPr algn="r"/>
            <a:endParaRPr lang="pl-PL" dirty="0"/>
          </a:p>
        </p:txBody>
      </p:sp>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195736" y="332656"/>
            <a:ext cx="6836296" cy="737642"/>
          </a:xfrm>
        </p:spPr>
        <p:txBody>
          <a:bodyPr/>
          <a:lstStyle/>
          <a:p>
            <a:pPr algn="ctr"/>
            <a:r>
              <a:rPr lang="pl-PL" b="1" dirty="0" smtClean="0">
                <a:solidFill>
                  <a:schemeClr val="accent2"/>
                </a:solidFill>
              </a:rPr>
              <a:t>Historia lasów w obrębie Suchej Beskidzkiej</a:t>
            </a:r>
            <a:endParaRPr lang="pl-PL" b="1" dirty="0">
              <a:solidFill>
                <a:schemeClr val="accent2"/>
              </a:solidFill>
            </a:endParaRPr>
          </a:p>
        </p:txBody>
      </p:sp>
      <p:sp>
        <p:nvSpPr>
          <p:cNvPr id="3" name="Podtytuł 2"/>
          <p:cNvSpPr>
            <a:spLocks noGrp="1"/>
          </p:cNvSpPr>
          <p:nvPr>
            <p:ph type="subTitle" idx="1"/>
          </p:nvPr>
        </p:nvSpPr>
        <p:spPr>
          <a:xfrm>
            <a:off x="395536" y="1052736"/>
            <a:ext cx="8367464" cy="5348064"/>
          </a:xfrm>
        </p:spPr>
        <p:txBody>
          <a:bodyPr/>
          <a:lstStyle/>
          <a:p>
            <a:pPr algn="just"/>
            <a:endParaRPr lang="pl-PL" sz="1800" b="1" i="1" dirty="0" smtClean="0">
              <a:solidFill>
                <a:srgbClr val="000000"/>
              </a:solidFill>
            </a:endParaRPr>
          </a:p>
          <a:p>
            <a:pPr algn="just"/>
            <a:r>
              <a:rPr lang="pl-PL" sz="1800" b="1" i="1" dirty="0" smtClean="0">
                <a:solidFill>
                  <a:srgbClr val="000000"/>
                </a:solidFill>
              </a:rPr>
              <a:t>Lasy w obrębie Suchej wchodziły na początku w skład dóbr Żywieckich, a później część z nich  stanowiła „Państwo Suskie”.</a:t>
            </a:r>
            <a:r>
              <a:rPr lang="pl-PL" sz="1800" dirty="0" smtClean="0">
                <a:solidFill>
                  <a:srgbClr val="000000"/>
                </a:solidFill>
                <a:latin typeface="+mn-lt"/>
                <a:ea typeface="+mn-ea"/>
                <a:cs typeface="+mn-cs"/>
              </a:rPr>
              <a:t> </a:t>
            </a:r>
            <a:r>
              <a:rPr lang="pl-PL" sz="1800" b="1" i="1" dirty="0" smtClean="0">
                <a:solidFill>
                  <a:srgbClr val="000000"/>
                </a:solidFill>
                <a:latin typeface="+mn-lt"/>
                <a:ea typeface="+mn-ea"/>
                <a:cs typeface="+mn-cs"/>
              </a:rPr>
              <a:t>Od roku 1471 do roku 1624 lasy te stanowiły własność rodziny Komorowskich. Dopiero w latach późniejszych przeszły pod własność Konstancji, która była królową i w końcu do jej syna Ferdka który był biskupem. Do czasów teraźniejszych lasy miały jeszcze wielu właścicieli. W roku 1945  z tych lasów utworzono Nadleśnictwo Sucha istniejące do teraz</a:t>
            </a:r>
            <a:endParaRPr lang="pl-PL" sz="1800" b="1" i="1" dirty="0">
              <a:solidFill>
                <a:srgbClr val="000000"/>
              </a:solidFill>
            </a:endParaRPr>
          </a:p>
        </p:txBody>
      </p:sp>
      <p:pic>
        <p:nvPicPr>
          <p:cNvPr id="4" name="Obraz 3" descr="las.jpg"/>
          <p:cNvPicPr>
            <a:picLocks noChangeAspect="1"/>
          </p:cNvPicPr>
          <p:nvPr/>
        </p:nvPicPr>
        <p:blipFill>
          <a:blip r:embed="rId2" cstate="print"/>
          <a:stretch>
            <a:fillRect/>
          </a:stretch>
        </p:blipFill>
        <p:spPr>
          <a:xfrm rot="472233">
            <a:off x="3669733" y="3568579"/>
            <a:ext cx="4341283" cy="2896256"/>
          </a:xfrm>
          <a:prstGeom prst="rect">
            <a:avLst/>
          </a:prstGeom>
        </p:spPr>
      </p:pic>
    </p:spTree>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87624" y="188640"/>
            <a:ext cx="7772400" cy="704850"/>
          </a:xfrm>
        </p:spPr>
        <p:txBody>
          <a:bodyPr/>
          <a:lstStyle/>
          <a:p>
            <a:pPr algn="ctr"/>
            <a:r>
              <a:rPr lang="pl-PL" b="1" dirty="0" smtClean="0">
                <a:solidFill>
                  <a:schemeClr val="accent2"/>
                </a:solidFill>
              </a:rPr>
              <a:t>Warunki geograficzno - przyrodnicze</a:t>
            </a:r>
            <a:endParaRPr lang="pl-PL" b="1" dirty="0">
              <a:solidFill>
                <a:schemeClr val="accent2"/>
              </a:solidFill>
            </a:endParaRPr>
          </a:p>
        </p:txBody>
      </p:sp>
      <p:sp>
        <p:nvSpPr>
          <p:cNvPr id="3" name="Podtytuł 2"/>
          <p:cNvSpPr>
            <a:spLocks noGrp="1"/>
          </p:cNvSpPr>
          <p:nvPr>
            <p:ph type="subTitle" idx="1"/>
          </p:nvPr>
        </p:nvSpPr>
        <p:spPr>
          <a:xfrm>
            <a:off x="539552" y="1500064"/>
            <a:ext cx="8348464" cy="5357936"/>
          </a:xfrm>
        </p:spPr>
        <p:txBody>
          <a:bodyPr/>
          <a:lstStyle/>
          <a:p>
            <a:pPr marL="457200" indent="-457200" algn="l">
              <a:buFont typeface="Wingdings" pitchFamily="2" charset="2"/>
              <a:buChar char="Ø"/>
            </a:pPr>
            <a:r>
              <a:rPr lang="pl-PL" sz="1800" b="1" i="1" dirty="0">
                <a:solidFill>
                  <a:srgbClr val="000000"/>
                </a:solidFill>
                <a:latin typeface="+mn-lt"/>
                <a:ea typeface="+mn-ea"/>
                <a:cs typeface="+mn-cs"/>
              </a:rPr>
              <a:t>Lasy niepaństwowe, nad którymi nadzór został powierzony Nadleśnictwu Sucha, podzielone są na 4 obwody nadzorcze. </a:t>
            </a:r>
            <a:r>
              <a:rPr lang="pl-PL" sz="1800" b="1" i="1" dirty="0" err="1">
                <a:solidFill>
                  <a:srgbClr val="000000"/>
                </a:solidFill>
                <a:latin typeface="+mn-lt"/>
                <a:ea typeface="+mn-ea"/>
                <a:cs typeface="+mn-cs"/>
              </a:rPr>
              <a:t>Sa</a:t>
            </a:r>
            <a:r>
              <a:rPr lang="pl-PL" sz="1800" b="1" i="1" dirty="0">
                <a:solidFill>
                  <a:srgbClr val="000000"/>
                </a:solidFill>
                <a:latin typeface="+mn-lt"/>
                <a:ea typeface="+mn-ea"/>
                <a:cs typeface="+mn-cs"/>
              </a:rPr>
              <a:t> to obwody: Budzów, Sucha, Maków i </a:t>
            </a:r>
            <a:r>
              <a:rPr lang="pl-PL" sz="1800" b="1" i="1" dirty="0" smtClean="0">
                <a:solidFill>
                  <a:srgbClr val="000000"/>
                </a:solidFill>
                <a:latin typeface="+mn-lt"/>
                <a:ea typeface="+mn-ea"/>
                <a:cs typeface="+mn-cs"/>
              </a:rPr>
              <a:t>Zawoja</a:t>
            </a:r>
            <a:endParaRPr lang="pl-PL" sz="1800" b="1" i="1" dirty="0">
              <a:solidFill>
                <a:srgbClr val="000000"/>
              </a:solidFill>
              <a:latin typeface="+mn-lt"/>
              <a:ea typeface="+mn-ea"/>
              <a:cs typeface="+mn-cs"/>
            </a:endParaRPr>
          </a:p>
          <a:p>
            <a:pPr marL="457200" indent="-457200" algn="l">
              <a:buFont typeface="Wingdings" pitchFamily="2" charset="2"/>
              <a:buChar char="Ø"/>
            </a:pPr>
            <a:r>
              <a:rPr lang="pl-PL" sz="1800" b="1" i="1" dirty="0">
                <a:solidFill>
                  <a:srgbClr val="000000"/>
                </a:solidFill>
                <a:latin typeface="+mn-lt"/>
                <a:ea typeface="+mn-ea"/>
                <a:cs typeface="+mn-cs"/>
              </a:rPr>
              <a:t>Całość lasów Nadleśnictwa została zaliczona do lasów ochronnych.</a:t>
            </a:r>
          </a:p>
          <a:p>
            <a:pPr marL="457200" indent="-457200" algn="l">
              <a:buFont typeface="Wingdings" pitchFamily="2" charset="2"/>
              <a:buChar char="Ø"/>
            </a:pPr>
            <a:r>
              <a:rPr lang="pl-PL" sz="1800" b="1" i="1" dirty="0">
                <a:solidFill>
                  <a:srgbClr val="000000"/>
                </a:solidFill>
                <a:latin typeface="+mn-lt"/>
                <a:ea typeface="+mn-ea"/>
                <a:cs typeface="+mn-cs"/>
              </a:rPr>
              <a:t>Główne gatunki lasotwórcze: świerk 49%, buk 24%, jodła 18%, sosna 4%, modrzew 2%, dąb 2%, brzoza 1% </a:t>
            </a:r>
          </a:p>
          <a:p>
            <a:pPr marL="457200" indent="-457200" algn="l">
              <a:buFont typeface="Wingdings" pitchFamily="2" charset="2"/>
              <a:buChar char="Ø"/>
            </a:pPr>
            <a:r>
              <a:rPr lang="pl-PL" sz="1800" b="1" i="1" dirty="0">
                <a:solidFill>
                  <a:srgbClr val="000000"/>
                </a:solidFill>
                <a:latin typeface="+mn-lt"/>
                <a:ea typeface="+mn-ea"/>
                <a:cs typeface="+mn-cs"/>
              </a:rPr>
              <a:t>Powierzchnia ogólna Nadleśnictwa to ponad 11,7 </a:t>
            </a:r>
            <a:r>
              <a:rPr lang="pl-PL" sz="1800" b="1" i="1" dirty="0" err="1">
                <a:solidFill>
                  <a:srgbClr val="000000"/>
                </a:solidFill>
                <a:latin typeface="+mn-lt"/>
                <a:ea typeface="+mn-ea"/>
                <a:cs typeface="+mn-cs"/>
              </a:rPr>
              <a:t>tys</a:t>
            </a:r>
            <a:r>
              <a:rPr lang="pl-PL" sz="1800" b="1" i="1" dirty="0">
                <a:solidFill>
                  <a:srgbClr val="000000"/>
                </a:solidFill>
                <a:latin typeface="+mn-lt"/>
                <a:ea typeface="+mn-ea"/>
                <a:cs typeface="+mn-cs"/>
              </a:rPr>
              <a:t> ha; na którą składają się 2 Obręby Sucha i Zawoja podzielone na 12 </a:t>
            </a:r>
            <a:r>
              <a:rPr lang="pl-PL" sz="1800" b="1" i="1" dirty="0" err="1">
                <a:solidFill>
                  <a:srgbClr val="000000"/>
                </a:solidFill>
                <a:latin typeface="+mn-lt"/>
                <a:ea typeface="+mn-ea"/>
                <a:cs typeface="+mn-cs"/>
              </a:rPr>
              <a:t>Leśnictw</a:t>
            </a:r>
            <a:r>
              <a:rPr lang="pl-PL" sz="1800" b="1" i="1" dirty="0">
                <a:solidFill>
                  <a:srgbClr val="000000"/>
                </a:solidFill>
                <a:latin typeface="+mn-lt"/>
                <a:ea typeface="+mn-ea"/>
                <a:cs typeface="+mn-cs"/>
              </a:rPr>
              <a:t>: Mucharz, Tarnawa, Budzów, Lachowice, Roztoki, Stryszawa, Jasień, Juszczyn, Skawica, </a:t>
            </a:r>
            <a:r>
              <a:rPr lang="pl-PL" sz="1800" b="1" i="1" dirty="0" err="1">
                <a:solidFill>
                  <a:srgbClr val="000000"/>
                </a:solidFill>
                <a:latin typeface="+mn-lt"/>
                <a:ea typeface="+mn-ea"/>
                <a:cs typeface="+mn-cs"/>
              </a:rPr>
              <a:t>Mosorne</a:t>
            </a:r>
            <a:r>
              <a:rPr lang="pl-PL" sz="1800" b="1" i="1" dirty="0">
                <a:solidFill>
                  <a:srgbClr val="000000"/>
                </a:solidFill>
                <a:latin typeface="+mn-lt"/>
                <a:ea typeface="+mn-ea"/>
                <a:cs typeface="+mn-cs"/>
              </a:rPr>
              <a:t>, Czarna Hala i </a:t>
            </a:r>
            <a:r>
              <a:rPr lang="pl-PL" sz="1800" b="1" i="1" dirty="0" smtClean="0">
                <a:solidFill>
                  <a:srgbClr val="000000"/>
                </a:solidFill>
                <a:latin typeface="+mn-lt"/>
                <a:ea typeface="+mn-ea"/>
                <a:cs typeface="+mn-cs"/>
              </a:rPr>
              <a:t>Wełcza</a:t>
            </a:r>
          </a:p>
          <a:p>
            <a:pPr marL="457200" indent="-457200" algn="l">
              <a:buFont typeface="Wingdings" pitchFamily="2" charset="2"/>
              <a:buChar char="Ø"/>
            </a:pPr>
            <a:r>
              <a:rPr lang="pl-PL" sz="1800" b="1" i="1" dirty="0">
                <a:solidFill>
                  <a:srgbClr val="000000"/>
                </a:solidFill>
                <a:latin typeface="+mn-lt"/>
                <a:ea typeface="+mn-ea"/>
                <a:cs typeface="+mn-cs"/>
              </a:rPr>
              <a:t>Siedliska leśne: górskie lasowe 86%, lasowe wyżynne 7%, borowe górskie 6%, i </a:t>
            </a:r>
            <a:r>
              <a:rPr lang="pl-PL" sz="1800" b="1" i="1" dirty="0" smtClean="0">
                <a:solidFill>
                  <a:srgbClr val="000000"/>
                </a:solidFill>
                <a:latin typeface="+mn-lt"/>
                <a:ea typeface="+mn-ea"/>
                <a:cs typeface="+mn-cs"/>
              </a:rPr>
              <a:t>inne</a:t>
            </a:r>
            <a:endParaRPr lang="pl-PL" sz="1800" b="1" i="1" dirty="0">
              <a:solidFill>
                <a:srgbClr val="000000"/>
              </a:solidFill>
              <a:latin typeface="+mn-lt"/>
              <a:ea typeface="+mn-ea"/>
              <a:cs typeface="+mn-cs"/>
            </a:endParaRPr>
          </a:p>
          <a:p>
            <a:pPr marL="457200" indent="-457200" algn="l">
              <a:buFont typeface="Wingdings" pitchFamily="2" charset="2"/>
              <a:buChar char="Ø"/>
            </a:pPr>
            <a:endParaRPr lang="pl-PL" sz="1800" dirty="0">
              <a:solidFill>
                <a:srgbClr val="000000"/>
              </a:solidFill>
              <a:latin typeface="+mn-lt"/>
              <a:ea typeface="+mn-ea"/>
              <a:cs typeface="+mn-cs"/>
            </a:endParaRPr>
          </a:p>
          <a:p>
            <a:pPr marL="457200" indent="-457200" algn="l">
              <a:buFont typeface="Wingdings" pitchFamily="2" charset="2"/>
              <a:buChar char="Ø"/>
            </a:pPr>
            <a:endParaRPr lang="pl-PL" dirty="0" smtClean="0">
              <a:solidFill>
                <a:srgbClr val="000000"/>
              </a:solidFill>
            </a:endParaRPr>
          </a:p>
        </p:txBody>
      </p:sp>
    </p:spTree>
  </p:cSld>
  <p:clrMapOvr>
    <a:masterClrMapping/>
  </p:clrMapOvr>
  <p:transition>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87624" y="332656"/>
            <a:ext cx="7772400" cy="704850"/>
          </a:xfrm>
        </p:spPr>
        <p:txBody>
          <a:bodyPr/>
          <a:lstStyle/>
          <a:p>
            <a:pPr algn="ctr"/>
            <a:r>
              <a:rPr lang="pl-PL" b="1" dirty="0" smtClean="0">
                <a:solidFill>
                  <a:schemeClr val="accent2"/>
                </a:solidFill>
              </a:rPr>
              <a:t>Najwyższe szczyty Nadleśnictwa Sucha </a:t>
            </a:r>
            <a:endParaRPr lang="pl-PL" b="1" dirty="0">
              <a:solidFill>
                <a:schemeClr val="accent2"/>
              </a:solidFill>
            </a:endParaRPr>
          </a:p>
        </p:txBody>
      </p:sp>
      <p:sp>
        <p:nvSpPr>
          <p:cNvPr id="3" name="Podtytuł 2"/>
          <p:cNvSpPr>
            <a:spLocks noGrp="1"/>
          </p:cNvSpPr>
          <p:nvPr>
            <p:ph type="subTitle" idx="1"/>
          </p:nvPr>
        </p:nvSpPr>
        <p:spPr>
          <a:xfrm>
            <a:off x="395536" y="1052736"/>
            <a:ext cx="8348464" cy="5357936"/>
          </a:xfrm>
        </p:spPr>
        <p:txBody>
          <a:bodyPr/>
          <a:lstStyle/>
          <a:p>
            <a:pPr algn="l"/>
            <a:endParaRPr lang="pl-PL" sz="1800" b="1" i="1" dirty="0" smtClean="0">
              <a:solidFill>
                <a:srgbClr val="000000"/>
              </a:solidFill>
              <a:latin typeface="+mn-lt"/>
              <a:ea typeface="+mn-ea"/>
              <a:cs typeface="+mn-cs"/>
            </a:endParaRPr>
          </a:p>
          <a:p>
            <a:pPr algn="l"/>
            <a:r>
              <a:rPr lang="pl-PL" sz="1800" b="1" i="1" dirty="0" smtClean="0">
                <a:solidFill>
                  <a:srgbClr val="000000"/>
                </a:solidFill>
                <a:latin typeface="+mn-lt"/>
                <a:ea typeface="+mn-ea"/>
                <a:cs typeface="+mn-cs"/>
              </a:rPr>
              <a:t>Nadleśnictwo </a:t>
            </a:r>
            <a:r>
              <a:rPr lang="pl-PL" sz="1800" b="1" i="1" dirty="0">
                <a:solidFill>
                  <a:srgbClr val="000000"/>
                </a:solidFill>
                <a:latin typeface="+mn-lt"/>
                <a:ea typeface="+mn-ea"/>
                <a:cs typeface="+mn-cs"/>
              </a:rPr>
              <a:t>Sucha obejmuje swym </a:t>
            </a:r>
            <a:r>
              <a:rPr lang="pl-PL" sz="1800" b="1" i="1" dirty="0" smtClean="0">
                <a:solidFill>
                  <a:srgbClr val="000000"/>
                </a:solidFill>
                <a:latin typeface="+mn-lt"/>
                <a:ea typeface="+mn-ea"/>
                <a:cs typeface="+mn-cs"/>
              </a:rPr>
              <a:t>zasięgiem:</a:t>
            </a:r>
          </a:p>
          <a:p>
            <a:pPr algn="l"/>
            <a:endParaRPr lang="pl-PL" sz="1800" b="1" i="1" dirty="0" smtClean="0">
              <a:solidFill>
                <a:srgbClr val="000000"/>
              </a:solidFill>
              <a:latin typeface="+mn-lt"/>
              <a:ea typeface="+mn-ea"/>
              <a:cs typeface="+mn-cs"/>
            </a:endParaRPr>
          </a:p>
          <a:p>
            <a:pPr algn="l">
              <a:buFont typeface="Wingdings" pitchFamily="2" charset="2"/>
              <a:buChar char="Ø"/>
            </a:pPr>
            <a:r>
              <a:rPr lang="pl-PL" sz="1800" b="1" i="1" dirty="0" smtClean="0">
                <a:solidFill>
                  <a:srgbClr val="000000"/>
                </a:solidFill>
                <a:latin typeface="+mn-lt"/>
                <a:ea typeface="+mn-ea"/>
                <a:cs typeface="+mn-cs"/>
              </a:rPr>
              <a:t> </a:t>
            </a:r>
            <a:r>
              <a:rPr lang="pl-PL" sz="1800" b="1" i="1" dirty="0">
                <a:solidFill>
                  <a:srgbClr val="000000"/>
                </a:solidFill>
                <a:latin typeface="+mn-lt"/>
                <a:ea typeface="+mn-ea"/>
                <a:cs typeface="+mn-cs"/>
              </a:rPr>
              <a:t>pasmo </a:t>
            </a:r>
            <a:r>
              <a:rPr lang="pl-PL" sz="1800" b="1" i="1" dirty="0" smtClean="0">
                <a:solidFill>
                  <a:srgbClr val="000000"/>
                </a:solidFill>
                <a:latin typeface="+mn-lt"/>
                <a:ea typeface="+mn-ea"/>
                <a:cs typeface="+mn-cs"/>
              </a:rPr>
              <a:t>babiogórskie ze </a:t>
            </a:r>
            <a:r>
              <a:rPr lang="pl-PL" sz="1800" b="1" i="1" dirty="0">
                <a:solidFill>
                  <a:srgbClr val="000000"/>
                </a:solidFill>
                <a:latin typeface="+mn-lt"/>
                <a:ea typeface="+mn-ea"/>
                <a:cs typeface="+mn-cs"/>
              </a:rPr>
              <a:t>szczytami: Naroże (1018 m n.p.m.), Polica (1369 m n.p.m.), Główniak (1042 m n.p.m.) z przełęczą </a:t>
            </a:r>
            <a:r>
              <a:rPr lang="pl-PL" sz="1800" b="1" i="1" dirty="0" smtClean="0">
                <a:solidFill>
                  <a:srgbClr val="000000"/>
                </a:solidFill>
                <a:latin typeface="+mn-lt"/>
                <a:ea typeface="+mn-ea"/>
                <a:cs typeface="+mn-cs"/>
              </a:rPr>
              <a:t>Krowiarki</a:t>
            </a:r>
          </a:p>
          <a:p>
            <a:pPr algn="l">
              <a:buFont typeface="Wingdings" pitchFamily="2" charset="2"/>
              <a:buChar char="Ø"/>
            </a:pPr>
            <a:r>
              <a:rPr lang="pl-PL" sz="1800" b="1" i="1" dirty="0" smtClean="0">
                <a:solidFill>
                  <a:srgbClr val="000000"/>
                </a:solidFill>
              </a:rPr>
              <a:t>o</a:t>
            </a:r>
            <a:r>
              <a:rPr lang="pl-PL" sz="1800" b="1" i="1" dirty="0" smtClean="0">
                <a:solidFill>
                  <a:srgbClr val="000000"/>
                </a:solidFill>
                <a:latin typeface="+mn-lt"/>
                <a:ea typeface="+mn-ea"/>
                <a:cs typeface="+mn-cs"/>
              </a:rPr>
              <a:t>d </a:t>
            </a:r>
            <a:r>
              <a:rPr lang="pl-PL" sz="1800" b="1" i="1" dirty="0">
                <a:solidFill>
                  <a:srgbClr val="000000"/>
                </a:solidFill>
                <a:latin typeface="+mn-lt"/>
                <a:ea typeface="+mn-ea"/>
                <a:cs typeface="+mn-cs"/>
              </a:rPr>
              <a:t>południowego zachodu </a:t>
            </a:r>
            <a:r>
              <a:rPr lang="pl-PL" sz="1800" b="1" i="1" dirty="0" smtClean="0">
                <a:solidFill>
                  <a:srgbClr val="000000"/>
                </a:solidFill>
                <a:latin typeface="+mn-lt"/>
                <a:ea typeface="+mn-ea"/>
                <a:cs typeface="+mn-cs"/>
              </a:rPr>
              <a:t> </a:t>
            </a:r>
            <a:r>
              <a:rPr lang="pl-PL" sz="1800" b="1" i="1" dirty="0">
                <a:solidFill>
                  <a:srgbClr val="000000"/>
                </a:solidFill>
                <a:latin typeface="+mn-lt"/>
                <a:ea typeface="+mn-ea"/>
                <a:cs typeface="+mn-cs"/>
              </a:rPr>
              <a:t>pasmo Jałowieckie ze szczytami: Jałowiec (1110 m n.p.m.) i Kiczora (901 m n.p.m</a:t>
            </a:r>
            <a:r>
              <a:rPr lang="pl-PL" sz="1800" b="1" i="1" dirty="0" smtClean="0">
                <a:solidFill>
                  <a:srgbClr val="000000"/>
                </a:solidFill>
                <a:latin typeface="+mn-lt"/>
                <a:ea typeface="+mn-ea"/>
                <a:cs typeface="+mn-cs"/>
              </a:rPr>
              <a:t>.)</a:t>
            </a:r>
          </a:p>
          <a:p>
            <a:pPr algn="l">
              <a:buFont typeface="Wingdings" pitchFamily="2" charset="2"/>
              <a:buChar char="Ø"/>
            </a:pPr>
            <a:r>
              <a:rPr lang="pl-PL" sz="1800" b="1" i="1" dirty="0" smtClean="0">
                <a:solidFill>
                  <a:srgbClr val="000000"/>
                </a:solidFill>
              </a:rPr>
              <a:t>w </a:t>
            </a:r>
            <a:r>
              <a:rPr lang="pl-PL" sz="1800" b="1" i="1" dirty="0" smtClean="0">
                <a:solidFill>
                  <a:srgbClr val="000000"/>
                </a:solidFill>
                <a:latin typeface="+mn-lt"/>
                <a:ea typeface="+mn-ea"/>
                <a:cs typeface="+mn-cs"/>
              </a:rPr>
              <a:t>północno-zachodniej </a:t>
            </a:r>
            <a:r>
              <a:rPr lang="pl-PL" sz="1800" b="1" i="1" dirty="0">
                <a:solidFill>
                  <a:srgbClr val="000000"/>
                </a:solidFill>
                <a:latin typeface="+mn-lt"/>
                <a:ea typeface="+mn-ea"/>
                <a:cs typeface="+mn-cs"/>
              </a:rPr>
              <a:t>części </a:t>
            </a:r>
            <a:r>
              <a:rPr lang="pl-PL" sz="1800" b="1" i="1" dirty="0" smtClean="0">
                <a:solidFill>
                  <a:srgbClr val="000000"/>
                </a:solidFill>
                <a:latin typeface="+mn-lt"/>
                <a:ea typeface="+mn-ea"/>
                <a:cs typeface="+mn-cs"/>
              </a:rPr>
              <a:t>(</a:t>
            </a:r>
            <a:r>
              <a:rPr lang="pl-PL" sz="1800" b="1" i="1" dirty="0">
                <a:solidFill>
                  <a:srgbClr val="000000"/>
                </a:solidFill>
                <a:latin typeface="+mn-lt"/>
                <a:ea typeface="+mn-ea"/>
                <a:cs typeface="+mn-cs"/>
              </a:rPr>
              <a:t>Leśnictwa: Tarnawa i Mucharz) obejmuje część Beskidu Małego ze szczytami </a:t>
            </a:r>
            <a:r>
              <a:rPr lang="pl-PL" sz="1800" b="1" i="1" dirty="0" smtClean="0">
                <a:solidFill>
                  <a:srgbClr val="000000"/>
                </a:solidFill>
                <a:latin typeface="+mn-lt"/>
                <a:ea typeface="+mn-ea"/>
                <a:cs typeface="+mn-cs"/>
              </a:rPr>
              <a:t>Leskowiec (928 </a:t>
            </a:r>
            <a:r>
              <a:rPr lang="pl-PL" sz="1800" b="1" i="1" dirty="0">
                <a:solidFill>
                  <a:srgbClr val="000000"/>
                </a:solidFill>
                <a:latin typeface="+mn-lt"/>
                <a:ea typeface="+mn-ea"/>
                <a:cs typeface="+mn-cs"/>
              </a:rPr>
              <a:t>m n.p.m.), Jaworzyna (890 m n.p.m.), </a:t>
            </a:r>
            <a:r>
              <a:rPr lang="pl-PL" sz="1800" b="1" i="1" dirty="0" smtClean="0">
                <a:solidFill>
                  <a:srgbClr val="000000"/>
                </a:solidFill>
                <a:latin typeface="+mn-lt"/>
                <a:ea typeface="+mn-ea"/>
                <a:cs typeface="+mn-cs"/>
              </a:rPr>
              <a:t>Królewizna </a:t>
            </a:r>
            <a:r>
              <a:rPr lang="pl-PL" sz="1800" b="1" i="1" dirty="0">
                <a:solidFill>
                  <a:srgbClr val="000000"/>
                </a:solidFill>
                <a:latin typeface="+mn-lt"/>
                <a:ea typeface="+mn-ea"/>
                <a:cs typeface="+mn-cs"/>
              </a:rPr>
              <a:t>(817 rn n.p.m.) i Chełm (603 m n.p.m</a:t>
            </a:r>
            <a:r>
              <a:rPr lang="pl-PL" sz="1800" b="1" i="1" dirty="0" smtClean="0">
                <a:solidFill>
                  <a:srgbClr val="000000"/>
                </a:solidFill>
                <a:latin typeface="+mn-lt"/>
                <a:ea typeface="+mn-ea"/>
                <a:cs typeface="+mn-cs"/>
              </a:rPr>
              <a:t>.)</a:t>
            </a:r>
          </a:p>
          <a:p>
            <a:pPr algn="l"/>
            <a:endParaRPr lang="pl-PL" sz="1800" b="1" i="1" dirty="0" smtClean="0">
              <a:solidFill>
                <a:srgbClr val="000000"/>
              </a:solidFill>
            </a:endParaRPr>
          </a:p>
          <a:p>
            <a:pPr algn="l"/>
            <a:r>
              <a:rPr lang="pl-PL" sz="1800" b="1" i="1" dirty="0" smtClean="0">
                <a:solidFill>
                  <a:srgbClr val="000000"/>
                </a:solidFill>
                <a:latin typeface="+mn-lt"/>
                <a:ea typeface="+mn-ea"/>
                <a:cs typeface="+mn-cs"/>
              </a:rPr>
              <a:t>Zdecydowana </a:t>
            </a:r>
            <a:r>
              <a:rPr lang="pl-PL" sz="1800" b="1" i="1" dirty="0">
                <a:solidFill>
                  <a:srgbClr val="000000"/>
                </a:solidFill>
                <a:latin typeface="+mn-lt"/>
                <a:ea typeface="+mn-ea"/>
                <a:cs typeface="+mn-cs"/>
              </a:rPr>
              <a:t>większość lasów Nadleśnictwa leży na wysokości 600—900 m n.p.m. Całość terenu Nadleśnictwa leży w dorzeczu Skawy z jej bocznymi dopływami. Klimat jest typowy dla warunków górskich i podgórskich. Do szczególnie szkodliwych czynników klimatycznych w tym rejonie należą silne wiatry południowo-zachodnie i południowe, zwłaszcza w okresie wczesnej wiosny i późnej jesieni oraz spóźnione przymrozki wiosenne.</a:t>
            </a:r>
            <a:endParaRPr lang="pl-PL" sz="1800" b="1" i="1" dirty="0">
              <a:solidFill>
                <a:srgbClr val="000000"/>
              </a:solidFill>
            </a:endParaRPr>
          </a:p>
        </p:txBody>
      </p:sp>
    </p:spTree>
  </p:cSld>
  <p:clrMapOvr>
    <a:masterClrMapping/>
  </p:clrMapOvr>
  <p:transition>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87624" y="188640"/>
            <a:ext cx="7772400" cy="704850"/>
          </a:xfrm>
        </p:spPr>
        <p:txBody>
          <a:bodyPr/>
          <a:lstStyle/>
          <a:p>
            <a:pPr algn="ctr"/>
            <a:r>
              <a:rPr lang="pl-PL" dirty="0" smtClean="0">
                <a:solidFill>
                  <a:schemeClr val="accent2"/>
                </a:solidFill>
              </a:rPr>
              <a:t>Ochrona przyrody</a:t>
            </a:r>
            <a:endParaRPr lang="pl-PL" dirty="0">
              <a:solidFill>
                <a:schemeClr val="accent2"/>
              </a:solidFill>
            </a:endParaRPr>
          </a:p>
        </p:txBody>
      </p:sp>
      <p:sp>
        <p:nvSpPr>
          <p:cNvPr id="3" name="Podtytuł 2"/>
          <p:cNvSpPr>
            <a:spLocks noGrp="1"/>
          </p:cNvSpPr>
          <p:nvPr>
            <p:ph type="subTitle" idx="1"/>
          </p:nvPr>
        </p:nvSpPr>
        <p:spPr>
          <a:xfrm>
            <a:off x="395536" y="1052736"/>
            <a:ext cx="8348464" cy="5357936"/>
          </a:xfrm>
        </p:spPr>
        <p:txBody>
          <a:bodyPr/>
          <a:lstStyle/>
          <a:p>
            <a:pPr algn="just"/>
            <a:r>
              <a:rPr lang="pl-PL" sz="1600" b="1" i="1" dirty="0" smtClean="0">
                <a:solidFill>
                  <a:srgbClr val="000000"/>
                </a:solidFill>
              </a:rPr>
              <a:t>W roku 1972 powstał częściowy rezerwat Nadleśnictwa nazwany im. </a:t>
            </a:r>
            <a:r>
              <a:rPr lang="pl-PL" sz="1600" b="1" i="1" dirty="0">
                <a:solidFill>
                  <a:srgbClr val="000000"/>
                </a:solidFill>
              </a:rPr>
              <a:t>p</a:t>
            </a:r>
            <a:r>
              <a:rPr lang="pl-PL" sz="1600" b="1" i="1" dirty="0" smtClean="0">
                <a:solidFill>
                  <a:srgbClr val="000000"/>
                </a:solidFill>
              </a:rPr>
              <a:t>rof. </a:t>
            </a:r>
            <a:r>
              <a:rPr lang="pl-PL" sz="1600" b="1" i="1" dirty="0">
                <a:solidFill>
                  <a:srgbClr val="000000"/>
                </a:solidFill>
                <a:latin typeface="+mn-lt"/>
                <a:ea typeface="+mn-ea"/>
                <a:cs typeface="+mn-cs"/>
              </a:rPr>
              <a:t>Zenona </a:t>
            </a:r>
            <a:r>
              <a:rPr lang="pl-PL" sz="1600" b="1" i="1" dirty="0" smtClean="0">
                <a:solidFill>
                  <a:srgbClr val="000000"/>
                </a:solidFill>
                <a:latin typeface="+mn-lt"/>
                <a:ea typeface="+mn-ea"/>
                <a:cs typeface="+mn-cs"/>
              </a:rPr>
              <a:t>Klemensiewicza. Ma on powierzchnię 59 ha. Rezerwat utworzono w celu ochrony w celach naukowych i jednocześnie krajobrazowych. Najlepiej prezentuje się rozciągający na wielką powierzchnię, wysokogórski bór świerkowy w wieku 40 do nawet 180 lat. </a:t>
            </a:r>
            <a:r>
              <a:rPr lang="pl-PL" sz="1600" b="1" i="1" dirty="0">
                <a:solidFill>
                  <a:srgbClr val="000000"/>
                </a:solidFill>
                <a:latin typeface="+mn-lt"/>
                <a:ea typeface="+mn-ea"/>
                <a:cs typeface="+mn-cs"/>
              </a:rPr>
              <a:t>Do </a:t>
            </a:r>
            <a:r>
              <a:rPr lang="pl-PL" sz="1600" b="1" i="1" dirty="0" smtClean="0">
                <a:solidFill>
                  <a:srgbClr val="000000"/>
                </a:solidFill>
                <a:latin typeface="+mn-lt"/>
                <a:ea typeface="+mn-ea"/>
                <a:cs typeface="+mn-cs"/>
              </a:rPr>
              <a:t>ciekawostek </a:t>
            </a:r>
            <a:r>
              <a:rPr lang="pl-PL" sz="1600" b="1" i="1" dirty="0">
                <a:solidFill>
                  <a:srgbClr val="000000"/>
                </a:solidFill>
                <a:latin typeface="+mn-lt"/>
                <a:ea typeface="+mn-ea"/>
                <a:cs typeface="+mn-cs"/>
              </a:rPr>
              <a:t>przyrodniczych Nadleśnictwa Sucha można zaliczyć także </a:t>
            </a:r>
            <a:r>
              <a:rPr lang="pl-PL" sz="1600" b="1" i="1" dirty="0" smtClean="0">
                <a:solidFill>
                  <a:srgbClr val="000000"/>
                </a:solidFill>
                <a:latin typeface="+mn-lt"/>
                <a:ea typeface="+mn-ea"/>
                <a:cs typeface="+mn-cs"/>
              </a:rPr>
              <a:t>występowanie pojedynczych okazów </a:t>
            </a:r>
            <a:r>
              <a:rPr lang="pl-PL" sz="1600" b="1" i="1" dirty="0">
                <a:solidFill>
                  <a:srgbClr val="000000"/>
                </a:solidFill>
                <a:latin typeface="+mn-lt"/>
                <a:ea typeface="+mn-ea"/>
                <a:cs typeface="+mn-cs"/>
              </a:rPr>
              <a:t>sosny limby, </a:t>
            </a:r>
            <a:r>
              <a:rPr lang="pl-PL" sz="1600" b="1" i="1" dirty="0" smtClean="0">
                <a:solidFill>
                  <a:srgbClr val="000000"/>
                </a:solidFill>
                <a:latin typeface="+mn-lt"/>
                <a:ea typeface="+mn-ea"/>
                <a:cs typeface="+mn-cs"/>
              </a:rPr>
              <a:t>pojedynczych, pomnikowych okazów drzew, zabytkowe </a:t>
            </a:r>
            <a:r>
              <a:rPr lang="pl-PL" sz="1600" b="1" i="1" dirty="0">
                <a:solidFill>
                  <a:srgbClr val="000000"/>
                </a:solidFill>
                <a:latin typeface="+mn-lt"/>
                <a:ea typeface="+mn-ea"/>
                <a:cs typeface="+mn-cs"/>
              </a:rPr>
              <a:t>obiekty budowlane (Zawoja, Stryszawa) oraz </a:t>
            </a:r>
            <a:r>
              <a:rPr lang="pl-PL" sz="1600" b="1" i="1" dirty="0" smtClean="0">
                <a:solidFill>
                  <a:srgbClr val="000000"/>
                </a:solidFill>
                <a:latin typeface="+mn-lt"/>
                <a:ea typeface="+mn-ea"/>
                <a:cs typeface="+mn-cs"/>
              </a:rPr>
              <a:t>bez wątpienia </a:t>
            </a:r>
            <a:r>
              <a:rPr lang="pl-PL" sz="1600" b="1" i="1" dirty="0" err="1" smtClean="0">
                <a:solidFill>
                  <a:srgbClr val="000000"/>
                </a:solidFill>
                <a:latin typeface="+mn-lt"/>
                <a:ea typeface="+mn-ea"/>
                <a:cs typeface="+mn-cs"/>
              </a:rPr>
              <a:t>superowe</a:t>
            </a:r>
            <a:r>
              <a:rPr lang="pl-PL" sz="1600" b="1" i="1" dirty="0" smtClean="0">
                <a:solidFill>
                  <a:srgbClr val="000000"/>
                </a:solidFill>
                <a:latin typeface="+mn-lt"/>
                <a:ea typeface="+mn-ea"/>
                <a:cs typeface="+mn-cs"/>
              </a:rPr>
              <a:t> widoki </a:t>
            </a:r>
            <a:r>
              <a:rPr lang="pl-PL" sz="1600" b="1" i="1" dirty="0">
                <a:solidFill>
                  <a:srgbClr val="000000"/>
                </a:solidFill>
                <a:latin typeface="+mn-lt"/>
                <a:ea typeface="+mn-ea"/>
                <a:cs typeface="+mn-cs"/>
              </a:rPr>
              <a:t>i </a:t>
            </a:r>
            <a:r>
              <a:rPr lang="pl-PL" sz="1600" b="1" i="1" dirty="0" smtClean="0">
                <a:solidFill>
                  <a:srgbClr val="000000"/>
                </a:solidFill>
              </a:rPr>
              <a:t>krajobrazy</a:t>
            </a:r>
            <a:r>
              <a:rPr lang="pl-PL" sz="1600" b="1" i="1" dirty="0" smtClean="0">
                <a:solidFill>
                  <a:srgbClr val="000000"/>
                </a:solidFill>
                <a:latin typeface="+mn-lt"/>
                <a:ea typeface="+mn-ea"/>
                <a:cs typeface="+mn-cs"/>
              </a:rPr>
              <a:t>. </a:t>
            </a:r>
            <a:r>
              <a:rPr lang="pl-PL" sz="1600" b="1" i="1" dirty="0">
                <a:solidFill>
                  <a:srgbClr val="000000"/>
                </a:solidFill>
                <a:latin typeface="+mn-lt"/>
                <a:ea typeface="+mn-ea"/>
                <a:cs typeface="+mn-cs"/>
              </a:rPr>
              <a:t>Na terenie obrębu Zawoja, Nadleśnictwo </a:t>
            </a:r>
            <a:r>
              <a:rPr lang="pl-PL" sz="1600" b="1" i="1" dirty="0" smtClean="0">
                <a:solidFill>
                  <a:srgbClr val="000000"/>
                </a:solidFill>
                <a:latin typeface="+mn-lt"/>
                <a:ea typeface="+mn-ea"/>
                <a:cs typeface="+mn-cs"/>
              </a:rPr>
              <a:t>od strony południowej graniczy nawet  </a:t>
            </a:r>
            <a:br>
              <a:rPr lang="pl-PL" sz="1600" b="1" i="1" dirty="0" smtClean="0">
                <a:solidFill>
                  <a:srgbClr val="000000"/>
                </a:solidFill>
                <a:latin typeface="+mn-lt"/>
                <a:ea typeface="+mn-ea"/>
                <a:cs typeface="+mn-cs"/>
              </a:rPr>
            </a:br>
            <a:r>
              <a:rPr lang="pl-PL" sz="1600" b="1" i="1" dirty="0" smtClean="0">
                <a:solidFill>
                  <a:srgbClr val="000000"/>
                </a:solidFill>
                <a:latin typeface="+mn-lt"/>
                <a:ea typeface="+mn-ea"/>
                <a:cs typeface="+mn-cs"/>
              </a:rPr>
              <a:t>z </a:t>
            </a:r>
            <a:r>
              <a:rPr lang="pl-PL" sz="1600" b="1" i="1" dirty="0">
                <a:solidFill>
                  <a:srgbClr val="000000"/>
                </a:solidFill>
                <a:latin typeface="+mn-lt"/>
                <a:ea typeface="+mn-ea"/>
                <a:cs typeface="+mn-cs"/>
              </a:rPr>
              <a:t>Babiogórskim Parkiem Narodowym</a:t>
            </a:r>
            <a:r>
              <a:rPr lang="pl-PL" sz="1600" b="1" i="1" dirty="0" smtClean="0">
                <a:solidFill>
                  <a:srgbClr val="000000"/>
                </a:solidFill>
                <a:latin typeface="+mn-lt"/>
                <a:ea typeface="+mn-ea"/>
                <a:cs typeface="+mn-cs"/>
              </a:rPr>
              <a:t>. Najlepszy jest jednak widok ze </a:t>
            </a:r>
            <a:r>
              <a:rPr lang="pl-PL" sz="1600" b="1" i="1" dirty="0">
                <a:solidFill>
                  <a:srgbClr val="000000"/>
                </a:solidFill>
              </a:rPr>
              <a:t>s</a:t>
            </a:r>
            <a:r>
              <a:rPr lang="pl-PL" sz="1600" b="1" i="1" dirty="0" smtClean="0">
                <a:solidFill>
                  <a:srgbClr val="000000"/>
                </a:solidFill>
                <a:latin typeface="+mn-lt"/>
                <a:ea typeface="+mn-ea"/>
                <a:cs typeface="+mn-cs"/>
              </a:rPr>
              <a:t>zczytu zwanego „Babia Góra” lub jak kto woli „</a:t>
            </a:r>
            <a:r>
              <a:rPr lang="pl-PL" sz="1600" b="1" i="1" dirty="0" err="1" smtClean="0">
                <a:solidFill>
                  <a:srgbClr val="000000"/>
                </a:solidFill>
                <a:latin typeface="+mn-lt"/>
                <a:ea typeface="+mn-ea"/>
                <a:cs typeface="+mn-cs"/>
              </a:rPr>
              <a:t>Diablak</a:t>
            </a:r>
            <a:r>
              <a:rPr lang="pl-PL" sz="1600" b="1" i="1" dirty="0" smtClean="0">
                <a:solidFill>
                  <a:srgbClr val="000000"/>
                </a:solidFill>
                <a:latin typeface="+mn-lt"/>
                <a:ea typeface="+mn-ea"/>
                <a:cs typeface="+mn-cs"/>
              </a:rPr>
              <a:t>”. A oto widok ze szczytu </a:t>
            </a:r>
          </a:p>
          <a:p>
            <a:pPr algn="l"/>
            <a:endParaRPr lang="pl-PL" dirty="0" smtClean="0">
              <a:solidFill>
                <a:srgbClr val="000000"/>
              </a:solidFill>
              <a:latin typeface="+mn-lt"/>
              <a:ea typeface="+mn-ea"/>
              <a:cs typeface="+mn-cs"/>
            </a:endParaRPr>
          </a:p>
        </p:txBody>
      </p:sp>
      <p:pic>
        <p:nvPicPr>
          <p:cNvPr id="6" name="Obraz 5" descr="pano_5.jpg"/>
          <p:cNvPicPr>
            <a:picLocks noChangeAspect="1"/>
          </p:cNvPicPr>
          <p:nvPr/>
        </p:nvPicPr>
        <p:blipFill>
          <a:blip r:embed="rId2" cstate="print"/>
          <a:stretch>
            <a:fillRect/>
          </a:stretch>
        </p:blipFill>
        <p:spPr>
          <a:xfrm>
            <a:off x="1115616" y="3768196"/>
            <a:ext cx="7367404" cy="2852819"/>
          </a:xfrm>
          <a:prstGeom prst="rect">
            <a:avLst/>
          </a:prstGeom>
          <a:ln>
            <a:noFill/>
          </a:ln>
          <a:effectLst>
            <a:outerShdw blurRad="292100" dist="139700" dir="2700000" algn="tl" rotWithShape="0">
              <a:srgbClr val="333333">
                <a:alpha val="65000"/>
              </a:srgbClr>
            </a:outerShdw>
          </a:effectLst>
        </p:spPr>
      </p:pic>
      <p:sp>
        <p:nvSpPr>
          <p:cNvPr id="7" name="Strzałka w dół 6"/>
          <p:cNvSpPr/>
          <p:nvPr/>
        </p:nvSpPr>
        <p:spPr bwMode="auto">
          <a:xfrm>
            <a:off x="6228184" y="3356992"/>
            <a:ext cx="288032" cy="360040"/>
          </a:xfrm>
          <a:prstGeom prst="down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dirty="0" smtClean="0">
              <a:ln>
                <a:noFill/>
              </a:ln>
              <a:solidFill>
                <a:srgbClr val="00B0F0"/>
              </a:solidFill>
              <a:effectLst/>
              <a:latin typeface="Arial" charset="0"/>
            </a:endParaRPr>
          </a:p>
        </p:txBody>
      </p:sp>
    </p:spTree>
  </p:cSld>
  <p:clrMapOvr>
    <a:masterClrMapping/>
  </p:clrMapOvr>
  <p:transition>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BEAR.jpeg"/>
          <p:cNvPicPr>
            <a:picLocks noChangeAspect="1"/>
          </p:cNvPicPr>
          <p:nvPr/>
        </p:nvPicPr>
        <p:blipFill>
          <a:blip r:embed="rId2" cstate="print"/>
          <a:stretch>
            <a:fillRect/>
          </a:stretch>
        </p:blipFill>
        <p:spPr>
          <a:xfrm rot="20276130">
            <a:off x="6130466" y="4858394"/>
            <a:ext cx="2138403" cy="1430164"/>
          </a:xfrm>
          <a:prstGeom prst="rect">
            <a:avLst/>
          </a:prstGeom>
          <a:ln>
            <a:noFill/>
          </a:ln>
          <a:effectLst>
            <a:softEdge rad="112500"/>
          </a:effectLst>
        </p:spPr>
      </p:pic>
      <p:sp>
        <p:nvSpPr>
          <p:cNvPr id="2" name="Tytuł 1"/>
          <p:cNvSpPr>
            <a:spLocks noGrp="1"/>
          </p:cNvSpPr>
          <p:nvPr>
            <p:ph type="ctrTitle"/>
          </p:nvPr>
        </p:nvSpPr>
        <p:spPr>
          <a:xfrm>
            <a:off x="1187624" y="188640"/>
            <a:ext cx="7772400" cy="704850"/>
          </a:xfrm>
        </p:spPr>
        <p:txBody>
          <a:bodyPr/>
          <a:lstStyle/>
          <a:p>
            <a:pPr algn="ctr"/>
            <a:r>
              <a:rPr lang="pl-PL" dirty="0" smtClean="0">
                <a:solidFill>
                  <a:schemeClr val="accent2"/>
                </a:solidFill>
              </a:rPr>
              <a:t>Fauna w rezerwacie im. prof. </a:t>
            </a:r>
            <a:r>
              <a:rPr lang="pl-PL" dirty="0">
                <a:solidFill>
                  <a:schemeClr val="accent2"/>
                </a:solidFill>
                <a:latin typeface="+mj-lt"/>
                <a:ea typeface="+mj-ea"/>
                <a:cs typeface="+mj-cs"/>
              </a:rPr>
              <a:t>Zenona Klemensiewicza</a:t>
            </a:r>
            <a:endParaRPr lang="pl-PL" dirty="0">
              <a:solidFill>
                <a:schemeClr val="accent2"/>
              </a:solidFill>
            </a:endParaRPr>
          </a:p>
        </p:txBody>
      </p:sp>
      <p:sp>
        <p:nvSpPr>
          <p:cNvPr id="3" name="Podtytuł 2"/>
          <p:cNvSpPr>
            <a:spLocks noGrp="1"/>
          </p:cNvSpPr>
          <p:nvPr>
            <p:ph type="subTitle" idx="1"/>
          </p:nvPr>
        </p:nvSpPr>
        <p:spPr>
          <a:xfrm>
            <a:off x="395536" y="1052736"/>
            <a:ext cx="8348464" cy="5357936"/>
          </a:xfrm>
        </p:spPr>
        <p:txBody>
          <a:bodyPr/>
          <a:lstStyle/>
          <a:p>
            <a:pPr algn="l"/>
            <a:endParaRPr lang="pl-PL" sz="1400" dirty="0" smtClean="0">
              <a:solidFill>
                <a:srgbClr val="000000"/>
              </a:solidFill>
              <a:latin typeface="+mn-lt"/>
              <a:ea typeface="+mn-ea"/>
              <a:cs typeface="+mn-cs"/>
            </a:endParaRPr>
          </a:p>
          <a:p>
            <a:pPr algn="l"/>
            <a:endParaRPr lang="pl-PL" sz="1400" dirty="0">
              <a:solidFill>
                <a:srgbClr val="000000"/>
              </a:solidFill>
            </a:endParaRPr>
          </a:p>
          <a:p>
            <a:pPr algn="l"/>
            <a:endParaRPr lang="pl-PL" sz="1400" dirty="0" smtClean="0">
              <a:solidFill>
                <a:srgbClr val="000000"/>
              </a:solidFill>
              <a:latin typeface="+mn-lt"/>
              <a:ea typeface="+mn-ea"/>
              <a:cs typeface="+mn-cs"/>
            </a:endParaRPr>
          </a:p>
          <a:p>
            <a:pPr algn="l"/>
            <a:endParaRPr lang="pl-PL" sz="1400" dirty="0">
              <a:solidFill>
                <a:srgbClr val="000000"/>
              </a:solidFill>
            </a:endParaRPr>
          </a:p>
          <a:p>
            <a:pPr algn="l"/>
            <a:endParaRPr lang="pl-PL" sz="1400" dirty="0" smtClean="0">
              <a:solidFill>
                <a:srgbClr val="000000"/>
              </a:solidFill>
            </a:endParaRPr>
          </a:p>
          <a:p>
            <a:pPr algn="l"/>
            <a:r>
              <a:rPr lang="pl-PL" sz="1400" b="1" i="1" dirty="0" smtClean="0">
                <a:solidFill>
                  <a:srgbClr val="000000"/>
                </a:solidFill>
                <a:latin typeface="+mn-lt"/>
                <a:ea typeface="+mn-ea"/>
                <a:cs typeface="+mn-cs"/>
              </a:rPr>
              <a:t>Stosunkowo </a:t>
            </a:r>
            <a:r>
              <a:rPr lang="pl-PL" sz="1400" b="1" i="1" dirty="0">
                <a:solidFill>
                  <a:srgbClr val="000000"/>
                </a:solidFill>
                <a:latin typeface="+mn-lt"/>
                <a:ea typeface="+mn-ea"/>
                <a:cs typeface="+mn-cs"/>
              </a:rPr>
              <a:t>mała powierzchnia rezerwatu powoduje, że większość zwierząt okresowo przebywa na jego terenie, potrzebując do życia zdecydowanie większego areału. Obserwacje zwierząt oraz tropów pozwalają stwierdzić, że teren rezerwatu jest licznie penetrowany przez jelenie a nieco rzadziej przez sarny. Od lat okresowo obserwowane są w rezerwacie drapieżniki podlegające ochronie ścisłej takie jak wilki i rysie a co pewien czas pojawia się tam niedźwiedź. Teren rezerwatu jest również miejscem występowania m.in. borsuka, oraz ryjówki górskiej i aksamitnej. Spośród ptaków występujących w rezerwacie do najcenniejszych należą głuszec i dzięcioł trójpalczasty.  </a:t>
            </a:r>
            <a:endParaRPr lang="pl-PL" sz="1400" b="1" i="1" dirty="0" smtClean="0">
              <a:solidFill>
                <a:srgbClr val="000000"/>
              </a:solidFill>
              <a:latin typeface="+mn-lt"/>
              <a:ea typeface="+mn-ea"/>
              <a:cs typeface="+mn-cs"/>
            </a:endParaRPr>
          </a:p>
          <a:p>
            <a:pPr algn="l"/>
            <a:endParaRPr lang="pl-PL" sz="1400" b="1" i="1" dirty="0">
              <a:solidFill>
                <a:srgbClr val="000000"/>
              </a:solidFill>
              <a:latin typeface="+mn-lt"/>
              <a:ea typeface="+mn-ea"/>
              <a:cs typeface="+mn-cs"/>
            </a:endParaRPr>
          </a:p>
          <a:p>
            <a:pPr algn="l"/>
            <a:r>
              <a:rPr lang="pl-PL" sz="1400" b="1" i="1" dirty="0">
                <a:solidFill>
                  <a:srgbClr val="000000"/>
                </a:solidFill>
                <a:latin typeface="+mn-lt"/>
                <a:ea typeface="+mn-ea"/>
                <a:cs typeface="+mn-cs"/>
              </a:rPr>
              <a:t>Licznie reprezentowana w rezerwacie jest grupa owadów. Niewątpliwie do najcenniejszych reprezentantów tej grupy zaliczyć należy </a:t>
            </a:r>
            <a:r>
              <a:rPr lang="pl-PL" sz="1400" b="1" i="1" dirty="0" err="1">
                <a:solidFill>
                  <a:srgbClr val="000000"/>
                </a:solidFill>
                <a:latin typeface="+mn-lt"/>
                <a:ea typeface="+mn-ea"/>
                <a:cs typeface="+mn-cs"/>
              </a:rPr>
              <a:t>sichrawę</a:t>
            </a:r>
            <a:r>
              <a:rPr lang="pl-PL" sz="1400" b="1" i="1" dirty="0">
                <a:solidFill>
                  <a:srgbClr val="000000"/>
                </a:solidFill>
                <a:latin typeface="+mn-lt"/>
                <a:ea typeface="+mn-ea"/>
                <a:cs typeface="+mn-cs"/>
              </a:rPr>
              <a:t> karpacką – chrząszcza z rodziny kózkowatych, który jest endemitem karpackim, występującym jedynie w Polsce, Czechach, na Słowacji i w Rumunii Objęty w Polsce ochroną </a:t>
            </a:r>
            <a:r>
              <a:rPr lang="pl-PL" sz="1400" b="1" i="1" dirty="0" smtClean="0">
                <a:solidFill>
                  <a:srgbClr val="000000"/>
                </a:solidFill>
                <a:latin typeface="+mn-lt"/>
                <a:ea typeface="+mn-ea"/>
                <a:cs typeface="+mn-cs"/>
              </a:rPr>
              <a:t>gatunkową.</a:t>
            </a:r>
            <a:endParaRPr lang="pl-PL" sz="1400" b="1" i="1" dirty="0">
              <a:solidFill>
                <a:schemeClr val="bg1"/>
              </a:solidFill>
              <a:latin typeface="+mn-lt"/>
              <a:ea typeface="+mn-ea"/>
              <a:cs typeface="+mn-cs"/>
            </a:endParaRPr>
          </a:p>
          <a:p>
            <a:pPr algn="l"/>
            <a:endParaRPr lang="pl-PL" dirty="0">
              <a:solidFill>
                <a:srgbClr val="000000"/>
              </a:solidFill>
            </a:endParaRPr>
          </a:p>
        </p:txBody>
      </p:sp>
      <p:pic>
        <p:nvPicPr>
          <p:cNvPr id="5" name="Obraz 4" descr="Bird.jpg"/>
          <p:cNvPicPr>
            <a:picLocks noChangeAspect="1"/>
          </p:cNvPicPr>
          <p:nvPr/>
        </p:nvPicPr>
        <p:blipFill>
          <a:blip r:embed="rId3" cstate="print"/>
          <a:stretch>
            <a:fillRect/>
          </a:stretch>
        </p:blipFill>
        <p:spPr>
          <a:xfrm rot="606709">
            <a:off x="443403" y="5240010"/>
            <a:ext cx="1498113" cy="1498113"/>
          </a:xfrm>
          <a:prstGeom prst="rect">
            <a:avLst/>
          </a:prstGeom>
          <a:ln>
            <a:noFill/>
          </a:ln>
          <a:effectLst>
            <a:softEdge rad="112500"/>
          </a:effectLst>
        </p:spPr>
      </p:pic>
      <p:pic>
        <p:nvPicPr>
          <p:cNvPr id="6" name="Obraz 5" descr="JELEŃ.jpg"/>
          <p:cNvPicPr>
            <a:picLocks noChangeAspect="1"/>
          </p:cNvPicPr>
          <p:nvPr/>
        </p:nvPicPr>
        <p:blipFill>
          <a:blip r:embed="rId4" cstate="print"/>
          <a:stretch>
            <a:fillRect/>
          </a:stretch>
        </p:blipFill>
        <p:spPr>
          <a:xfrm rot="690122">
            <a:off x="3124670" y="5167452"/>
            <a:ext cx="2432515" cy="1617540"/>
          </a:xfrm>
          <a:prstGeom prst="ellipse">
            <a:avLst/>
          </a:prstGeom>
          <a:ln>
            <a:noFill/>
          </a:ln>
          <a:effectLst>
            <a:softEdge rad="112500"/>
          </a:effectLst>
        </p:spPr>
      </p:pic>
      <p:pic>
        <p:nvPicPr>
          <p:cNvPr id="7" name="Obraz 6" descr="WOLF.jpg"/>
          <p:cNvPicPr>
            <a:picLocks noChangeAspect="1"/>
          </p:cNvPicPr>
          <p:nvPr/>
        </p:nvPicPr>
        <p:blipFill>
          <a:blip r:embed="rId5" cstate="print"/>
          <a:stretch>
            <a:fillRect/>
          </a:stretch>
        </p:blipFill>
        <p:spPr>
          <a:xfrm>
            <a:off x="611560" y="692696"/>
            <a:ext cx="2520280" cy="1547540"/>
          </a:xfrm>
          <a:prstGeom prst="ellipse">
            <a:avLst/>
          </a:prstGeom>
          <a:ln>
            <a:noFill/>
          </a:ln>
          <a:effectLst>
            <a:softEdge rad="112500"/>
          </a:effectLst>
        </p:spPr>
      </p:pic>
      <p:pic>
        <p:nvPicPr>
          <p:cNvPr id="8" name="Obraz 7" descr="Żuk Śmiech xD.jpg"/>
          <p:cNvPicPr>
            <a:picLocks noChangeAspect="1"/>
          </p:cNvPicPr>
          <p:nvPr/>
        </p:nvPicPr>
        <p:blipFill>
          <a:blip r:embed="rId6" cstate="print"/>
          <a:stretch>
            <a:fillRect/>
          </a:stretch>
        </p:blipFill>
        <p:spPr>
          <a:xfrm rot="420055">
            <a:off x="7021810" y="943689"/>
            <a:ext cx="1836068" cy="1319117"/>
          </a:xfrm>
          <a:prstGeom prst="ellipse">
            <a:avLst/>
          </a:prstGeom>
          <a:ln>
            <a:noFill/>
          </a:ln>
          <a:effectLst>
            <a:softEdge rad="112500"/>
          </a:effectLst>
        </p:spPr>
      </p:pic>
    </p:spTree>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87624" y="332656"/>
            <a:ext cx="7772400" cy="704850"/>
          </a:xfrm>
        </p:spPr>
        <p:txBody>
          <a:bodyPr/>
          <a:lstStyle/>
          <a:p>
            <a:pPr algn="ctr"/>
            <a:r>
              <a:rPr lang="pl-PL" dirty="0" smtClean="0">
                <a:solidFill>
                  <a:schemeClr val="accent2"/>
                </a:solidFill>
              </a:rPr>
              <a:t>Zagrożenia dla lasów w naszym terenie i nie tylko</a:t>
            </a:r>
            <a:endParaRPr lang="pl-PL" dirty="0">
              <a:solidFill>
                <a:schemeClr val="accent2"/>
              </a:solidFill>
            </a:endParaRPr>
          </a:p>
        </p:txBody>
      </p:sp>
      <p:sp>
        <p:nvSpPr>
          <p:cNvPr id="3" name="Podtytuł 2"/>
          <p:cNvSpPr>
            <a:spLocks noGrp="1"/>
          </p:cNvSpPr>
          <p:nvPr>
            <p:ph type="subTitle" idx="1"/>
          </p:nvPr>
        </p:nvSpPr>
        <p:spPr>
          <a:xfrm>
            <a:off x="395536" y="1052736"/>
            <a:ext cx="8348464" cy="5357936"/>
          </a:xfrm>
        </p:spPr>
        <p:txBody>
          <a:bodyPr/>
          <a:lstStyle/>
          <a:p>
            <a:pPr algn="l"/>
            <a:r>
              <a:rPr lang="pl-PL" b="1" i="1" dirty="0" smtClean="0">
                <a:solidFill>
                  <a:srgbClr val="000000"/>
                </a:solidFill>
              </a:rPr>
              <a:t> </a:t>
            </a:r>
          </a:p>
          <a:p>
            <a:pPr algn="l">
              <a:buFont typeface="Wingdings" pitchFamily="2" charset="2"/>
              <a:buChar char="Ø"/>
            </a:pPr>
            <a:r>
              <a:rPr lang="pl-PL" b="1" i="1" dirty="0" smtClean="0">
                <a:solidFill>
                  <a:srgbClr val="000000"/>
                </a:solidFill>
                <a:latin typeface="+mn-lt"/>
                <a:ea typeface="+mn-ea"/>
                <a:cs typeface="+mn-cs"/>
              </a:rPr>
              <a:t>   abiotyczne </a:t>
            </a:r>
            <a:r>
              <a:rPr lang="pl-PL" b="1" i="1" dirty="0">
                <a:solidFill>
                  <a:srgbClr val="000000"/>
                </a:solidFill>
                <a:latin typeface="+mn-lt"/>
                <a:ea typeface="+mn-ea"/>
                <a:cs typeface="+mn-cs"/>
              </a:rPr>
              <a:t>(silne wiatry, ulewy, obfite opady śniegu, mróz, wysokie i niskie temperatury</a:t>
            </a:r>
            <a:r>
              <a:rPr lang="pl-PL" b="1" i="1" dirty="0" smtClean="0">
                <a:solidFill>
                  <a:srgbClr val="000000"/>
                </a:solidFill>
                <a:latin typeface="+mn-lt"/>
                <a:ea typeface="+mn-ea"/>
                <a:cs typeface="+mn-cs"/>
              </a:rPr>
              <a:t>),</a:t>
            </a:r>
          </a:p>
          <a:p>
            <a:pPr algn="l"/>
            <a:endParaRPr lang="pl-PL" b="1" i="1" dirty="0">
              <a:solidFill>
                <a:srgbClr val="000000"/>
              </a:solidFill>
              <a:latin typeface="+mn-lt"/>
              <a:ea typeface="+mn-ea"/>
              <a:cs typeface="+mn-cs"/>
            </a:endParaRPr>
          </a:p>
          <a:p>
            <a:pPr algn="l">
              <a:buFont typeface="Wingdings" pitchFamily="2" charset="2"/>
              <a:buChar char="Ø"/>
            </a:pPr>
            <a:r>
              <a:rPr lang="pl-PL" b="1" i="1" dirty="0" smtClean="0">
                <a:solidFill>
                  <a:srgbClr val="000000"/>
                </a:solidFill>
              </a:rPr>
              <a:t>   </a:t>
            </a:r>
            <a:r>
              <a:rPr lang="pl-PL" b="1" i="1" dirty="0">
                <a:solidFill>
                  <a:srgbClr val="000000"/>
                </a:solidFill>
                <a:latin typeface="+mn-lt"/>
                <a:ea typeface="+mn-ea"/>
                <a:cs typeface="+mn-cs"/>
              </a:rPr>
              <a:t>biotyczne (szkodliwe </a:t>
            </a:r>
            <a:endParaRPr lang="pl-PL" b="1" i="1" dirty="0" smtClean="0">
              <a:solidFill>
                <a:srgbClr val="000000"/>
              </a:solidFill>
              <a:latin typeface="+mn-lt"/>
              <a:ea typeface="+mn-ea"/>
              <a:cs typeface="+mn-cs"/>
            </a:endParaRPr>
          </a:p>
          <a:p>
            <a:pPr algn="l"/>
            <a:r>
              <a:rPr lang="pl-PL" b="1" i="1" dirty="0" smtClean="0">
                <a:solidFill>
                  <a:srgbClr val="000000"/>
                </a:solidFill>
                <a:latin typeface="+mn-lt"/>
                <a:ea typeface="+mn-ea"/>
                <a:cs typeface="+mn-cs"/>
              </a:rPr>
              <a:t>owady</a:t>
            </a:r>
            <a:r>
              <a:rPr lang="pl-PL" b="1" i="1" dirty="0">
                <a:solidFill>
                  <a:srgbClr val="000000"/>
                </a:solidFill>
                <a:latin typeface="+mn-lt"/>
                <a:ea typeface="+mn-ea"/>
                <a:cs typeface="+mn-cs"/>
              </a:rPr>
              <a:t>, grzyby patogeniczne, </a:t>
            </a:r>
            <a:endParaRPr lang="pl-PL" b="1" i="1" dirty="0" smtClean="0">
              <a:solidFill>
                <a:srgbClr val="000000"/>
              </a:solidFill>
              <a:latin typeface="+mn-lt"/>
              <a:ea typeface="+mn-ea"/>
              <a:cs typeface="+mn-cs"/>
            </a:endParaRPr>
          </a:p>
          <a:p>
            <a:pPr algn="l"/>
            <a:r>
              <a:rPr lang="pl-PL" b="1" i="1" dirty="0" smtClean="0">
                <a:solidFill>
                  <a:srgbClr val="000000"/>
                </a:solidFill>
                <a:latin typeface="+mn-lt"/>
                <a:ea typeface="+mn-ea"/>
                <a:cs typeface="+mn-cs"/>
              </a:rPr>
              <a:t>zwierzyna </a:t>
            </a:r>
            <a:r>
              <a:rPr lang="pl-PL" b="1" i="1" dirty="0">
                <a:solidFill>
                  <a:srgbClr val="000000"/>
                </a:solidFill>
                <a:latin typeface="+mn-lt"/>
                <a:ea typeface="+mn-ea"/>
                <a:cs typeface="+mn-cs"/>
              </a:rPr>
              <a:t>leśna</a:t>
            </a:r>
            <a:r>
              <a:rPr lang="pl-PL" b="1" i="1" dirty="0" smtClean="0">
                <a:solidFill>
                  <a:srgbClr val="000000"/>
                </a:solidFill>
                <a:latin typeface="+mn-lt"/>
                <a:ea typeface="+mn-ea"/>
                <a:cs typeface="+mn-cs"/>
              </a:rPr>
              <a:t>),</a:t>
            </a:r>
          </a:p>
          <a:p>
            <a:pPr algn="l"/>
            <a:endParaRPr lang="pl-PL" b="1" i="1" dirty="0">
              <a:solidFill>
                <a:srgbClr val="000000"/>
              </a:solidFill>
              <a:latin typeface="+mn-lt"/>
              <a:ea typeface="+mn-ea"/>
              <a:cs typeface="+mn-cs"/>
            </a:endParaRPr>
          </a:p>
          <a:p>
            <a:pPr algn="l">
              <a:buFont typeface="Wingdings" pitchFamily="2" charset="2"/>
              <a:buChar char="Ø"/>
            </a:pPr>
            <a:r>
              <a:rPr lang="pl-PL" b="1" i="1" dirty="0" smtClean="0">
                <a:solidFill>
                  <a:srgbClr val="000000"/>
                </a:solidFill>
              </a:rPr>
              <a:t>   </a:t>
            </a:r>
            <a:r>
              <a:rPr lang="pl-PL" b="1" i="1" dirty="0">
                <a:solidFill>
                  <a:srgbClr val="000000"/>
                </a:solidFill>
                <a:latin typeface="+mn-lt"/>
                <a:ea typeface="+mn-ea"/>
                <a:cs typeface="+mn-cs"/>
              </a:rPr>
              <a:t>antropogeniczne </a:t>
            </a:r>
            <a:endParaRPr lang="pl-PL" b="1" i="1" dirty="0" smtClean="0">
              <a:solidFill>
                <a:srgbClr val="000000"/>
              </a:solidFill>
              <a:latin typeface="+mn-lt"/>
              <a:ea typeface="+mn-ea"/>
              <a:cs typeface="+mn-cs"/>
            </a:endParaRPr>
          </a:p>
          <a:p>
            <a:pPr algn="l"/>
            <a:r>
              <a:rPr lang="pl-PL" b="1" i="1" dirty="0" smtClean="0">
                <a:solidFill>
                  <a:srgbClr val="000000"/>
                </a:solidFill>
                <a:latin typeface="+mn-lt"/>
                <a:ea typeface="+mn-ea"/>
                <a:cs typeface="+mn-cs"/>
              </a:rPr>
              <a:t>(</a:t>
            </a:r>
            <a:r>
              <a:rPr lang="pl-PL" b="1" i="1" dirty="0">
                <a:solidFill>
                  <a:srgbClr val="000000"/>
                </a:solidFill>
                <a:latin typeface="+mn-lt"/>
                <a:ea typeface="+mn-ea"/>
                <a:cs typeface="+mn-cs"/>
              </a:rPr>
              <a:t>zanieczyszczenia </a:t>
            </a:r>
            <a:endParaRPr lang="pl-PL" b="1" i="1" dirty="0" smtClean="0">
              <a:solidFill>
                <a:srgbClr val="000000"/>
              </a:solidFill>
              <a:latin typeface="+mn-lt"/>
              <a:ea typeface="+mn-ea"/>
              <a:cs typeface="+mn-cs"/>
            </a:endParaRPr>
          </a:p>
          <a:p>
            <a:pPr algn="l"/>
            <a:r>
              <a:rPr lang="pl-PL" b="1" i="1" dirty="0" smtClean="0">
                <a:solidFill>
                  <a:srgbClr val="000000"/>
                </a:solidFill>
                <a:latin typeface="+mn-lt"/>
                <a:ea typeface="+mn-ea"/>
                <a:cs typeface="+mn-cs"/>
              </a:rPr>
              <a:t>przemysłowe</a:t>
            </a:r>
            <a:r>
              <a:rPr lang="pl-PL" b="1" i="1" dirty="0">
                <a:solidFill>
                  <a:srgbClr val="000000"/>
                </a:solidFill>
                <a:latin typeface="+mn-lt"/>
                <a:ea typeface="+mn-ea"/>
                <a:cs typeface="+mn-cs"/>
              </a:rPr>
              <a:t>, śmieci, ścieki).</a:t>
            </a:r>
            <a:endParaRPr lang="pl-PL" b="1" i="1" dirty="0">
              <a:solidFill>
                <a:srgbClr val="000000"/>
              </a:solidFill>
            </a:endParaRPr>
          </a:p>
        </p:txBody>
      </p:sp>
      <p:pic>
        <p:nvPicPr>
          <p:cNvPr id="4" name="Obraz 3" descr="woda_12-550.jpeg"/>
          <p:cNvPicPr>
            <a:picLocks noChangeAspect="1"/>
          </p:cNvPicPr>
          <p:nvPr/>
        </p:nvPicPr>
        <p:blipFill>
          <a:blip r:embed="rId2" cstate="print"/>
          <a:stretch>
            <a:fillRect/>
          </a:stretch>
        </p:blipFill>
        <p:spPr>
          <a:xfrm rot="21354900">
            <a:off x="4596225" y="2551831"/>
            <a:ext cx="3777457" cy="2836527"/>
          </a:xfrm>
          <a:prstGeom prst="rect">
            <a:avLst/>
          </a:prstGeom>
        </p:spPr>
      </p:pic>
    </p:spTree>
  </p:cSld>
  <p:clrMapOvr>
    <a:masterClrMapping/>
  </p:clrMapOvr>
  <p:transition>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87624" y="188640"/>
            <a:ext cx="7772400" cy="704850"/>
          </a:xfrm>
        </p:spPr>
        <p:txBody>
          <a:bodyPr/>
          <a:lstStyle/>
          <a:p>
            <a:pPr algn="ctr"/>
            <a:r>
              <a:rPr lang="pl-PL" dirty="0" smtClean="0">
                <a:solidFill>
                  <a:schemeClr val="accent2"/>
                </a:solidFill>
              </a:rPr>
              <a:t>I znowu kataklizmy …</a:t>
            </a:r>
            <a:endParaRPr lang="pl-PL" dirty="0">
              <a:solidFill>
                <a:schemeClr val="accent2"/>
              </a:solidFill>
            </a:endParaRPr>
          </a:p>
        </p:txBody>
      </p:sp>
      <p:sp>
        <p:nvSpPr>
          <p:cNvPr id="3" name="Podtytuł 2"/>
          <p:cNvSpPr>
            <a:spLocks noGrp="1"/>
          </p:cNvSpPr>
          <p:nvPr>
            <p:ph type="subTitle" idx="1"/>
          </p:nvPr>
        </p:nvSpPr>
        <p:spPr>
          <a:xfrm>
            <a:off x="395536" y="1052736"/>
            <a:ext cx="8348464" cy="5357936"/>
          </a:xfrm>
        </p:spPr>
        <p:txBody>
          <a:bodyPr/>
          <a:lstStyle/>
          <a:p>
            <a:pPr algn="l">
              <a:buFont typeface="Wingdings" pitchFamily="2" charset="2"/>
              <a:buChar char="v"/>
            </a:pPr>
            <a:r>
              <a:rPr lang="pl-PL" sz="1600" b="1" i="1" dirty="0" smtClean="0">
                <a:solidFill>
                  <a:srgbClr val="000000"/>
                </a:solidFill>
              </a:rPr>
              <a:t> </a:t>
            </a:r>
            <a:r>
              <a:rPr lang="pl-PL" sz="1600" b="1" i="1" dirty="0" smtClean="0"/>
              <a:t> </a:t>
            </a:r>
            <a:r>
              <a:rPr lang="pl-PL" sz="1600" b="1" i="1" dirty="0" smtClean="0">
                <a:solidFill>
                  <a:srgbClr val="000000"/>
                </a:solidFill>
                <a:latin typeface="+mn-lt"/>
                <a:ea typeface="+mn-ea"/>
                <a:cs typeface="+mn-cs"/>
              </a:rPr>
              <a:t>Gołoledź </a:t>
            </a:r>
            <a:r>
              <a:rPr lang="pl-PL" sz="1600" b="1" i="1" dirty="0">
                <a:solidFill>
                  <a:srgbClr val="000000"/>
                </a:solidFill>
                <a:latin typeface="+mn-lt"/>
                <a:ea typeface="+mn-ea"/>
                <a:cs typeface="+mn-cs"/>
              </a:rPr>
              <a:t>w 2002r., która uszkodziła wierzchołki drzew w wieku ok. 40-60 lat na pow. ok. 350 ha,</a:t>
            </a:r>
          </a:p>
          <a:p>
            <a:pPr algn="l">
              <a:buFont typeface="Wingdings" pitchFamily="2" charset="2"/>
              <a:buChar char="v"/>
            </a:pPr>
            <a:r>
              <a:rPr lang="pl-PL" sz="1600" b="1" i="1" dirty="0" smtClean="0">
                <a:solidFill>
                  <a:srgbClr val="000000"/>
                </a:solidFill>
                <a:latin typeface="+mn-lt"/>
                <a:ea typeface="+mn-ea"/>
                <a:cs typeface="+mn-cs"/>
              </a:rPr>
              <a:t>   Wiatry </a:t>
            </a:r>
            <a:r>
              <a:rPr lang="pl-PL" sz="1600" b="1" i="1" dirty="0">
                <a:solidFill>
                  <a:srgbClr val="000000"/>
                </a:solidFill>
                <a:latin typeface="+mn-lt"/>
                <a:ea typeface="+mn-ea"/>
                <a:cs typeface="+mn-cs"/>
              </a:rPr>
              <a:t>halne w 2004r. połamały 12 000 m</a:t>
            </a:r>
            <a:r>
              <a:rPr lang="pl-PL" sz="1600" b="1" i="1" baseline="30000" dirty="0">
                <a:solidFill>
                  <a:srgbClr val="000000"/>
                </a:solidFill>
                <a:latin typeface="+mn-lt"/>
                <a:ea typeface="+mn-ea"/>
                <a:cs typeface="+mn-cs"/>
              </a:rPr>
              <a:t>3</a:t>
            </a:r>
            <a:r>
              <a:rPr lang="pl-PL" sz="1600" b="1" i="1" dirty="0">
                <a:solidFill>
                  <a:srgbClr val="000000"/>
                </a:solidFill>
                <a:latin typeface="+mn-lt"/>
                <a:ea typeface="+mn-ea"/>
                <a:cs typeface="+mn-cs"/>
              </a:rPr>
              <a:t> drzew, w 2006r.  3 300 m</a:t>
            </a:r>
            <a:r>
              <a:rPr lang="pl-PL" sz="1600" b="1" i="1" baseline="30000" dirty="0">
                <a:solidFill>
                  <a:srgbClr val="000000"/>
                </a:solidFill>
                <a:latin typeface="+mn-lt"/>
                <a:ea typeface="+mn-ea"/>
                <a:cs typeface="+mn-cs"/>
              </a:rPr>
              <a:t>3</a:t>
            </a:r>
            <a:r>
              <a:rPr lang="pl-PL" sz="1600" b="1" i="1" dirty="0">
                <a:solidFill>
                  <a:srgbClr val="000000"/>
                </a:solidFill>
                <a:latin typeface="+mn-lt"/>
                <a:ea typeface="+mn-ea"/>
                <a:cs typeface="+mn-cs"/>
              </a:rPr>
              <a:t>,a w 2013 r. </a:t>
            </a:r>
            <a:r>
              <a:rPr lang="pl-PL" sz="1600" b="1" i="1" dirty="0" smtClean="0">
                <a:solidFill>
                  <a:srgbClr val="000000"/>
                </a:solidFill>
                <a:latin typeface="+mn-lt"/>
                <a:ea typeface="+mn-ea"/>
                <a:cs typeface="+mn-cs"/>
              </a:rPr>
              <a:t>15000 m</a:t>
            </a:r>
            <a:r>
              <a:rPr lang="pl-PL" sz="1600" b="1" i="1" baseline="30000" dirty="0" smtClean="0">
                <a:solidFill>
                  <a:srgbClr val="000000"/>
                </a:solidFill>
                <a:latin typeface="+mn-lt"/>
                <a:ea typeface="+mn-ea"/>
                <a:cs typeface="+mn-cs"/>
              </a:rPr>
              <a:t>3</a:t>
            </a:r>
          </a:p>
          <a:p>
            <a:pPr algn="l">
              <a:buFont typeface="Wingdings" pitchFamily="2" charset="2"/>
              <a:buChar char="v"/>
            </a:pPr>
            <a:r>
              <a:rPr lang="pl-PL" sz="1600" b="1" i="1" baseline="30000" dirty="0">
                <a:solidFill>
                  <a:srgbClr val="000000"/>
                </a:solidFill>
              </a:rPr>
              <a:t> </a:t>
            </a:r>
            <a:r>
              <a:rPr lang="pl-PL" sz="1600" b="1" i="1" dirty="0" smtClean="0">
                <a:solidFill>
                  <a:srgbClr val="000000"/>
                </a:solidFill>
              </a:rPr>
              <a:t>  </a:t>
            </a:r>
            <a:r>
              <a:rPr lang="pl-PL" sz="1600" b="1" i="1" dirty="0" smtClean="0">
                <a:solidFill>
                  <a:srgbClr val="000000"/>
                </a:solidFill>
                <a:latin typeface="+mn-lt"/>
                <a:ea typeface="+mn-ea"/>
                <a:cs typeface="+mn-cs"/>
              </a:rPr>
              <a:t>Powodzie </a:t>
            </a:r>
            <a:r>
              <a:rPr lang="pl-PL" sz="1600" b="1" i="1" dirty="0">
                <a:solidFill>
                  <a:srgbClr val="000000"/>
                </a:solidFill>
                <a:latin typeface="+mn-lt"/>
                <a:ea typeface="+mn-ea"/>
                <a:cs typeface="+mn-cs"/>
              </a:rPr>
              <a:t>w roku 1997, 2001, 2002, 2010 podtopiły szkółki podokapowe jodłowe, młode drzewka w uprawach i młodnikach oraz utworzyły na pow. ok 12,0 ha niebezpieczne osuwiska,</a:t>
            </a:r>
          </a:p>
          <a:p>
            <a:pPr algn="l">
              <a:buFont typeface="Wingdings" pitchFamily="2" charset="2"/>
              <a:buChar char="v"/>
            </a:pPr>
            <a:r>
              <a:rPr lang="pl-PL" sz="1600" b="1" i="1" dirty="0" smtClean="0">
                <a:solidFill>
                  <a:srgbClr val="000000"/>
                </a:solidFill>
              </a:rPr>
              <a:t>   </a:t>
            </a:r>
            <a:r>
              <a:rPr lang="pl-PL" sz="1600" b="1" i="1" dirty="0" smtClean="0">
                <a:solidFill>
                  <a:srgbClr val="000000"/>
                </a:solidFill>
                <a:latin typeface="+mn-lt"/>
                <a:ea typeface="+mn-ea"/>
                <a:cs typeface="+mn-cs"/>
              </a:rPr>
              <a:t>Okiść</a:t>
            </a:r>
            <a:r>
              <a:rPr lang="pl-PL" sz="1600" b="1" i="1" dirty="0">
                <a:solidFill>
                  <a:srgbClr val="000000"/>
                </a:solidFill>
                <a:latin typeface="+mn-lt"/>
                <a:ea typeface="+mn-ea"/>
                <a:cs typeface="+mn-cs"/>
              </a:rPr>
              <a:t>, duża pokrywa śniegu, mróz  powodują każdego roku ogromne szkody zwłaszcza w uprawach i młodnikach w postaci łamania gałęzi, całych drzewek, czy uszkodzeń rozwijających się pączków  (np. w 2009 </a:t>
            </a:r>
            <a:r>
              <a:rPr lang="pl-PL" sz="1600" b="1" i="1" dirty="0" err="1">
                <a:solidFill>
                  <a:srgbClr val="000000"/>
                </a:solidFill>
                <a:latin typeface="+mn-lt"/>
                <a:ea typeface="+mn-ea"/>
                <a:cs typeface="+mn-cs"/>
              </a:rPr>
              <a:t>r</a:t>
            </a:r>
            <a:r>
              <a:rPr lang="pl-PL" sz="1600" b="1" i="1" dirty="0">
                <a:solidFill>
                  <a:srgbClr val="000000"/>
                </a:solidFill>
                <a:latin typeface="+mn-lt"/>
                <a:ea typeface="+mn-ea"/>
                <a:cs typeface="+mn-cs"/>
              </a:rPr>
              <a:t>- 59 ha, 2010 </a:t>
            </a:r>
            <a:r>
              <a:rPr lang="pl-PL" sz="1600" b="1" i="1" dirty="0" err="1">
                <a:solidFill>
                  <a:srgbClr val="000000"/>
                </a:solidFill>
                <a:latin typeface="+mn-lt"/>
                <a:ea typeface="+mn-ea"/>
                <a:cs typeface="+mn-cs"/>
              </a:rPr>
              <a:t>r</a:t>
            </a:r>
            <a:r>
              <a:rPr lang="pl-PL" sz="1600" b="1" i="1" dirty="0">
                <a:solidFill>
                  <a:srgbClr val="000000"/>
                </a:solidFill>
                <a:latin typeface="+mn-lt"/>
                <a:ea typeface="+mn-ea"/>
                <a:cs typeface="+mn-cs"/>
              </a:rPr>
              <a:t> -12 ha, 2012 </a:t>
            </a:r>
            <a:r>
              <a:rPr lang="pl-PL" sz="1600" b="1" i="1" dirty="0" err="1">
                <a:solidFill>
                  <a:srgbClr val="000000"/>
                </a:solidFill>
                <a:latin typeface="+mn-lt"/>
                <a:ea typeface="+mn-ea"/>
                <a:cs typeface="+mn-cs"/>
              </a:rPr>
              <a:t>r</a:t>
            </a:r>
            <a:r>
              <a:rPr lang="pl-PL" sz="1600" b="1" i="1" dirty="0">
                <a:solidFill>
                  <a:srgbClr val="000000"/>
                </a:solidFill>
                <a:latin typeface="+mn-lt"/>
                <a:ea typeface="+mn-ea"/>
                <a:cs typeface="+mn-cs"/>
              </a:rPr>
              <a:t> - 4 ha)</a:t>
            </a:r>
          </a:p>
          <a:p>
            <a:pPr algn="l">
              <a:buFont typeface="Wingdings" pitchFamily="2" charset="2"/>
              <a:buChar char="v"/>
            </a:pPr>
            <a:r>
              <a:rPr lang="pl-PL" sz="1600" b="1" i="1" dirty="0" smtClean="0">
                <a:solidFill>
                  <a:srgbClr val="000000"/>
                </a:solidFill>
                <a:latin typeface="+mn-lt"/>
                <a:ea typeface="+mn-ea"/>
                <a:cs typeface="+mn-cs"/>
              </a:rPr>
              <a:t>   Susze </a:t>
            </a:r>
            <a:r>
              <a:rPr lang="pl-PL" sz="1600" b="1" i="1" dirty="0">
                <a:solidFill>
                  <a:srgbClr val="000000"/>
                </a:solidFill>
                <a:latin typeface="+mn-lt"/>
                <a:ea typeface="+mn-ea"/>
                <a:cs typeface="+mn-cs"/>
              </a:rPr>
              <a:t>oraz wysokie i niskie temperatury w okresie wegetacyjnym w roku 2000, 2006, 2009 zniszczyły ok. 36 ha  upraw i młodników,</a:t>
            </a:r>
          </a:p>
          <a:p>
            <a:pPr algn="l">
              <a:buFont typeface="Wingdings" pitchFamily="2" charset="2"/>
              <a:buChar char="v"/>
            </a:pPr>
            <a:r>
              <a:rPr lang="pl-PL" sz="1600" b="1" i="1" dirty="0" smtClean="0">
                <a:solidFill>
                  <a:srgbClr val="000000"/>
                </a:solidFill>
                <a:latin typeface="+mn-lt"/>
                <a:ea typeface="+mn-ea"/>
                <a:cs typeface="+mn-cs"/>
              </a:rPr>
              <a:t>   Spowodowane </a:t>
            </a:r>
            <a:r>
              <a:rPr lang="pl-PL" sz="1600" b="1" i="1" dirty="0">
                <a:solidFill>
                  <a:srgbClr val="000000"/>
                </a:solidFill>
                <a:latin typeface="+mn-lt"/>
                <a:ea typeface="+mn-ea"/>
                <a:cs typeface="+mn-cs"/>
              </a:rPr>
              <a:t>przez zespół kornika (kornik drukarz, rytownik pospolity, drwalnik paskowany), które  od 2006r. są główną przyczyną zmniejszania zapasu drzewostanów świerkowych w Nadleśnictwie a występują na powierzchni blisko 2 000 ha,</a:t>
            </a:r>
          </a:p>
          <a:p>
            <a:pPr algn="l">
              <a:buFont typeface="Wingdings" pitchFamily="2" charset="2"/>
              <a:buChar char="v"/>
            </a:pPr>
            <a:r>
              <a:rPr lang="pl-PL" sz="1600" b="1" i="1" dirty="0" smtClean="0">
                <a:solidFill>
                  <a:srgbClr val="000000"/>
                </a:solidFill>
              </a:rPr>
              <a:t>   </a:t>
            </a:r>
            <a:r>
              <a:rPr lang="pl-PL" sz="1600" b="1" i="1" dirty="0" smtClean="0">
                <a:solidFill>
                  <a:srgbClr val="000000"/>
                </a:solidFill>
                <a:latin typeface="+mn-lt"/>
                <a:ea typeface="+mn-ea"/>
                <a:cs typeface="+mn-cs"/>
              </a:rPr>
              <a:t>Choroby </a:t>
            </a:r>
            <a:r>
              <a:rPr lang="pl-PL" sz="1600" b="1" i="1" dirty="0">
                <a:solidFill>
                  <a:srgbClr val="000000"/>
                </a:solidFill>
                <a:latin typeface="+mn-lt"/>
                <a:ea typeface="+mn-ea"/>
                <a:cs typeface="+mn-cs"/>
              </a:rPr>
              <a:t>grzybowe wywołane przez opieńkę miodową (pow. 1 431 ha), czy hubę korzeni (pow. 215 ha) które stopniowo osłabiają drzewa, głównie świerkowe i doprowadzają do ich zamierania,</a:t>
            </a:r>
          </a:p>
          <a:p>
            <a:pPr algn="l">
              <a:buFont typeface="Wingdings" pitchFamily="2" charset="2"/>
              <a:buChar char="v"/>
            </a:pPr>
            <a:r>
              <a:rPr lang="pl-PL" sz="1600" b="1" i="1" dirty="0" smtClean="0">
                <a:solidFill>
                  <a:srgbClr val="000000"/>
                </a:solidFill>
              </a:rPr>
              <a:t>   </a:t>
            </a:r>
            <a:r>
              <a:rPr lang="pl-PL" sz="1600" b="1" i="1" dirty="0" smtClean="0">
                <a:solidFill>
                  <a:srgbClr val="000000"/>
                </a:solidFill>
                <a:latin typeface="+mn-lt"/>
                <a:ea typeface="+mn-ea"/>
                <a:cs typeface="+mn-cs"/>
              </a:rPr>
              <a:t>Zamieranie </a:t>
            </a:r>
            <a:r>
              <a:rPr lang="pl-PL" sz="1600" b="1" i="1" dirty="0" err="1">
                <a:solidFill>
                  <a:srgbClr val="000000"/>
                </a:solidFill>
                <a:latin typeface="+mn-lt"/>
                <a:ea typeface="+mn-ea"/>
                <a:cs typeface="+mn-cs"/>
              </a:rPr>
              <a:t>jesiona</a:t>
            </a:r>
            <a:r>
              <a:rPr lang="pl-PL" sz="1600" b="1" i="1" dirty="0">
                <a:solidFill>
                  <a:srgbClr val="000000"/>
                </a:solidFill>
                <a:latin typeface="+mn-lt"/>
                <a:ea typeface="+mn-ea"/>
                <a:cs typeface="+mn-cs"/>
              </a:rPr>
              <a:t>, w wyniku choroby </a:t>
            </a:r>
            <a:r>
              <a:rPr lang="pl-PL" sz="1600" b="1" i="1" dirty="0" err="1">
                <a:solidFill>
                  <a:srgbClr val="000000"/>
                </a:solidFill>
                <a:latin typeface="+mn-lt"/>
                <a:ea typeface="+mn-ea"/>
                <a:cs typeface="+mn-cs"/>
              </a:rPr>
              <a:t>grzybowej,powodując</a:t>
            </a:r>
            <a:r>
              <a:rPr lang="pl-PL" sz="1600" b="1" i="1" dirty="0">
                <a:solidFill>
                  <a:srgbClr val="000000"/>
                </a:solidFill>
                <a:latin typeface="+mn-lt"/>
                <a:ea typeface="+mn-ea"/>
                <a:cs typeface="+mn-cs"/>
              </a:rPr>
              <a:t> w ostatnich latach wycięcie cennej domieszki w ilości ok. 3000 m</a:t>
            </a:r>
            <a:r>
              <a:rPr lang="pl-PL" sz="1600" b="1" i="1" baseline="30000" dirty="0">
                <a:solidFill>
                  <a:srgbClr val="000000"/>
                </a:solidFill>
                <a:latin typeface="+mn-lt"/>
                <a:ea typeface="+mn-ea"/>
                <a:cs typeface="+mn-cs"/>
              </a:rPr>
              <a:t>3</a:t>
            </a:r>
            <a:r>
              <a:rPr lang="pl-PL" sz="1600" b="1" i="1" dirty="0">
                <a:solidFill>
                  <a:srgbClr val="000000"/>
                </a:solidFill>
                <a:latin typeface="+mn-lt"/>
                <a:ea typeface="+mn-ea"/>
                <a:cs typeface="+mn-cs"/>
              </a:rPr>
              <a:t> i postępuje w dalszym </a:t>
            </a:r>
            <a:r>
              <a:rPr lang="pl-PL" sz="1600" b="1" i="1" dirty="0" smtClean="0">
                <a:solidFill>
                  <a:srgbClr val="000000"/>
                </a:solidFill>
                <a:latin typeface="+mn-lt"/>
                <a:ea typeface="+mn-ea"/>
                <a:cs typeface="+mn-cs"/>
              </a:rPr>
              <a:t>ciągu</a:t>
            </a:r>
            <a:r>
              <a:rPr lang="pl-PL" sz="1600" dirty="0">
                <a:solidFill>
                  <a:srgbClr val="000000"/>
                </a:solidFill>
              </a:rPr>
              <a:t>.</a:t>
            </a:r>
            <a:endParaRPr lang="pl-PL" sz="1600" dirty="0">
              <a:solidFill>
                <a:schemeClr val="bg1"/>
              </a:solidFill>
              <a:latin typeface="+mn-lt"/>
              <a:ea typeface="+mn-ea"/>
              <a:cs typeface="+mn-cs"/>
            </a:endParaRPr>
          </a:p>
          <a:p>
            <a:pPr algn="l">
              <a:buFont typeface="Wingdings" pitchFamily="2" charset="2"/>
              <a:buChar char="v"/>
            </a:pPr>
            <a:endParaRPr lang="pl-PL" dirty="0"/>
          </a:p>
        </p:txBody>
      </p:sp>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87624" y="188640"/>
            <a:ext cx="7772400" cy="704850"/>
          </a:xfrm>
        </p:spPr>
        <p:txBody>
          <a:bodyPr/>
          <a:lstStyle/>
          <a:p>
            <a:pPr algn="ctr"/>
            <a:r>
              <a:rPr lang="pl-PL" dirty="0" smtClean="0">
                <a:solidFill>
                  <a:schemeClr val="accent2"/>
                </a:solidFill>
              </a:rPr>
              <a:t>Ciekawostki o </a:t>
            </a:r>
            <a:r>
              <a:rPr lang="pl-PL" dirty="0">
                <a:solidFill>
                  <a:schemeClr val="accent2"/>
                </a:solidFill>
              </a:rPr>
              <a:t>t</a:t>
            </a:r>
            <a:r>
              <a:rPr lang="pl-PL" dirty="0" smtClean="0">
                <a:solidFill>
                  <a:schemeClr val="accent2"/>
                </a:solidFill>
              </a:rPr>
              <a:t>erenie leśnym Suchej Beskidzkiej</a:t>
            </a:r>
            <a:endParaRPr lang="pl-PL" dirty="0">
              <a:solidFill>
                <a:schemeClr val="accent2"/>
              </a:solidFill>
            </a:endParaRPr>
          </a:p>
        </p:txBody>
      </p:sp>
      <p:sp>
        <p:nvSpPr>
          <p:cNvPr id="3" name="Podtytuł 2"/>
          <p:cNvSpPr>
            <a:spLocks noGrp="1"/>
          </p:cNvSpPr>
          <p:nvPr>
            <p:ph type="subTitle" idx="1"/>
          </p:nvPr>
        </p:nvSpPr>
        <p:spPr>
          <a:xfrm>
            <a:off x="395536" y="1052736"/>
            <a:ext cx="8348464" cy="5357936"/>
          </a:xfrm>
        </p:spPr>
        <p:txBody>
          <a:bodyPr/>
          <a:lstStyle/>
          <a:p>
            <a:pPr algn="l"/>
            <a:endParaRPr lang="pl-PL" sz="1400" b="1" i="1" dirty="0" smtClean="0">
              <a:solidFill>
                <a:srgbClr val="000000"/>
              </a:solidFill>
              <a:latin typeface="+mn-lt"/>
              <a:ea typeface="+mn-ea"/>
              <a:cs typeface="+mn-cs"/>
            </a:endParaRPr>
          </a:p>
          <a:p>
            <a:pPr algn="l"/>
            <a:r>
              <a:rPr lang="pl-PL" sz="1400" b="1" i="1" dirty="0" err="1" smtClean="0">
                <a:solidFill>
                  <a:srgbClr val="000000"/>
                </a:solidFill>
                <a:latin typeface="+mn-lt"/>
                <a:ea typeface="+mn-ea"/>
                <a:cs typeface="+mn-cs"/>
              </a:rPr>
              <a:t>Gronik</a:t>
            </a:r>
            <a:r>
              <a:rPr lang="pl-PL" sz="1400" b="1" i="1" dirty="0">
                <a:solidFill>
                  <a:srgbClr val="000000"/>
                </a:solidFill>
                <a:latin typeface="+mn-lt"/>
                <a:ea typeface="+mn-ea"/>
                <a:cs typeface="+mn-cs"/>
              </a:rPr>
              <a:t> – szczyt w południowo-wschodniej części </a:t>
            </a:r>
            <a:r>
              <a:rPr lang="pl-PL" sz="1400" b="1" i="1" dirty="0" smtClean="0">
                <a:solidFill>
                  <a:srgbClr val="000000"/>
                </a:solidFill>
                <a:latin typeface="+mn-lt"/>
                <a:ea typeface="+mn-ea"/>
                <a:cs typeface="+mn-cs"/>
              </a:rPr>
              <a:t>Beskidu Andrychowskiego</a:t>
            </a:r>
            <a:r>
              <a:rPr lang="pl-PL" sz="1400" b="1" i="1" dirty="0">
                <a:solidFill>
                  <a:srgbClr val="000000"/>
                </a:solidFill>
                <a:latin typeface="+mn-lt"/>
                <a:ea typeface="+mn-ea"/>
                <a:cs typeface="+mn-cs"/>
              </a:rPr>
              <a:t> </a:t>
            </a:r>
            <a:r>
              <a:rPr lang="pl-PL" sz="1400" b="1" i="1" dirty="0" smtClean="0">
                <a:solidFill>
                  <a:srgbClr val="000000"/>
                </a:solidFill>
                <a:latin typeface="+mn-lt"/>
                <a:ea typeface="+mn-ea"/>
                <a:cs typeface="+mn-cs"/>
              </a:rPr>
              <a:t>(Beskid Mały) </a:t>
            </a:r>
            <a:r>
              <a:rPr lang="pl-PL" sz="1400" b="1" i="1" dirty="0">
                <a:solidFill>
                  <a:srgbClr val="000000"/>
                </a:solidFill>
                <a:latin typeface="+mn-lt"/>
                <a:ea typeface="+mn-ea"/>
                <a:cs typeface="+mn-cs"/>
              </a:rPr>
              <a:t>o wysokości 552 m n.p.m. Jego stoki opadają: północno-zachodnie - w </a:t>
            </a:r>
            <a:r>
              <a:rPr lang="pl-PL" sz="1400" b="1" i="1" dirty="0" smtClean="0">
                <a:solidFill>
                  <a:srgbClr val="000000"/>
                </a:solidFill>
                <a:latin typeface="+mn-lt"/>
                <a:ea typeface="+mn-ea"/>
                <a:cs typeface="+mn-cs"/>
              </a:rPr>
              <a:t>stronę </a:t>
            </a:r>
            <a:r>
              <a:rPr lang="pl-PL" sz="1400" b="1" i="1" dirty="0" err="1" smtClean="0">
                <a:solidFill>
                  <a:srgbClr val="000000"/>
                </a:solidFill>
                <a:latin typeface="+mn-lt"/>
                <a:ea typeface="+mn-ea"/>
                <a:cs typeface="+mn-cs"/>
              </a:rPr>
              <a:t>Targoszowa</a:t>
            </a:r>
            <a:r>
              <a:rPr lang="pl-PL" sz="1400" b="1" i="1" dirty="0" smtClean="0">
                <a:solidFill>
                  <a:srgbClr val="000000"/>
                </a:solidFill>
                <a:latin typeface="+mn-lt"/>
                <a:ea typeface="+mn-ea"/>
                <a:cs typeface="+mn-cs"/>
              </a:rPr>
              <a:t>, </a:t>
            </a:r>
            <a:r>
              <a:rPr lang="pl-PL" sz="1400" b="1" i="1" dirty="0">
                <a:solidFill>
                  <a:srgbClr val="000000"/>
                </a:solidFill>
                <a:latin typeface="+mn-lt"/>
                <a:ea typeface="+mn-ea"/>
                <a:cs typeface="+mn-cs"/>
              </a:rPr>
              <a:t>zaś południowe i wschodnie - w stronę </a:t>
            </a:r>
            <a:r>
              <a:rPr lang="pl-PL" sz="1400" b="1" i="1" dirty="0" smtClean="0">
                <a:solidFill>
                  <a:srgbClr val="000000"/>
                </a:solidFill>
                <a:latin typeface="+mn-lt"/>
                <a:ea typeface="+mn-ea"/>
                <a:cs typeface="+mn-cs"/>
              </a:rPr>
              <a:t>Krzeszowa.</a:t>
            </a:r>
            <a:r>
              <a:rPr lang="pl-PL" sz="1400" b="1" i="1" dirty="0" smtClean="0">
                <a:solidFill>
                  <a:srgbClr val="000000"/>
                </a:solidFill>
              </a:rPr>
              <a:t/>
            </a:r>
            <a:br>
              <a:rPr lang="pl-PL" sz="1400" b="1" i="1" dirty="0" smtClean="0">
                <a:solidFill>
                  <a:srgbClr val="000000"/>
                </a:solidFill>
              </a:rPr>
            </a:br>
            <a:r>
              <a:rPr lang="pl-PL" sz="1400" b="1" i="1" dirty="0">
                <a:solidFill>
                  <a:srgbClr val="000000"/>
                </a:solidFill>
                <a:latin typeface="+mn-lt"/>
                <a:ea typeface="+mn-ea"/>
                <a:cs typeface="+mn-cs"/>
              </a:rPr>
              <a:t>Na południowy zachód od szczytu, przy szlakach turystycznych znajduje się, pochodząca z </a:t>
            </a:r>
            <a:r>
              <a:rPr lang="pl-PL" sz="1400" b="1" i="1" dirty="0" smtClean="0">
                <a:solidFill>
                  <a:srgbClr val="000000"/>
                </a:solidFill>
                <a:latin typeface="+mn-lt"/>
                <a:ea typeface="+mn-ea"/>
                <a:cs typeface="+mn-cs"/>
              </a:rPr>
              <a:t>XIX wieku</a:t>
            </a:r>
            <a:r>
              <a:rPr lang="pl-PL" sz="1400" b="1" i="1" dirty="0">
                <a:solidFill>
                  <a:srgbClr val="000000"/>
                </a:solidFill>
                <a:latin typeface="+mn-lt"/>
                <a:ea typeface="+mn-ea"/>
                <a:cs typeface="+mn-cs"/>
              </a:rPr>
              <a:t> kapliczka górnicza, prawdopodobnie wystawiona jako </a:t>
            </a:r>
            <a:r>
              <a:rPr lang="pl-PL" sz="1400" b="1" i="1" dirty="0" smtClean="0">
                <a:solidFill>
                  <a:srgbClr val="000000"/>
                </a:solidFill>
              </a:rPr>
              <a:t>podziękowania</a:t>
            </a:r>
            <a:r>
              <a:rPr lang="pl-PL" sz="1400" b="1" i="1" dirty="0">
                <a:solidFill>
                  <a:srgbClr val="000000"/>
                </a:solidFill>
                <a:latin typeface="+mn-lt"/>
                <a:ea typeface="+mn-ea"/>
                <a:cs typeface="+mn-cs"/>
              </a:rPr>
              <a:t> za ocalenie zasypanych górników. Pochodzi ona z okresu, kiedy te tereny były eksploatowane pod kątem wydobycia </a:t>
            </a:r>
            <a:r>
              <a:rPr lang="pl-PL" sz="1400" b="1" i="1" dirty="0" smtClean="0">
                <a:solidFill>
                  <a:srgbClr val="000000"/>
                </a:solidFill>
                <a:latin typeface="+mn-lt"/>
                <a:ea typeface="+mn-ea"/>
                <a:cs typeface="+mn-cs"/>
              </a:rPr>
              <a:t>rud żelaza.</a:t>
            </a:r>
            <a:endParaRPr lang="pl-PL" sz="1400" b="1" i="1" dirty="0">
              <a:solidFill>
                <a:srgbClr val="000000"/>
              </a:solidFill>
            </a:endParaRPr>
          </a:p>
        </p:txBody>
      </p:sp>
      <p:pic>
        <p:nvPicPr>
          <p:cNvPr id="4" name="Obraz 3" descr="Gronik.jpg"/>
          <p:cNvPicPr>
            <a:picLocks noChangeAspect="1"/>
          </p:cNvPicPr>
          <p:nvPr/>
        </p:nvPicPr>
        <p:blipFill>
          <a:blip r:embed="rId2" cstate="print"/>
          <a:stretch>
            <a:fillRect/>
          </a:stretch>
        </p:blipFill>
        <p:spPr>
          <a:xfrm>
            <a:off x="6300192" y="3356992"/>
            <a:ext cx="2499742" cy="3332989"/>
          </a:xfrm>
          <a:prstGeom prst="rect">
            <a:avLst/>
          </a:prstGeom>
        </p:spPr>
      </p:pic>
      <p:pic>
        <p:nvPicPr>
          <p:cNvPr id="5" name="Obraz 4" descr="kapliczka.jpg"/>
          <p:cNvPicPr>
            <a:picLocks noChangeAspect="1"/>
          </p:cNvPicPr>
          <p:nvPr/>
        </p:nvPicPr>
        <p:blipFill>
          <a:blip r:embed="rId3" cstate="print"/>
          <a:stretch>
            <a:fillRect/>
          </a:stretch>
        </p:blipFill>
        <p:spPr>
          <a:xfrm>
            <a:off x="179512" y="3356992"/>
            <a:ext cx="2499742" cy="3332989"/>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2771800" y="2708920"/>
            <a:ext cx="3456384" cy="4004347"/>
          </a:xfrm>
          <a:prstGeom prst="rect">
            <a:avLst/>
          </a:prstGeom>
          <a:noFill/>
          <a:ln w="9525" cap="flat" cmpd="sng" algn="ctr">
            <a:noFill/>
            <a:prstDash val="solid"/>
            <a:miter lim="800000"/>
            <a:headEnd/>
            <a:tailEnd/>
          </a:ln>
        </p:spPr>
      </p:pic>
      <p:sp>
        <p:nvSpPr>
          <p:cNvPr id="9" name="Strzałka w prawo 8"/>
          <p:cNvSpPr/>
          <p:nvPr/>
        </p:nvSpPr>
        <p:spPr bwMode="auto">
          <a:xfrm>
            <a:off x="5724128" y="5877272"/>
            <a:ext cx="1368152" cy="648072"/>
          </a:xfrm>
          <a:prstGeom prst="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Arial" charset="0"/>
            </a:endParaRPr>
          </a:p>
        </p:txBody>
      </p:sp>
    </p:spTree>
  </p:cSld>
  <p:clrMapOvr>
    <a:masterClrMapping/>
  </p:clrMapOvr>
  <p:transition>
    <p:comb dir="vert"/>
  </p:transition>
  <p:timing>
    <p:tnLst>
      <p:par>
        <p:cTn id="1" dur="indefinite" restart="never" nodeType="tmRoot"/>
      </p:par>
    </p:tnLst>
  </p:timing>
</p:sld>
</file>

<file path=ppt/theme/theme1.xml><?xml version="1.0" encoding="utf-8"?>
<a:theme xmlns:a="http://schemas.openxmlformats.org/drawingml/2006/main" name="powerpoint-template-24">
  <a:themeElements>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247</TotalTime>
  <Words>775</Words>
  <Application>Microsoft Office PowerPoint</Application>
  <PresentationFormat>Pokaz na ekranie (4:3)</PresentationFormat>
  <Paragraphs>69</Paragraphs>
  <Slides>13</Slides>
  <Notes>1</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powerpoint-template-24</vt:lpstr>
      <vt:lpstr>Prezentacja programu PowerPoint</vt:lpstr>
      <vt:lpstr>Historia lasów w obrębie Suchej Beskidzkiej</vt:lpstr>
      <vt:lpstr>Warunki geograficzno - przyrodnicze</vt:lpstr>
      <vt:lpstr>Najwyższe szczyty Nadleśnictwa Sucha </vt:lpstr>
      <vt:lpstr>Ochrona przyrody</vt:lpstr>
      <vt:lpstr>Fauna w rezerwacie im. prof. Zenona Klemensiewicza</vt:lpstr>
      <vt:lpstr>Zagrożenia dla lasów w naszym terenie i nie tylko</vt:lpstr>
      <vt:lpstr>I znowu kataklizmy …</vt:lpstr>
      <vt:lpstr>Ciekawostki o terenie leśnym Suchej Beskidzkiej</vt:lpstr>
      <vt:lpstr>Leskowiec – 922m n.p.m.</vt:lpstr>
      <vt:lpstr>Czarne Działy</vt:lpstr>
      <vt:lpstr>Jakiś chwytliwy tekst …</vt:lpstr>
      <vt:lpstr>Dziękujemy za obejrzenie prezentacji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Lasy państwowe w mojej okolicy</dc:title>
  <dc:creator>USER</dc:creator>
  <cp:lastModifiedBy>Iwona Kudzia-Tkaczyk</cp:lastModifiedBy>
  <cp:revision>50</cp:revision>
  <dcterms:created xsi:type="dcterms:W3CDTF">2016-04-22T17:28:03Z</dcterms:created>
  <dcterms:modified xsi:type="dcterms:W3CDTF">2016-04-29T13:24:17Z</dcterms:modified>
</cp:coreProperties>
</file>