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266A-AF3B-4777-A1A2-2B6D0CAF0739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DE6-07D3-403D-AA4B-D82C9F5025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79934450"/>
      </p:ext>
    </p:extLst>
  </p:cSld>
  <p:clrMapOvr>
    <a:masterClrMapping/>
  </p:clrMapOvr>
  <p:transition spd="slow" advTm="7559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266A-AF3B-4777-A1A2-2B6D0CAF0739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DE6-07D3-403D-AA4B-D82C9F5025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20113099"/>
      </p:ext>
    </p:extLst>
  </p:cSld>
  <p:clrMapOvr>
    <a:masterClrMapping/>
  </p:clrMapOvr>
  <p:transition spd="slow" advTm="7559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266A-AF3B-4777-A1A2-2B6D0CAF0739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DE6-07D3-403D-AA4B-D82C9F5025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89649139"/>
      </p:ext>
    </p:extLst>
  </p:cSld>
  <p:clrMapOvr>
    <a:masterClrMapping/>
  </p:clrMapOvr>
  <p:transition spd="slow" advTm="7559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266A-AF3B-4777-A1A2-2B6D0CAF0739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DE6-07D3-403D-AA4B-D82C9F5025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93574879"/>
      </p:ext>
    </p:extLst>
  </p:cSld>
  <p:clrMapOvr>
    <a:masterClrMapping/>
  </p:clrMapOvr>
  <p:transition spd="slow" advTm="7559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266A-AF3B-4777-A1A2-2B6D0CAF0739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DE6-07D3-403D-AA4B-D82C9F5025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35287451"/>
      </p:ext>
    </p:extLst>
  </p:cSld>
  <p:clrMapOvr>
    <a:masterClrMapping/>
  </p:clrMapOvr>
  <p:transition spd="slow" advTm="7559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266A-AF3B-4777-A1A2-2B6D0CAF0739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DE6-07D3-403D-AA4B-D82C9F5025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50843435"/>
      </p:ext>
    </p:extLst>
  </p:cSld>
  <p:clrMapOvr>
    <a:masterClrMapping/>
  </p:clrMapOvr>
  <p:transition spd="slow" advTm="7559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266A-AF3B-4777-A1A2-2B6D0CAF0739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DE6-07D3-403D-AA4B-D82C9F5025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3788667"/>
      </p:ext>
    </p:extLst>
  </p:cSld>
  <p:clrMapOvr>
    <a:masterClrMapping/>
  </p:clrMapOvr>
  <p:transition spd="slow" advTm="7559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266A-AF3B-4777-A1A2-2B6D0CAF0739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DE6-07D3-403D-AA4B-D82C9F5025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00731035"/>
      </p:ext>
    </p:extLst>
  </p:cSld>
  <p:clrMapOvr>
    <a:masterClrMapping/>
  </p:clrMapOvr>
  <p:transition spd="slow" advTm="7559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266A-AF3B-4777-A1A2-2B6D0CAF0739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DE6-07D3-403D-AA4B-D82C9F5025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92447249"/>
      </p:ext>
    </p:extLst>
  </p:cSld>
  <p:clrMapOvr>
    <a:masterClrMapping/>
  </p:clrMapOvr>
  <p:transition spd="slow" advTm="7559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266A-AF3B-4777-A1A2-2B6D0CAF0739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DE6-07D3-403D-AA4B-D82C9F5025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57754750"/>
      </p:ext>
    </p:extLst>
  </p:cSld>
  <p:clrMapOvr>
    <a:masterClrMapping/>
  </p:clrMapOvr>
  <p:transition spd="slow" advTm="7559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266A-AF3B-4777-A1A2-2B6D0CAF0739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DE6-07D3-403D-AA4B-D82C9F5025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37599418"/>
      </p:ext>
    </p:extLst>
  </p:cSld>
  <p:clrMapOvr>
    <a:masterClrMapping/>
  </p:clrMapOvr>
  <p:transition spd="slow" advTm="7559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266A-AF3B-4777-A1A2-2B6D0CAF0739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24DE6-07D3-403D-AA4B-D82C9F5025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7137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559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ma"/><Relationship Id="rId5" Type="http://schemas.openxmlformats.org/officeDocument/2006/relationships/image" Target="../media/image2.png"/><Relationship Id="rId4" Type="http://schemas.microsoft.com/office/2007/relationships/media" Target="../media/media1.wm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7704" y="692696"/>
            <a:ext cx="5112568" cy="1512168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pl-PL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NADLEŚNICTWO PŁOCK</a:t>
            </a:r>
            <a:br>
              <a:rPr lang="pl-PL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</a:br>
            <a:r>
              <a:rPr lang="pl-PL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Warto poznać …</a:t>
            </a:r>
          </a:p>
        </p:txBody>
      </p:sp>
      <p:pic>
        <p:nvPicPr>
          <p:cNvPr id="4" name="W Zielonym Gaju-Mazowsz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838842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0648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" advTm="5000">
        <p:wedge/>
      </p:transition>
    </mc:Choice>
    <mc:Fallback>
      <p:transition advTm="5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2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</p:bldLst>
  </p:timing>
  <p:extLst mod="1">
    <p:ext uri="{E180D4A7-C9FB-4DFB-919C-405C955672EB}">
      <p14:showEvtLst xmlns="" xmlns:p14="http://schemas.microsoft.com/office/powerpoint/2010/main">
        <p14:playEvt time="71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prstTxWarp prst="textInflate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CIEKAWOSTKI 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72816"/>
            <a:ext cx="3888432" cy="2808312"/>
          </a:xfrm>
        </p:spPr>
        <p:txBody>
          <a:bodyPr>
            <a:normAutofit/>
          </a:bodyPr>
          <a:lstStyle/>
          <a:p>
            <a:pPr marL="0" indent="0" algn="ctr" eaLnBrk="0" hangingPunct="0">
              <a:buNone/>
            </a:pPr>
            <a:r>
              <a:rPr lang="pl-PL" altLang="pl-PL" sz="1600" b="1" dirty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Przez obszar Nadleśnictwa Płock przebiegają trzy szlaki turystyczne:</a:t>
            </a:r>
          </a:p>
          <a:p>
            <a:pPr marL="0" indent="0" algn="ctr" eaLnBrk="0" hangingPunct="0">
              <a:buNone/>
            </a:pPr>
            <a:endParaRPr lang="pl-PL" altLang="pl-PL" sz="1600" b="1" dirty="0"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algn="ctr" eaLnBrk="0" hangingPunct="0"/>
            <a:r>
              <a:rPr lang="pl-PL" alt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Szlak czerwony im. Bolesława Krzywoustego;</a:t>
            </a:r>
          </a:p>
          <a:p>
            <a:pPr algn="ctr" eaLnBrk="0" hangingPunct="0"/>
            <a:r>
              <a:rPr lang="pl-PL" altLang="pl-PL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Szlak niebieski –nadwiślański im. Władysława Broniewskiego</a:t>
            </a:r>
            <a:r>
              <a:rPr lang="pl-PL" alt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pl-PL" altLang="pl-PL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Trzeci szlak - zielony - im. św. Huberta </a:t>
            </a:r>
            <a:endParaRPr lang="pl-PL" altLang="pl-PL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 eaLnBrk="0" hangingPunct="0"/>
            <a:endParaRPr lang="pl-PL" altLang="pl-PL" sz="1600" dirty="0"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endParaRPr lang="pl-PL" sz="16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211960" y="436510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altLang="pl-PL" sz="1600" b="1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Decyzją Dyrektora Regionalnej Dyrekcji Ochrony Środowiska w Warszawie w 2009r.  została ustalona strefa ochrony całorocznej i  okresowej dla bociana czarnego, którego gniazdo zlokalizowane jest na terenie leśnictwa . </a:t>
            </a:r>
            <a:br>
              <a:rPr lang="pl-PL" altLang="pl-PL" sz="1600" b="1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1600" b="1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W sumie strefa obejmuje 34,63 ha, z czego całoroczna obejmuje 3,14 ha. Co roku obserwujemy udane lęgi tego osobnika.</a:t>
            </a:r>
            <a:endParaRPr lang="pl-PL" sz="16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 descr="http://jerzygrzesiak.pl/atlas/crw6598-bocian_c-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8100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3/3f/Bocian_czarn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45624"/>
            <a:ext cx="3168352" cy="2283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843900663"/>
      </p:ext>
    </p:extLst>
  </p:cSld>
  <p:clrMapOvr>
    <a:masterClrMapping/>
  </p:clrMapOvr>
  <p:transition spd="slow" advTm="755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7" presetID="21" presetClass="exit" presetSubtype="1" fill="hold" grpId="2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1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5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9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612576" y="263691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Prezentację wykonali:</a:t>
            </a:r>
            <a:br>
              <a:rPr lang="pl-PL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Alicja Ludwicka klasa V </a:t>
            </a:r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Emilia Dąbrowska klasa V</a:t>
            </a:r>
            <a:b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Karol Świerczewski klasa IV</a:t>
            </a:r>
            <a:r>
              <a:rPr lang="pl-PL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pl-PL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pl-PL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Kategoria: szkoła podstawowa </a:t>
            </a:r>
            <a:r>
              <a:rPr lang="pl-PL" sz="31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pl-PL" sz="31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sz="31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Szkoła </a:t>
            </a:r>
            <a:r>
              <a:rPr lang="pl-PL" sz="31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Podstawowa im. Marii Konopnickiej </a:t>
            </a:r>
            <a:r>
              <a:rPr lang="pl-PL" sz="31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pl-PL" sz="31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sz="31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w </a:t>
            </a:r>
            <a:r>
              <a:rPr lang="pl-PL" sz="31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Gozdowie </a:t>
            </a:r>
            <a:br>
              <a:rPr lang="pl-PL" sz="31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sz="31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pod kierunkiem: Małgorzaty </a:t>
            </a:r>
            <a:r>
              <a:rPr lang="pl-PL" sz="31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Mrozowicz</a:t>
            </a:r>
            <a:endParaRPr lang="pl-PL" sz="31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42460" y="4941168"/>
            <a:ext cx="3101540" cy="218884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pl-PL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,,Szumi dokoła las,</a:t>
            </a:r>
            <a:br>
              <a:rPr lang="pl-PL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czy to jawa, czy sen?</a:t>
            </a:r>
            <a:br>
              <a:rPr lang="pl-PL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Co ci przypomina</a:t>
            </a:r>
            <a:br>
              <a:rPr lang="pl-PL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Co ci przypomina</a:t>
            </a:r>
            <a:br>
              <a:rPr lang="pl-PL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Widok znajomy ten? „</a:t>
            </a:r>
          </a:p>
        </p:txBody>
      </p:sp>
    </p:spTree>
    <p:extLst>
      <p:ext uri="{BB962C8B-B14F-4D97-AF65-F5344CB8AC3E}">
        <p14:creationId xmlns="" xmlns:p14="http://schemas.microsoft.com/office/powerpoint/2010/main" val="1075794512"/>
      </p:ext>
    </p:extLst>
  </p:cSld>
  <p:clrMapOvr>
    <a:masterClrMapping/>
  </p:clrMapOvr>
  <p:transition spd="slow" advTm="755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xit" presetSubtype="1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prstTxWarp prst="textChevron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Mapa zasięgu terytorialnego Nadleśnictwo Płock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24128" y="1587525"/>
            <a:ext cx="3096344" cy="313761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l-PL" altLang="pl-PL" sz="23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Zasięg terytorialny     238 429  ha</a:t>
            </a:r>
          </a:p>
          <a:p>
            <a:pPr>
              <a:lnSpc>
                <a:spcPct val="120000"/>
              </a:lnSpc>
            </a:pPr>
            <a:r>
              <a:rPr lang="pl-PL" altLang="pl-PL" sz="23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Powierzchnia ogólna  14 584 ha</a:t>
            </a:r>
          </a:p>
          <a:p>
            <a:pPr>
              <a:lnSpc>
                <a:spcPct val="120000"/>
              </a:lnSpc>
            </a:pPr>
            <a:r>
              <a:rPr lang="pl-PL" altLang="pl-PL" sz="23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Powierzchnia leśna     14 107 ha</a:t>
            </a:r>
          </a:p>
          <a:p>
            <a:pPr>
              <a:lnSpc>
                <a:spcPct val="120000"/>
              </a:lnSpc>
            </a:pPr>
            <a:r>
              <a:rPr lang="pl-PL" altLang="pl-PL" sz="23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Lesistość   11 %</a:t>
            </a:r>
          </a:p>
          <a:p>
            <a:pPr>
              <a:lnSpc>
                <a:spcPct val="120000"/>
              </a:lnSpc>
            </a:pPr>
            <a:r>
              <a:rPr lang="pl-PL" altLang="pl-PL" sz="23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Liczba kompleksów    569 szt. </a:t>
            </a:r>
          </a:p>
          <a:p>
            <a:pPr>
              <a:lnSpc>
                <a:spcPct val="120000"/>
              </a:lnSpc>
            </a:pPr>
            <a:endParaRPr lang="pl-PL" altLang="pl-P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altLang="pl-PL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altLang="pl-PL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altLang="pl-PL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altLang="pl-PL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altLang="pl-PL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altLang="pl-PL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endParaRPr lang="pl-PL" altLang="pl-PL" b="1" dirty="0">
              <a:solidFill>
                <a:srgbClr val="336600"/>
              </a:solidFill>
            </a:endParaRPr>
          </a:p>
          <a:p>
            <a:endParaRPr lang="pl-PL" dirty="0"/>
          </a:p>
        </p:txBody>
      </p:sp>
      <p:pic>
        <p:nvPicPr>
          <p:cNvPr id="4" name="Picture 14" descr="zasieg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2" y="1556792"/>
            <a:ext cx="5473701" cy="4484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652120" y="4797152"/>
            <a:ext cx="3384376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pl-PL" altLang="pl-PL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Nadleśnictwo Płock graniczy z RDLP: Olsztyn (N-</a:t>
            </a:r>
            <a:r>
              <a:rPr lang="pl-PL" altLang="pl-PL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ctwo</a:t>
            </a:r>
            <a:r>
              <a:rPr lang="pl-PL" altLang="pl-PL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Dwukoły i Ciechanów), Toruń (N-</a:t>
            </a:r>
            <a:r>
              <a:rPr lang="pl-PL" altLang="pl-PL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ctwo</a:t>
            </a:r>
            <a:r>
              <a:rPr lang="pl-PL" altLang="pl-PL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Skrwilno i Kowal) oraz Warszawa (N-</a:t>
            </a:r>
            <a:r>
              <a:rPr lang="pl-PL" altLang="pl-PL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ctwo</a:t>
            </a:r>
            <a:r>
              <a:rPr lang="pl-PL" altLang="pl-PL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Płońsk i Jabłonna). </a:t>
            </a:r>
          </a:p>
        </p:txBody>
      </p:sp>
    </p:spTree>
    <p:extLst>
      <p:ext uri="{BB962C8B-B14F-4D97-AF65-F5344CB8AC3E}">
        <p14:creationId xmlns="" xmlns:p14="http://schemas.microsoft.com/office/powerpoint/2010/main" val="1268218937"/>
      </p:ext>
    </p:extLst>
  </p:cSld>
  <p:clrMapOvr>
    <a:masterClrMapping/>
  </p:clrMapOvr>
  <p:transition spd="slow" advTm="755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 animBg="1"/>
      <p:bldP spid="3" grpId="1" build="p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38579"/>
            <a:ext cx="822960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pl-PL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Historia Nadleśnictwa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204864"/>
            <a:ext cx="4392488" cy="33843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	Dokumentacja historyczna Nadleśnictwa Płock datowana jest </a:t>
            </a:r>
            <a:b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od 1945 roku. W latach 1945r. - 1979r. obecne obręby Nadleśnictwa Płock: Płock </a:t>
            </a:r>
            <a:b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 Sierpc były samodzielnymi jednostkami gospodarczymi. W skład lasów państwowych przed wojną wchodziły jedynie uroczyska: Brwilno, Słupno i Niesłuchowo (obecny obręb Płock) </a:t>
            </a:r>
            <a:b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 powierzchni około 2,5 tys. ha oraz uroczyska: Żarówka, Studzieniec, Szczutowo (obecny obręb Sierpc) </a:t>
            </a:r>
            <a:b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 powierzchni około 1,5 tys. ha. Dokumentacja prowadzenia w nich działań gospodarczych przed 1939 rokiem zaginęła w czasie wojny. </a:t>
            </a:r>
            <a:endParaRPr lang="pl-PL" sz="16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04048" y="3811012"/>
            <a:ext cx="3888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Nowo utworzone Nadleśnictwa przyjęły  dotychczasowe lasy państwowe, a także na mocy dekretu z 6 września 1944roku </a:t>
            </a:r>
            <a:b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 przeprowadzeniu reformy rolnej oraz dekretu z 12 grudnia 1944 roku o przejęciu niektórych lasów na własność Skarbu Państwa, lasy byłych majątków ziemskich </a:t>
            </a:r>
            <a:b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 drobnej własności prywatnej. </a:t>
            </a:r>
          </a:p>
          <a:p>
            <a:pPr algn="ctr"/>
            <a: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Pierwszym zadaniem, jakie podjęto w 1945r. po utworzeniu Nadleśnictw: Sierpc </a:t>
            </a:r>
            <a:b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 Płock było zalesianie gruntów porolnych </a:t>
            </a:r>
            <a:b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 poligonów powojennych.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847">
            <a:off x="4330001" y="1526856"/>
            <a:ext cx="2578100" cy="1947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3716">
            <a:off x="7138030" y="1486787"/>
            <a:ext cx="1619250" cy="218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8710809"/>
      </p:ext>
    </p:extLst>
  </p:cSld>
  <p:clrMapOvr>
    <a:masterClrMapping/>
  </p:clrMapOvr>
  <p:transition spd="slow" advTm="755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/>
      <p:bldP spid="4" grpId="1"/>
      <p:bldP spid="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0"/>
            <a:ext cx="7056784" cy="3456384"/>
          </a:xfrm>
        </p:spPr>
        <p:txBody>
          <a:bodyPr>
            <a:prstTxWarp prst="textWave4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pl-PL" altLang="pl-P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Nadleśnictwo Płock w obecnych granicach zostało utworzone w dniu 01.01.1979 roku w wyniku dostosowywania  jednostek gospodarczych Lasów Państwowych do nowego podziału administracyjnego kraju.</a:t>
            </a:r>
          </a:p>
          <a:p>
            <a:pPr algn="ctr"/>
            <a:endParaRPr lang="pl-PL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pole tekstowe 1"/>
          <p:cNvSpPr txBox="1"/>
          <p:nvPr/>
        </p:nvSpPr>
        <p:spPr>
          <a:xfrm>
            <a:off x="35496" y="6460886"/>
            <a:ext cx="3024187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l-PL" sz="180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Z archiwum nadleśnictwa …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6" y="2564904"/>
            <a:ext cx="3857625" cy="2524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33" y="2901297"/>
            <a:ext cx="3912237" cy="25210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83568" y="5157192"/>
            <a:ext cx="2058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Rok 1951 </a:t>
            </a:r>
          </a:p>
          <a:p>
            <a:pPr>
              <a:defRPr/>
            </a:pPr>
            <a:r>
              <a:rPr lang="pl-PL" sz="1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z lewej: robotnik Jagodziński, gajowy </a:t>
            </a:r>
            <a:r>
              <a:rPr lang="pl-PL" sz="12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Ciemski</a:t>
            </a:r>
            <a:r>
              <a:rPr lang="pl-PL" sz="1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Szymański, Gabrielski, l-czy Piórkowski,  w oknie l-czy  Słowikowski, l-czy Rogala, gajowy Pakulski </a:t>
            </a:r>
            <a:r>
              <a:rPr lang="pl-PL" sz="1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4139952" y="56612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altLang="pl-PL" sz="1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Rok 1951</a:t>
            </a:r>
          </a:p>
          <a:p>
            <a:pPr algn="just"/>
            <a:r>
              <a:rPr lang="pl-PL" altLang="pl-PL" sz="1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   Z lewej strony: N-czy </a:t>
            </a:r>
            <a:r>
              <a:rPr lang="pl-PL" altLang="pl-PL" sz="12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Niekrasz</a:t>
            </a:r>
            <a:r>
              <a:rPr lang="pl-PL" altLang="pl-PL" sz="1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Witold, kancelistka Siemiątkowska Jadwiga, sekretarz biura </a:t>
            </a:r>
            <a:r>
              <a:rPr lang="pl-PL" altLang="pl-PL" sz="12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Kęsicki</a:t>
            </a:r>
            <a:r>
              <a:rPr lang="pl-PL" altLang="pl-PL" sz="1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l-czy Rybczyński, Słowikowski, Leja Stanisław, na tle budynku biurowego (barak z desek) w Sierpcu - Tartaku przy Jeziórku.</a:t>
            </a:r>
          </a:p>
        </p:txBody>
      </p:sp>
    </p:spTree>
    <p:extLst>
      <p:ext uri="{BB962C8B-B14F-4D97-AF65-F5344CB8AC3E}">
        <p14:creationId xmlns="" xmlns:p14="http://schemas.microsoft.com/office/powerpoint/2010/main" val="4127876708"/>
      </p:ext>
    </p:extLst>
  </p:cSld>
  <p:clrMapOvr>
    <a:masterClrMapping/>
  </p:clrMapOvr>
  <p:transition spd="slow" advTm="755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500"/>
                            </p:stCondLst>
                            <p:childTnLst>
                              <p:par>
                                <p:cTn id="86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prstTxWarp prst="textDeflateTop">
              <a:avLst/>
            </a:prstTxWarp>
          </a:bodyPr>
          <a:lstStyle/>
          <a:p>
            <a:r>
              <a:rPr lang="pl-PL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Gospodarka leśna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9357" y="1196752"/>
            <a:ext cx="2818656" cy="1684783"/>
          </a:xfrm>
        </p:spPr>
        <p:txBody>
          <a:bodyPr>
            <a:prstTxWarp prst="textChevron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ZASOBY LEŚNE </a:t>
            </a:r>
          </a:p>
        </p:txBody>
      </p:sp>
      <p:pic>
        <p:nvPicPr>
          <p:cNvPr id="1026" name="Picture 2" descr="http://www.plock.lodz.lasy.gov.pl/image/journal/article?img_id=24635660&amp;t=1394622527253&amp;width=56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542363" cy="26642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lock.lodz.lasy.gov.pl/image/journal/article?img_id=24635662&amp;t=1394622527289&amp;width=56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68" y="2204864"/>
            <a:ext cx="4667784" cy="2592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3"/>
          <p:cNvSpPr txBox="1">
            <a:spLocks noChangeArrowheads="1"/>
          </p:cNvSpPr>
          <p:nvPr/>
        </p:nvSpPr>
        <p:spPr bwMode="auto">
          <a:xfrm>
            <a:off x="472207" y="6252406"/>
            <a:ext cx="35226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l-PL" altLang="pl-PL" sz="160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Charakterystyka Drzewostanów</a:t>
            </a:r>
            <a:br>
              <a:rPr lang="pl-PL" altLang="pl-PL" sz="160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160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Udział procentowy gatunków</a:t>
            </a:r>
            <a:r>
              <a:rPr lang="pl-PL" altLang="pl-PL" sz="180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. </a:t>
            </a:r>
          </a:p>
        </p:txBody>
      </p:sp>
      <p:sp>
        <p:nvSpPr>
          <p:cNvPr id="8" name="pole tekstowe 6"/>
          <p:cNvSpPr txBox="1">
            <a:spLocks noChangeArrowheads="1"/>
          </p:cNvSpPr>
          <p:nvPr/>
        </p:nvSpPr>
        <p:spPr bwMode="auto">
          <a:xfrm>
            <a:off x="5228246" y="5209431"/>
            <a:ext cx="391575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pl-PL" altLang="pl-PL" sz="16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Charakterystyka Drzewostanów</a:t>
            </a:r>
          </a:p>
        </p:txBody>
      </p:sp>
    </p:spTree>
    <p:extLst>
      <p:ext uri="{BB962C8B-B14F-4D97-AF65-F5344CB8AC3E}">
        <p14:creationId xmlns="" xmlns:p14="http://schemas.microsoft.com/office/powerpoint/2010/main" val="219915895"/>
      </p:ext>
    </p:extLst>
  </p:cSld>
  <p:clrMapOvr>
    <a:masterClrMapping/>
  </p:clrMapOvr>
  <p:transition spd="slow" advTm="755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4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prstTxWarp prst="textInflateBottom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pl-PL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 warto wiedzieć …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67544" y="1340768"/>
            <a:ext cx="6840760" cy="59766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Wywiad z Panem Leśniczym Jackiem Popławskim.</a:t>
            </a:r>
          </a:p>
          <a:p>
            <a:pPr>
              <a:buNone/>
            </a:pPr>
            <a:endParaRPr lang="pl-PL" sz="16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marL="457200" indent="-457200">
              <a:buAutoNum type="arabicPeriod"/>
            </a:pPr>
            <a:r>
              <a:rPr lang="pl-PL" sz="16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Czy może nam Pan powiedzieć na czym polega Pana praca?</a:t>
            </a:r>
          </a:p>
          <a:p>
            <a:pPr marL="457200" indent="-457200">
              <a:buNone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W mojej pracy podstawowym zadaniem jest utrzymanie lasów w jak najlepszej</a:t>
            </a:r>
          </a:p>
          <a:p>
            <a:pPr marL="457200" indent="-457200">
              <a:buNone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kondycji. Muszę dbać o to aby w lesie nie było żadnych szkodników. Zadaniem</a:t>
            </a:r>
          </a:p>
          <a:p>
            <a:pPr marL="457200" indent="-457200">
              <a:buNone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leśniczego jest utrzymanie porządku w lesie, dbanie o to żeby nie było pożarów, a</a:t>
            </a:r>
          </a:p>
          <a:p>
            <a:pPr marL="457200" indent="-457200">
              <a:buNone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także dokarmianie zwierząt.</a:t>
            </a:r>
          </a:p>
          <a:p>
            <a:pPr marL="457200" indent="-457200">
              <a:buAutoNum type="arabicPeriod" startAt="2"/>
            </a:pPr>
            <a:r>
              <a:rPr lang="pl-PL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Na jakie funkcje lasów zwróciłby Pan naszą uwagę? </a:t>
            </a:r>
          </a:p>
          <a:p>
            <a:pPr marL="457200" indent="-457200">
              <a:buNone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Lasy  spełniają funkcje ekologiczne i ochronne – produkują tlen, kształtują klimat, a</a:t>
            </a:r>
          </a:p>
          <a:p>
            <a:pPr marL="457200" indent="-457200">
              <a:buNone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także pochłaniają różne zanieczyszczenia. Istotną rolą lasów jest ochrona gleby</a:t>
            </a:r>
          </a:p>
          <a:p>
            <a:pPr marL="457200" indent="-457200">
              <a:buNone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przed erozją oraz zmniejszenie efektu cieplarnianego. </a:t>
            </a:r>
          </a:p>
          <a:p>
            <a:pPr marL="457200" indent="-457200">
              <a:buAutoNum type="arabicPeriod" startAt="3"/>
            </a:pPr>
            <a:r>
              <a:rPr lang="pl-PL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Dlaczego wycinamy lasy, jeśli ich rola jest tak istotna?	</a:t>
            </a:r>
          </a:p>
          <a:p>
            <a:pPr marL="457200" indent="-457200">
              <a:buNone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Jest to ważna forma ochrony lasów, gdyż wycinamy lasy chore, opanowane przez</a:t>
            </a:r>
          </a:p>
          <a:p>
            <a:pPr marL="457200" indent="-457200">
              <a:buNone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szkodniki, dokonujemy tym samym przebudowy drzewostanów.</a:t>
            </a:r>
          </a:p>
          <a:p>
            <a:pPr marL="457200" indent="-457200">
              <a:buAutoNum type="arabicPeriod" startAt="4"/>
            </a:pPr>
            <a:r>
              <a:rPr lang="pl-PL" sz="16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Jak reaguje Pan na zanieczyszczanie lasów?</a:t>
            </a:r>
          </a:p>
          <a:p>
            <a:pPr marL="457200" indent="-457200">
              <a:buNone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Moim obowiązkiem jest nałożyć mandat i powiadomić straż leśną. Wy z tych</a:t>
            </a:r>
          </a:p>
          <a:p>
            <a:pPr marL="457200" indent="-457200">
              <a:buNone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samych śmieci pomagacie nam oczyścić las w różnych akcjach, dlatego apeluję o</a:t>
            </a:r>
          </a:p>
          <a:p>
            <a:pPr marL="457200" indent="-457200">
              <a:buNone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niewyrzucanie śmieci do lasu bowiem jest to bardzo rozpowszechnione w naszym</a:t>
            </a:r>
          </a:p>
          <a:p>
            <a:pPr marL="457200" indent="-457200">
              <a:buNone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regionie a jednocześnie bardzo niepokojące.</a:t>
            </a:r>
          </a:p>
          <a:p>
            <a:pPr marL="457200" indent="-457200">
              <a:buNone/>
            </a:pPr>
            <a:endParaRPr lang="pl-PL" sz="16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1882093"/>
      </p:ext>
    </p:extLst>
  </p:cSld>
  <p:clrMapOvr>
    <a:masterClrMapping/>
  </p:clrMapOvr>
  <p:transition spd="slow" advTm="755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7" presetID="2" presetClass="exit" presetSubtype="4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2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6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0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4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2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3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46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0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1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1500"/>
                            </p:stCondLst>
                            <p:childTnLst>
                              <p:par>
                                <p:cTn id="154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5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58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9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5500"/>
                            </p:stCondLst>
                            <p:childTnLst>
                              <p:par>
                                <p:cTn id="162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3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7500"/>
                            </p:stCondLst>
                            <p:childTnLst>
                              <p:par>
                                <p:cTn id="166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7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9500"/>
                            </p:stCondLst>
                            <p:childTnLst>
                              <p:par>
                                <p:cTn id="170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1" dur="2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1500"/>
                            </p:stCondLst>
                            <p:childTnLst>
                              <p:par>
                                <p:cTn id="174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5" dur="2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78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9" dur="2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5500"/>
                            </p:stCondLst>
                            <p:childTnLst>
                              <p:par>
                                <p:cTn id="182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7500"/>
                            </p:stCondLst>
                            <p:childTnLst>
                              <p:par>
                                <p:cTn id="186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7" dur="2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9500"/>
                            </p:stCondLst>
                            <p:childTnLst>
                              <p:par>
                                <p:cTn id="190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build="p"/>
      <p:bldP spid="7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prstTxWarp prst="textSlantDown">
              <a:avLst/>
            </a:prstTxWarp>
          </a:bodyPr>
          <a:lstStyle/>
          <a:p>
            <a:r>
              <a:rPr lang="pl-PL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Ochrona lasu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9952" y="1844824"/>
            <a:ext cx="4186808" cy="414908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altLang="pl-PL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Od 2007 roku większość odnawianych powierzchni, </a:t>
            </a:r>
            <a:br>
              <a:rPr lang="pl-PL" altLang="pl-PL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z udziałem dębu, modrzewia i buka jest  zabezpieczana przed zwierzyną poprzez ogrodzenia. </a:t>
            </a:r>
            <a:br>
              <a:rPr lang="pl-PL" altLang="pl-PL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Ta forma zabezpieczania odnowień daje najlepsze efekty.</a:t>
            </a:r>
          </a:p>
          <a:p>
            <a:pPr algn="ctr"/>
            <a:r>
              <a:rPr lang="pl-PL" altLang="pl-PL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W wyniku sierpniowych obserwacji i jesiennego poszukiwania owadów stwierdzono zagrożenie drzewostanów sosnowych od boreczników.</a:t>
            </a:r>
          </a:p>
          <a:p>
            <a:pPr algn="ctr"/>
            <a:r>
              <a:rPr lang="pl-PL" altLang="pl-PL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W planach był brany pod uwagę zabieg opryskiwania drzewostanów z samolotu. Udało się zażegnać niebezpieczeństwo gradacji. </a:t>
            </a:r>
            <a:endParaRPr lang="pl-PL" sz="2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130550" cy="2349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75" y="1537077"/>
            <a:ext cx="2853807" cy="21341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9614046"/>
      </p:ext>
    </p:extLst>
  </p:cSld>
  <p:clrMapOvr>
    <a:masterClrMapping/>
  </p:clrMapOvr>
  <p:transition spd="slow" advTm="755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xit" presetSubtype="1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Walory przyrodniczo - leśne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3250704" cy="27649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pl-PL" altLang="pl-PL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FAUNA </a:t>
            </a:r>
          </a:p>
          <a:p>
            <a:pPr algn="just"/>
            <a:endParaRPr lang="pl-PL" alt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altLang="pl-PL" sz="35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pl-PL" b="1" spc="50" dirty="0">
              <a:ln w="11430"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21328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altLang="pl-PL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l-PL" altLang="pl-PL" sz="1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Na terenie Nadleśnictwa Płock występują następujące gatunki zwierząt łownych: jelenie, sarny, dziki, lisy, kuny leśne, kuny domowe, tchórze zwyczajne, piżmaki, zające szaraki, dzikie króliki, bażanty, kuropatwy, gęsi tęgawe </a:t>
            </a:r>
            <a:br>
              <a:rPr lang="pl-PL" altLang="pl-PL" sz="1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1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 zbożowe, dzikie kaczki: krzyżówki, cyraneczki, głowienki i czernice, gołębie grzywacze, słonki oraz łyski. Ze zwierząt objętych całoroczną ochroną, a znajdujących się na liście zwierząt łownych, inwentaryzowany jest w ostatnich latach łoś. Najliczniej występuje sarna, zając szarak </a:t>
            </a:r>
            <a:br>
              <a:rPr lang="pl-PL" altLang="pl-PL" sz="1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1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 bażant. </a:t>
            </a:r>
            <a:endParaRPr lang="pl-PL" sz="1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444208" y="4430418"/>
            <a:ext cx="116045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altLang="pl-PL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FLORA </a:t>
            </a:r>
          </a:p>
        </p:txBody>
      </p:sp>
      <p:pic>
        <p:nvPicPr>
          <p:cNvPr id="2050" name="Picture 2" descr="http://www.sadowniczy.pl/pol_pm_Sniezyczka-Przebisnieg-31468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19" y="2636912"/>
            <a:ext cx="2578647" cy="1712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7/77/Hepatica_noblis_20060501_002.jpg/220px-Hepatica_noblis_20060501_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1" y="1645418"/>
            <a:ext cx="2188799" cy="164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untertools.pl/attachments/Image/zaj%3DC4%3D85c%3D204.jpg?template=generi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1180"/>
            <a:ext cx="2889158" cy="2165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i.gazeta.pl/im/8c/bb/11/z18593676Q,NAJWIEKSZA-OZDOBA-SAMCA-jest-jego-poroze---niekie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90403"/>
            <a:ext cx="2955847" cy="2116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4572000" y="4939399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altLang="pl-PL" sz="1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Na gruntach należących do nadleśnictwa znajduje się wiele stanowisk roślin chronionych. </a:t>
            </a:r>
          </a:p>
          <a:p>
            <a:pPr algn="ctr"/>
            <a:r>
              <a:rPr lang="pl-PL" altLang="pl-PL" sz="1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Do najcenniejszych należą powierzchnie </a:t>
            </a:r>
            <a:br>
              <a:rPr lang="pl-PL" altLang="pl-PL" sz="1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1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z łanowo występującą przylaszczką </a:t>
            </a:r>
            <a:br>
              <a:rPr lang="pl-PL" altLang="pl-PL" sz="1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1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 przebiśniegiem.</a:t>
            </a:r>
          </a:p>
        </p:txBody>
      </p:sp>
    </p:spTree>
    <p:extLst>
      <p:ext uri="{BB962C8B-B14F-4D97-AF65-F5344CB8AC3E}">
        <p14:creationId xmlns="" xmlns:p14="http://schemas.microsoft.com/office/powerpoint/2010/main" val="3966522925"/>
      </p:ext>
    </p:extLst>
  </p:cSld>
  <p:clrMapOvr>
    <a:masterClrMapping/>
  </p:clrMapOvr>
  <p:transition spd="slow" advTm="755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2" presetClass="exit" presetSubtype="4" fill="hold" grpId="1" nodeType="after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2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prstTxWarp prst="textInflateBottom">
              <a:avLst/>
            </a:prstTxWarp>
            <a:normAutofit fontScale="90000"/>
          </a:bodyPr>
          <a:lstStyle/>
          <a:p>
            <a:r>
              <a:rPr lang="pl-P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Turystyczne zagospodarowanie lasu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48014" y="2766628"/>
            <a:ext cx="4824536" cy="1900807"/>
          </a:xfrm>
        </p:spPr>
        <p:txBody>
          <a:bodyPr/>
          <a:lstStyle/>
          <a:p>
            <a:pPr marL="0" indent="0" algn="ctr">
              <a:buNone/>
            </a:pPr>
            <a:r>
              <a:rPr lang="pl-PL" altLang="pl-PL" sz="18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W oparciu o art. 29 ust. 1a Ustawy o lasach </a:t>
            </a:r>
            <a:br>
              <a:rPr lang="pl-PL" altLang="pl-PL" sz="18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pl-PL" altLang="pl-PL" sz="18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z dnia 28 września 1991 roku, zostały wyznaczone  na terenie Nadleśnictwa Płock </a:t>
            </a:r>
          </a:p>
          <a:p>
            <a:pPr marL="0" indent="0" algn="ctr">
              <a:buNone/>
            </a:pPr>
            <a:r>
              <a:rPr lang="pl-PL" altLang="pl-PL" sz="18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drogi leśne po których może odbywać się jazda konna. </a:t>
            </a:r>
          </a:p>
          <a:p>
            <a:endParaRPr lang="pl-PL" dirty="0"/>
          </a:p>
        </p:txBody>
      </p:sp>
      <p:pic>
        <p:nvPicPr>
          <p:cNvPr id="4098" name="Picture 2" descr="http://www.zstpoznan.pl/images/konie/zajecia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94257"/>
            <a:ext cx="4128393" cy="2463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64" y="4365540"/>
            <a:ext cx="3018457" cy="2135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Prostokąt 3"/>
          <p:cNvSpPr/>
          <p:nvPr/>
        </p:nvSpPr>
        <p:spPr>
          <a:xfrm>
            <a:off x="827584" y="1436299"/>
            <a:ext cx="497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Obiekty kultury  </a:t>
            </a:r>
            <a:r>
              <a:rPr lang="pl-PL" altLang="pl-PL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materialno</a:t>
            </a:r>
            <a:r>
              <a:rPr lang="pl-PL" altLang="pl-P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– historycznej 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4" y="1909832"/>
            <a:ext cx="1785938" cy="2384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42" y="1912114"/>
            <a:ext cx="2492484" cy="188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07504" y="4345381"/>
            <a:ext cx="19858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16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Pomnik św. Huberta </a:t>
            </a:r>
            <a:endParaRPr lang="pl-PL" sz="16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411760" y="3717032"/>
            <a:ext cx="1117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Kapliczka</a:t>
            </a:r>
            <a:endParaRPr lang="pl-PL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70084"/>
      </p:ext>
    </p:extLst>
  </p:cSld>
  <p:clrMapOvr>
    <a:masterClrMapping/>
  </p:clrMapOvr>
  <p:transition spd="slow" advTm="755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2" presetClass="exit" presetSubtype="4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0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9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/>
      <p:bldP spid="4" grpId="1"/>
      <p:bldP spid="7" grpId="0"/>
      <p:bldP spid="7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451</TotalTime>
  <Words>480</Words>
  <Application>Microsoft Office PowerPoint</Application>
  <PresentationFormat>Pokaz na ekranie (4:3)</PresentationFormat>
  <Paragraphs>77</Paragraphs>
  <Slides>11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NADLEŚNICTWO PŁOCK Warto poznać …</vt:lpstr>
      <vt:lpstr>Mapa zasięgu terytorialnego Nadleśnictwo Płock</vt:lpstr>
      <vt:lpstr>Historia Nadleśnictwa</vt:lpstr>
      <vt:lpstr>Slajd 4</vt:lpstr>
      <vt:lpstr>Gospodarka leśna</vt:lpstr>
      <vt:lpstr>Co warto wiedzieć …</vt:lpstr>
      <vt:lpstr>Ochrona lasu</vt:lpstr>
      <vt:lpstr>Walory przyrodniczo - leśne</vt:lpstr>
      <vt:lpstr>Turystyczne zagospodarowanie lasu</vt:lpstr>
      <vt:lpstr>CIEKAWOSTKI …</vt:lpstr>
      <vt:lpstr>Prezentację wykonali:  Alicja Ludwicka klasa V  Emilia Dąbrowska klasa V Karol Świerczewski klasa IV   Kategoria: szkoła podstawowa   Szkoła Podstawowa im. Marii Konopnickiej  w Gozdowie  pod kierunkiem: Małgorzaty Mrozowicz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PŁOCK Warto poznać …</dc:title>
  <dc:creator>Ludwik</dc:creator>
  <cp:lastModifiedBy>GOZDOWO</cp:lastModifiedBy>
  <cp:revision>48</cp:revision>
  <dcterms:created xsi:type="dcterms:W3CDTF">2016-04-18T15:42:47Z</dcterms:created>
  <dcterms:modified xsi:type="dcterms:W3CDTF">2016-04-28T09:17:04Z</dcterms:modified>
</cp:coreProperties>
</file>