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60" r:id="rId6"/>
    <p:sldId id="261" r:id="rId7"/>
    <p:sldId id="259" r:id="rId8"/>
    <p:sldId id="265" r:id="rId9"/>
    <p:sldId id="26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kcja domyślna" id="{675CE233-31BF-4E83-BE72-B40B71703102}">
          <p14:sldIdLst>
            <p14:sldId id="256"/>
            <p14:sldId id="257"/>
            <p14:sldId id="258"/>
            <p14:sldId id="259"/>
            <p14:sldId id="260"/>
            <p14:sldId id="261"/>
            <p14:sldId id="262"/>
            <p14:sldId id="263"/>
            <p14:sldId id="264"/>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162" y="-7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title>
      <c:tx>
        <c:rich>
          <a:bodyPr/>
          <a:lstStyle/>
          <a:p>
            <a:pPr>
              <a:defRPr/>
            </a:pPr>
            <a:r>
              <a:rPr lang="pl-PL" dirty="0" smtClean="0"/>
              <a:t>Gatunki drzew</a:t>
            </a:r>
            <a:endParaRPr lang="en-US" dirty="0"/>
          </a:p>
        </c:rich>
      </c:tx>
      <c:layout/>
    </c:title>
    <c:view3D>
      <c:rotX val="30"/>
      <c:perspective val="30"/>
    </c:view3D>
    <c:plotArea>
      <c:layout/>
      <c:pie3DChart>
        <c:varyColors val="1"/>
        <c:ser>
          <c:idx val="0"/>
          <c:order val="0"/>
          <c:tx>
            <c:strRef>
              <c:f>Arkusz1!$B$1</c:f>
              <c:strCache>
                <c:ptCount val="1"/>
                <c:pt idx="0">
                  <c:v>Sprzedaż</c:v>
                </c:pt>
              </c:strCache>
            </c:strRef>
          </c:tx>
          <c:explosion val="25"/>
          <c:cat>
            <c:strRef>
              <c:f>Arkusz1!$A$2:$A$8</c:f>
              <c:strCache>
                <c:ptCount val="7"/>
                <c:pt idx="0">
                  <c:v>sosna</c:v>
                </c:pt>
                <c:pt idx="1">
                  <c:v>buk</c:v>
                </c:pt>
                <c:pt idx="2">
                  <c:v>brzoza</c:v>
                </c:pt>
                <c:pt idx="3">
                  <c:v>olcha </c:v>
                </c:pt>
                <c:pt idx="4">
                  <c:v>świerk</c:v>
                </c:pt>
                <c:pt idx="5">
                  <c:v>dąb</c:v>
                </c:pt>
                <c:pt idx="6">
                  <c:v>inne</c:v>
                </c:pt>
              </c:strCache>
            </c:strRef>
          </c:cat>
          <c:val>
            <c:numRef>
              <c:f>Arkusz1!$B$2:$B$8</c:f>
              <c:numCache>
                <c:formatCode>General</c:formatCode>
                <c:ptCount val="7"/>
                <c:pt idx="0">
                  <c:v>60.2</c:v>
                </c:pt>
                <c:pt idx="1">
                  <c:v>10.1</c:v>
                </c:pt>
                <c:pt idx="2">
                  <c:v>7.8</c:v>
                </c:pt>
                <c:pt idx="3">
                  <c:v>7</c:v>
                </c:pt>
                <c:pt idx="4">
                  <c:v>6.6</c:v>
                </c:pt>
                <c:pt idx="5">
                  <c:v>6.4</c:v>
                </c:pt>
                <c:pt idx="6">
                  <c:v>1.9</c:v>
                </c:pt>
              </c:numCache>
            </c:numRef>
          </c:val>
        </c:ser>
      </c:pie3DChart>
    </c:plotArea>
    <c:legend>
      <c:legendPos val="r"/>
      <c:layout/>
    </c:legend>
    <c:plotVisOnly val="1"/>
  </c:chart>
  <c:txPr>
    <a:bodyPr/>
    <a:lstStyle/>
    <a:p>
      <a:pPr>
        <a:defRPr sz="1800"/>
      </a:pPr>
      <a:endParaRPr lang="pl-PL"/>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l-PL" smtClean="0"/>
              <a:t>Kliknij, aby edytować styl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4/29/2016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drawa.pl/pulsregionu/tv-puls-regionu/eko-skarby-pomorskiej-przyrody-pomniki-przyrody-boleslaw-i-warcislaw-w-nadlesnictwie-goscino-odcinek-2"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www.ustronie-morskie.pl/zabytki-i-pomniki,76,l1.html" TargetMode="External"/><Relationship Id="rId2" Type="http://schemas.openxmlformats.org/officeDocument/2006/relationships/image" Target="../media/image12.jpeg"/><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Guj_BXTQlnY"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373395" y="951470"/>
            <a:ext cx="8614633" cy="1396314"/>
          </a:xfrm>
        </p:spPr>
        <p:txBody>
          <a:bodyPr>
            <a:normAutofit/>
          </a:bodyPr>
          <a:lstStyle/>
          <a:p>
            <a:r>
              <a:rPr lang="pl-PL" sz="3600" dirty="0" smtClean="0">
                <a:solidFill>
                  <a:schemeClr val="accent6">
                    <a:lumMod val="20000"/>
                    <a:lumOff val="80000"/>
                  </a:schemeClr>
                </a:solidFill>
              </a:rPr>
              <a:t>Konkurs „Nasze Nadleśnictwo”</a:t>
            </a:r>
            <a:endParaRPr lang="pl-PL" sz="3600" dirty="0">
              <a:solidFill>
                <a:schemeClr val="accent6">
                  <a:lumMod val="20000"/>
                  <a:lumOff val="80000"/>
                </a:schemeClr>
              </a:solidFill>
            </a:endParaRPr>
          </a:p>
        </p:txBody>
      </p:sp>
      <p:sp>
        <p:nvSpPr>
          <p:cNvPr id="3" name="Podtytuł 2"/>
          <p:cNvSpPr>
            <a:spLocks noGrp="1"/>
          </p:cNvSpPr>
          <p:nvPr>
            <p:ph type="subTitle" idx="1"/>
          </p:nvPr>
        </p:nvSpPr>
        <p:spPr>
          <a:xfrm>
            <a:off x="5474043" y="2754641"/>
            <a:ext cx="6279206" cy="2830613"/>
          </a:xfrm>
        </p:spPr>
        <p:txBody>
          <a:bodyPr>
            <a:normAutofit lnSpcReduction="10000"/>
          </a:bodyPr>
          <a:lstStyle/>
          <a:p>
            <a:r>
              <a:rPr lang="pl-PL" sz="6000" dirty="0" smtClean="0"/>
              <a:t>Nadleśnictwo gościno</a:t>
            </a:r>
          </a:p>
          <a:p>
            <a:r>
              <a:rPr lang="pl-PL" sz="2200" dirty="0" smtClean="0"/>
              <a:t>Regionalna dyrekcja lasów państwowych</a:t>
            </a:r>
          </a:p>
          <a:p>
            <a:r>
              <a:rPr lang="pl-PL" sz="2200" dirty="0" smtClean="0"/>
              <a:t> w </a:t>
            </a:r>
            <a:r>
              <a:rPr lang="pl-PL" sz="2200" dirty="0" err="1" smtClean="0"/>
              <a:t>szczecinku</a:t>
            </a:r>
            <a:endParaRPr lang="pl-PL" sz="2200" dirty="0" smtClean="0"/>
          </a:p>
          <a:p>
            <a:endParaRPr lang="pl-PL" sz="6000" dirty="0" smtClean="0"/>
          </a:p>
          <a:p>
            <a:endParaRPr lang="pl-PL" sz="6000" dirty="0"/>
          </a:p>
          <a:p>
            <a:endParaRPr lang="pl-PL" dirty="0"/>
          </a:p>
        </p:txBody>
      </p:sp>
      <p:pic>
        <p:nvPicPr>
          <p:cNvPr id="1026" name="Picture 2" descr="C:\Documents and Settings\EWA\Pulpit\nadlesnictwo\las\mapa.jpg"/>
          <p:cNvPicPr>
            <a:picLocks noChangeAspect="1" noChangeArrowheads="1"/>
          </p:cNvPicPr>
          <p:nvPr/>
        </p:nvPicPr>
        <p:blipFill>
          <a:blip r:embed="rId2"/>
          <a:srcRect/>
          <a:stretch>
            <a:fillRect/>
          </a:stretch>
        </p:blipFill>
        <p:spPr bwMode="auto">
          <a:xfrm>
            <a:off x="301541" y="2604517"/>
            <a:ext cx="5654416" cy="3437938"/>
          </a:xfrm>
          <a:prstGeom prst="rect">
            <a:avLst/>
          </a:prstGeom>
          <a:noFill/>
          <a:ln w="60325">
            <a:solidFill>
              <a:schemeClr val="accent1">
                <a:lumMod val="40000"/>
                <a:lumOff val="60000"/>
              </a:schemeClr>
            </a:solidFill>
          </a:ln>
        </p:spPr>
      </p:pic>
    </p:spTree>
    <p:extLst>
      <p:ext uri="{BB962C8B-B14F-4D97-AF65-F5344CB8AC3E}">
        <p14:creationId xmlns:p14="http://schemas.microsoft.com/office/powerpoint/2010/main" xmlns="" val="97429388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42703" y="172995"/>
            <a:ext cx="5874523" cy="902043"/>
          </a:xfrm>
        </p:spPr>
        <p:txBody>
          <a:bodyPr>
            <a:normAutofit fontScale="90000"/>
          </a:bodyPr>
          <a:lstStyle/>
          <a:p>
            <a:r>
              <a:rPr lang="pl-PL" dirty="0" smtClean="0"/>
              <a:t>                             Podsumowanie</a:t>
            </a:r>
            <a:endParaRPr lang="pl-PL" dirty="0"/>
          </a:p>
        </p:txBody>
      </p:sp>
      <p:sp>
        <p:nvSpPr>
          <p:cNvPr id="3" name="Symbol zastępczy zawartości 2"/>
          <p:cNvSpPr>
            <a:spLocks noGrp="1"/>
          </p:cNvSpPr>
          <p:nvPr>
            <p:ph idx="1"/>
          </p:nvPr>
        </p:nvSpPr>
        <p:spPr>
          <a:xfrm>
            <a:off x="4806778" y="691978"/>
            <a:ext cx="7092780" cy="3719384"/>
          </a:xfrm>
        </p:spPr>
        <p:txBody>
          <a:bodyPr>
            <a:normAutofit/>
          </a:bodyPr>
          <a:lstStyle/>
          <a:p>
            <a:pPr marL="0" indent="0" algn="just">
              <a:buNone/>
            </a:pPr>
            <a:r>
              <a:rPr lang="pl-PL" sz="1900" dirty="0" smtClean="0"/>
              <a:t>Według nas obszar Nadleśnictwa Gościno jest naprawdę zachwycający. Wiemy, bo sami je zwiedziliśmy i byliśmy pod wielkim wrażeniem. Fauna i flora tego obszaru to coś niesamowitego. Na razie jest wiosna więc nie wszystko jeszcze tętni życiem ale powoli się rozbudza.  Tegoroczna aura sprawia, że na wycieczkę nie jest to najlepszy moment… ale i tak byliśmy zachwyceni. Naprawdę polecamy lasy naszego nadleśnictwa, nawet tym, którzy nie interesują się zbytnio nauką o zwierzętach, drzewach itp. Ale można przyjść, żeby pooglądać widoki. Po tym co tam zobaczycie od razu zakochacie  się w przyrodzie i  tym co stworzyła natura. Naprawdę polecamy!!!!!!!!!!!!</a:t>
            </a:r>
            <a:endParaRPr lang="pl-PL" sz="1900" dirty="0"/>
          </a:p>
        </p:txBody>
      </p:sp>
      <p:pic>
        <p:nvPicPr>
          <p:cNvPr id="4098" name="Picture 2" descr="C:\Users\EWA\Desktop\las\łosie\do pr\SAM_4719.JPG"/>
          <p:cNvPicPr>
            <a:picLocks noChangeAspect="1" noChangeArrowheads="1"/>
          </p:cNvPicPr>
          <p:nvPr/>
        </p:nvPicPr>
        <p:blipFill>
          <a:blip r:embed="rId2"/>
          <a:srcRect/>
          <a:stretch>
            <a:fillRect/>
          </a:stretch>
        </p:blipFill>
        <p:spPr bwMode="auto">
          <a:xfrm>
            <a:off x="469555" y="980045"/>
            <a:ext cx="4191685" cy="2986575"/>
          </a:xfrm>
          <a:prstGeom prst="rect">
            <a:avLst/>
          </a:prstGeom>
          <a:noFill/>
          <a:ln w="57150">
            <a:solidFill>
              <a:schemeClr val="tx1">
                <a:lumMod val="95000"/>
              </a:schemeClr>
            </a:solidFill>
          </a:ln>
        </p:spPr>
      </p:pic>
      <p:sp>
        <p:nvSpPr>
          <p:cNvPr id="5" name="pole tekstowe 4"/>
          <p:cNvSpPr txBox="1"/>
          <p:nvPr/>
        </p:nvSpPr>
        <p:spPr>
          <a:xfrm>
            <a:off x="5597610" y="4263081"/>
            <a:ext cx="5770606" cy="2646878"/>
          </a:xfrm>
          <a:prstGeom prst="rect">
            <a:avLst/>
          </a:prstGeom>
          <a:noFill/>
        </p:spPr>
        <p:txBody>
          <a:bodyPr wrap="square" rtlCol="0">
            <a:spAutoFit/>
          </a:bodyPr>
          <a:lstStyle/>
          <a:p>
            <a:r>
              <a:rPr lang="pl-PL" sz="2000" b="1" dirty="0" smtClean="0"/>
              <a:t>Autorzy: Tomasz Kotliński, Anna Radka, Nadia Caban</a:t>
            </a:r>
          </a:p>
          <a:p>
            <a:r>
              <a:rPr lang="pl-PL" dirty="0" smtClean="0"/>
              <a:t>klasa I gimnazjum</a:t>
            </a:r>
          </a:p>
          <a:p>
            <a:r>
              <a:rPr lang="pl-PL" dirty="0" smtClean="0"/>
              <a:t>Opiekun: Ewa Bielec</a:t>
            </a:r>
          </a:p>
          <a:p>
            <a:r>
              <a:rPr lang="pl-PL" dirty="0" smtClean="0"/>
              <a:t>e-mail: </a:t>
            </a:r>
            <a:r>
              <a:rPr lang="pl-PL" dirty="0" err="1" smtClean="0"/>
              <a:t>ewabielec@gazeta.pl</a:t>
            </a:r>
            <a:endParaRPr lang="pl-PL" dirty="0" smtClean="0"/>
          </a:p>
          <a:p>
            <a:r>
              <a:rPr lang="pl-PL" dirty="0" smtClean="0"/>
              <a:t>Gimnazjum im. Orła Białego w Ustroniu Morskim</a:t>
            </a:r>
          </a:p>
          <a:p>
            <a:r>
              <a:rPr lang="pl-PL" dirty="0" smtClean="0"/>
              <a:t>ul. Wojska Polskiego 8</a:t>
            </a:r>
          </a:p>
          <a:p>
            <a:r>
              <a:rPr lang="pl-PL" dirty="0" smtClean="0"/>
              <a:t>78-111 Ustronie Morskie</a:t>
            </a:r>
          </a:p>
          <a:p>
            <a:r>
              <a:rPr lang="pl-PL" dirty="0" smtClean="0"/>
              <a:t>tel. 94 35 141 73, e-mail: </a:t>
            </a:r>
            <a:r>
              <a:rPr lang="pl-PL" dirty="0" err="1" smtClean="0"/>
              <a:t>zs-ustroniemorskie@wp.pl</a:t>
            </a:r>
            <a:endParaRPr lang="pl-PL" dirty="0" smtClean="0"/>
          </a:p>
          <a:p>
            <a:endParaRPr lang="pl-PL" dirty="0"/>
          </a:p>
        </p:txBody>
      </p:sp>
      <p:sp>
        <p:nvSpPr>
          <p:cNvPr id="6" name="pole tekstowe 5"/>
          <p:cNvSpPr txBox="1"/>
          <p:nvPr/>
        </p:nvSpPr>
        <p:spPr>
          <a:xfrm>
            <a:off x="345988" y="4275438"/>
            <a:ext cx="5103341" cy="2308324"/>
          </a:xfrm>
          <a:prstGeom prst="rect">
            <a:avLst/>
          </a:prstGeom>
          <a:noFill/>
        </p:spPr>
        <p:txBody>
          <a:bodyPr wrap="square" rtlCol="0">
            <a:spAutoFit/>
          </a:bodyPr>
          <a:lstStyle/>
          <a:p>
            <a:r>
              <a:rPr lang="pl-PL" dirty="0" smtClean="0"/>
              <a:t>Informacje zebraliśmy od pracowników Nadleśnictwa Gościno oraz ze strony internetowej nadleśnictwa</a:t>
            </a:r>
          </a:p>
          <a:p>
            <a:r>
              <a:rPr lang="pl-PL" dirty="0" smtClean="0"/>
              <a:t>Treści i zdjęcia na licencji CC</a:t>
            </a:r>
          </a:p>
          <a:p>
            <a:r>
              <a:rPr lang="pl-PL" dirty="0" smtClean="0"/>
              <a:t>Fotografie żurawi, dzika, dębu Bolesław, kołobrzeskiego  lasu, zawilców i maskotek nadleśnictwa są wykonane przez autorów pracy</a:t>
            </a:r>
          </a:p>
          <a:p>
            <a:endParaRPr lang="pl-PL" dirty="0" smtClean="0"/>
          </a:p>
          <a:p>
            <a:endParaRPr lang="pl-PL" dirty="0"/>
          </a:p>
        </p:txBody>
      </p:sp>
    </p:spTree>
    <p:extLst>
      <p:ext uri="{BB962C8B-B14F-4D97-AF65-F5344CB8AC3E}">
        <p14:creationId xmlns:p14="http://schemas.microsoft.com/office/powerpoint/2010/main" xmlns="" val="17780269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903" y="222423"/>
            <a:ext cx="9489988" cy="1112108"/>
          </a:xfrm>
        </p:spPr>
        <p:txBody>
          <a:bodyPr>
            <a:normAutofit fontScale="90000"/>
          </a:bodyPr>
          <a:lstStyle/>
          <a:p>
            <a:pPr algn="ctr"/>
            <a:r>
              <a:rPr lang="pl-PL" dirty="0" smtClean="0"/>
              <a:t>     Nadleśnictwo w Gościnie - historia </a:t>
            </a:r>
            <a:endParaRPr lang="pl-PL" dirty="0"/>
          </a:p>
        </p:txBody>
      </p:sp>
      <p:sp>
        <p:nvSpPr>
          <p:cNvPr id="3" name="Symbol zastępczy zawartości 2"/>
          <p:cNvSpPr>
            <a:spLocks noGrp="1"/>
          </p:cNvSpPr>
          <p:nvPr>
            <p:ph idx="1"/>
          </p:nvPr>
        </p:nvSpPr>
        <p:spPr>
          <a:xfrm>
            <a:off x="3262184" y="1173892"/>
            <a:ext cx="8414950" cy="5301859"/>
          </a:xfrm>
        </p:spPr>
        <p:txBody>
          <a:bodyPr>
            <a:normAutofit/>
          </a:bodyPr>
          <a:lstStyle/>
          <a:p>
            <a:pPr marL="0" indent="0" algn="just">
              <a:buNone/>
            </a:pPr>
            <a:r>
              <a:rPr lang="pl-PL" dirty="0" smtClean="0">
                <a:ea typeface="Calibri"/>
                <a:cs typeface="Times New Roman"/>
              </a:rPr>
              <a:t>Nadleśnictwo Gościno (do roku 1952 noszące nazwę Gostyń Pomorski), jako jednostka administracyjna Lasów Państwowych powstało w 1946 roku. </a:t>
            </a:r>
            <a:r>
              <a:rPr lang="pl-PL" dirty="0" smtClean="0"/>
              <a:t>Nadleśnictwo zarządza lasami skarbu państwa o powierzchni 22663 ha  w granicach województwa zachodniopomorskiego, na terenie  5 powiatów i 14 gmin. Urozmaicony </a:t>
            </a:r>
            <a:r>
              <a:rPr lang="pl-PL" dirty="0" err="1" smtClean="0"/>
              <a:t>młodoglacjalny</a:t>
            </a:r>
            <a:r>
              <a:rPr lang="pl-PL" dirty="0" smtClean="0"/>
              <a:t> krajobraz, to w większości pofałdowana morena denna z wzniesieniami moren czołowych. Charakterystyczne są tu płytkie zagłębienia i niecki, w których powstały bagna, oraz cieki wodne o zawiłych naturalnych korytach. Bliskość morza, łagodny klimat i żyzne gleby od dawna sprzyjały rozwojowi osadnictwa, o czym świadczą liczne kurhany i pozostałości grodzisk. We wczesnym średniowieczu tereny te zamieszkiwali Słowianie,   a już w 1000 r. w Kołobrzegu powstało biskupstwo założone przez Bolesława  Chrobrego. W późniejszych okresach ziemia przechodziła z rąk do rąk podbijana przez Niemców, Duńczyków, Szwedów i Prusaków. Ponad 17% lasów to lasy ochronne (głównie glebo i wodochronne), utworzono obszary chronionego krajobrazu, trzy rezerwaty przyrody, liczne użytki ekologiczne, a najokazalsze drzewa i głazy narzutowe objęto ochroną jako pomniki przyrody. Urodzaj grzybów i jagód, czyste powietrze, rybne rzeki i jeziora zachęcają do wędrówek, wypoczynku i uprawiania różnych form rekreacji.</a:t>
            </a:r>
          </a:p>
        </p:txBody>
      </p:sp>
      <p:pic>
        <p:nvPicPr>
          <p:cNvPr id="1026" name="Picture 2" descr="C:\Documents and Settings\EWA\Pulpit\nadlesnictwo\IMG_1353.JPG"/>
          <p:cNvPicPr>
            <a:picLocks noChangeAspect="1" noChangeArrowheads="1"/>
          </p:cNvPicPr>
          <p:nvPr/>
        </p:nvPicPr>
        <p:blipFill>
          <a:blip r:embed="rId2"/>
          <a:srcRect/>
          <a:stretch>
            <a:fillRect/>
          </a:stretch>
        </p:blipFill>
        <p:spPr bwMode="auto">
          <a:xfrm>
            <a:off x="318414" y="1124465"/>
            <a:ext cx="2795488" cy="4763220"/>
          </a:xfrm>
          <a:prstGeom prst="rect">
            <a:avLst/>
          </a:prstGeom>
          <a:noFill/>
          <a:ln w="57150">
            <a:solidFill>
              <a:schemeClr val="accent1">
                <a:lumMod val="40000"/>
                <a:lumOff val="60000"/>
                <a:alpha val="99000"/>
              </a:schemeClr>
            </a:solidFill>
          </a:ln>
        </p:spPr>
      </p:pic>
      <p:sp>
        <p:nvSpPr>
          <p:cNvPr id="5" name="pole tekstowe 4"/>
          <p:cNvSpPr txBox="1"/>
          <p:nvPr/>
        </p:nvSpPr>
        <p:spPr>
          <a:xfrm>
            <a:off x="296562" y="5993027"/>
            <a:ext cx="3645244" cy="646331"/>
          </a:xfrm>
          <a:prstGeom prst="rect">
            <a:avLst/>
          </a:prstGeom>
          <a:noFill/>
        </p:spPr>
        <p:txBody>
          <a:bodyPr wrap="square" rtlCol="0">
            <a:spAutoFit/>
          </a:bodyPr>
          <a:lstStyle/>
          <a:p>
            <a:r>
              <a:rPr lang="pl-PL" i="1" dirty="0" smtClean="0">
                <a:hlinkClick r:id="rId3"/>
              </a:rPr>
              <a:t>Zobacz film</a:t>
            </a:r>
          </a:p>
          <a:p>
            <a:r>
              <a:rPr lang="pl-PL" i="1" dirty="0" smtClean="0">
                <a:hlinkClick r:id="rId3"/>
              </a:rPr>
              <a:t>Dąb </a:t>
            </a:r>
            <a:r>
              <a:rPr lang="pl-PL" i="1" dirty="0" smtClean="0">
                <a:hlinkClick r:id="rId3"/>
              </a:rPr>
              <a:t>Bolesław – pomnik przyrody</a:t>
            </a:r>
            <a:endParaRPr lang="pl-PL" i="1" dirty="0"/>
          </a:p>
        </p:txBody>
      </p:sp>
    </p:spTree>
    <p:extLst>
      <p:ext uri="{BB962C8B-B14F-4D97-AF65-F5344CB8AC3E}">
        <p14:creationId xmlns:p14="http://schemas.microsoft.com/office/powerpoint/2010/main" xmlns="" val="414951587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75935" y="185351"/>
            <a:ext cx="3836772" cy="712573"/>
          </a:xfrm>
        </p:spPr>
        <p:txBody>
          <a:bodyPr>
            <a:normAutofit/>
          </a:bodyPr>
          <a:lstStyle/>
          <a:p>
            <a:r>
              <a:rPr lang="pl-PL" sz="3200" dirty="0" smtClean="0"/>
              <a:t>Zasoby leśne</a:t>
            </a:r>
            <a:endParaRPr lang="pl-PL" sz="3200" dirty="0"/>
          </a:p>
        </p:txBody>
      </p:sp>
      <p:graphicFrame>
        <p:nvGraphicFramePr>
          <p:cNvPr id="4" name="Symbol zastępczy zawartości 3"/>
          <p:cNvGraphicFramePr>
            <a:graphicFrameLocks noGrp="1"/>
          </p:cNvGraphicFramePr>
          <p:nvPr>
            <p:ph idx="1"/>
          </p:nvPr>
        </p:nvGraphicFramePr>
        <p:xfrm>
          <a:off x="4114799" y="296563"/>
          <a:ext cx="7142205" cy="3200399"/>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5"/>
          <p:cNvSpPr txBox="1"/>
          <p:nvPr/>
        </p:nvSpPr>
        <p:spPr>
          <a:xfrm>
            <a:off x="5350476" y="3639388"/>
            <a:ext cx="6413157" cy="2031325"/>
          </a:xfrm>
          <a:prstGeom prst="rect">
            <a:avLst/>
          </a:prstGeom>
          <a:noFill/>
        </p:spPr>
        <p:txBody>
          <a:bodyPr wrap="square" rtlCol="0">
            <a:spAutoFit/>
          </a:bodyPr>
          <a:lstStyle/>
          <a:p>
            <a:r>
              <a:rPr lang="pl-PL" dirty="0" smtClean="0"/>
              <a:t>Siedliska lasowe zajmują 55,1% powierzchni (12223,75ha), </a:t>
            </a:r>
          </a:p>
          <a:p>
            <a:r>
              <a:rPr lang="pl-PL" dirty="0" smtClean="0"/>
              <a:t>natomiast borowe 44,9% (9978,54ha) powierzchni gruntów leśnych nadleśnictwa.</a:t>
            </a:r>
            <a:br>
              <a:rPr lang="pl-PL" dirty="0" smtClean="0"/>
            </a:br>
            <a:r>
              <a:rPr lang="pl-PL" dirty="0" smtClean="0"/>
              <a:t>Głównymi typami siedliskowymi w Nadleśnictwie Gościno są:</a:t>
            </a:r>
            <a:br>
              <a:rPr lang="pl-PL" dirty="0" smtClean="0"/>
            </a:br>
            <a:r>
              <a:rPr lang="pl-PL" dirty="0" smtClean="0"/>
              <a:t>Bór Mieszany świeży – 7658,83ha (34,5%),</a:t>
            </a:r>
            <a:br>
              <a:rPr lang="pl-PL" dirty="0" smtClean="0"/>
            </a:br>
            <a:r>
              <a:rPr lang="pl-PL" dirty="0" smtClean="0"/>
              <a:t>Las Mieszany świeży – 5664,33ha (25,5%),</a:t>
            </a:r>
            <a:br>
              <a:rPr lang="pl-PL" dirty="0" smtClean="0"/>
            </a:br>
            <a:r>
              <a:rPr lang="pl-PL" dirty="0" smtClean="0"/>
              <a:t>Las świeży – 3908,86ha (17,6%).</a:t>
            </a:r>
            <a:endParaRPr lang="pl-PL" dirty="0"/>
          </a:p>
        </p:txBody>
      </p:sp>
      <p:pic>
        <p:nvPicPr>
          <p:cNvPr id="3" name="Picture 2" descr="C:\Users\EWA\Desktop\las\łosie\do pr\SAM_4731.JPG"/>
          <p:cNvPicPr>
            <a:picLocks noChangeAspect="1" noChangeArrowheads="1"/>
          </p:cNvPicPr>
          <p:nvPr/>
        </p:nvPicPr>
        <p:blipFill>
          <a:blip r:embed="rId3"/>
          <a:srcRect/>
          <a:stretch>
            <a:fillRect/>
          </a:stretch>
        </p:blipFill>
        <p:spPr bwMode="auto">
          <a:xfrm>
            <a:off x="450862" y="1173892"/>
            <a:ext cx="4318846" cy="5263593"/>
          </a:xfrm>
          <a:prstGeom prst="rect">
            <a:avLst/>
          </a:prstGeom>
          <a:noFill/>
          <a:ln w="53975" cap="rnd">
            <a:solidFill>
              <a:schemeClr val="tx1">
                <a:lumMod val="85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405342"/>
            <a:ext cx="6164653" cy="496701"/>
          </a:xfrm>
        </p:spPr>
        <p:txBody>
          <a:bodyPr>
            <a:normAutofit fontScale="90000"/>
          </a:bodyPr>
          <a:lstStyle/>
          <a:p>
            <a:r>
              <a:rPr lang="pl-PL" b="1" dirty="0" smtClean="0"/>
              <a:t>             Rezerwat Warnie bagno</a:t>
            </a:r>
            <a:endParaRPr lang="pl-PL" b="1" dirty="0"/>
          </a:p>
        </p:txBody>
      </p:sp>
      <p:sp>
        <p:nvSpPr>
          <p:cNvPr id="4" name="Symbol zastępczy tekstu 3"/>
          <p:cNvSpPr>
            <a:spLocks noGrp="1"/>
          </p:cNvSpPr>
          <p:nvPr>
            <p:ph type="body" sz="half" idx="2"/>
          </p:nvPr>
        </p:nvSpPr>
        <p:spPr>
          <a:xfrm>
            <a:off x="494272" y="889686"/>
            <a:ext cx="7117490" cy="2100649"/>
          </a:xfrm>
        </p:spPr>
        <p:txBody>
          <a:bodyPr>
            <a:noAutofit/>
          </a:bodyPr>
          <a:lstStyle/>
          <a:p>
            <a:pPr algn="just"/>
            <a:r>
              <a:rPr lang="pl-PL" dirty="0" smtClean="0"/>
              <a:t>Na terenie nadleśnictwa znajdują się specyficzne i unikatowe wysokie torfowiska bałtyckie, które zasilane są wyłącznie wodami opadowymi. Objęte są one ochroną prawną w rezerwatach </a:t>
            </a:r>
            <a:r>
              <a:rPr lang="pl-PL" dirty="0" err="1" smtClean="0"/>
              <a:t>Wierzchomińskie</a:t>
            </a:r>
            <a:r>
              <a:rPr lang="pl-PL" dirty="0" smtClean="0"/>
              <a:t> oraz Warnie Bagno, jak i w rezerwacie Łazy. Rezerwaty </a:t>
            </a:r>
            <a:r>
              <a:rPr lang="pl-PL" dirty="0" err="1" smtClean="0"/>
              <a:t>Wierzchomińskie</a:t>
            </a:r>
            <a:r>
              <a:rPr lang="pl-PL" dirty="0" smtClean="0"/>
              <a:t> i Warnie Bagno wchodzą w skład obszaru Natura 2000 pod wspólną nazwą Warnie Bagno.</a:t>
            </a:r>
          </a:p>
        </p:txBody>
      </p:sp>
      <p:pic>
        <p:nvPicPr>
          <p:cNvPr id="7" name="Symbol zastępczy obrazu 8"/>
          <p:cNvPicPr>
            <a:picLocks noGrp="1" noChangeAspect="1"/>
          </p:cNvPicPr>
          <p:nvPr>
            <p:ph type="pic" idx="1"/>
          </p:nvPr>
        </p:nvPicPr>
        <p:blipFill>
          <a:blip r:embed="rId2">
            <a:extLst>
              <a:ext uri="{28A0092B-C50C-407E-A947-70E740481C1C}">
                <a14:useLocalDpi xmlns:a14="http://schemas.microsoft.com/office/drawing/2010/main" xmlns="" val="0"/>
              </a:ext>
            </a:extLst>
          </a:blip>
          <a:srcRect l="26170" r="26170"/>
          <a:stretch>
            <a:fillRect/>
          </a:stretch>
        </p:blipFill>
        <p:spPr>
          <a:xfrm>
            <a:off x="7956383" y="420130"/>
            <a:ext cx="3807250" cy="4831492"/>
          </a:xfrm>
          <a:prstGeom prst="roundRect">
            <a:avLst>
              <a:gd name="adj" fmla="val 16667"/>
            </a:avLst>
          </a:prstGeom>
          <a:ln>
            <a:solidFill>
              <a:schemeClr val="tx1">
                <a:lumMod val="9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Symbol zastępczy zawartości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88693" y="3516872"/>
            <a:ext cx="4143970" cy="26455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pole tekstowe 5"/>
          <p:cNvSpPr txBox="1"/>
          <p:nvPr/>
        </p:nvSpPr>
        <p:spPr>
          <a:xfrm>
            <a:off x="506627" y="2743200"/>
            <a:ext cx="4584357" cy="3693319"/>
          </a:xfrm>
          <a:prstGeom prst="rect">
            <a:avLst/>
          </a:prstGeom>
          <a:noFill/>
        </p:spPr>
        <p:txBody>
          <a:bodyPr wrap="square" rtlCol="0">
            <a:spAutoFit/>
          </a:bodyPr>
          <a:lstStyle/>
          <a:p>
            <a:pPr algn="just"/>
            <a:r>
              <a:rPr lang="pl-PL" dirty="0" smtClean="0"/>
              <a:t>Największym rezerwatem Nadleśnictwa Gościno jest rezerwat Warnie Bagno o powierzchni ponad 500 ha. Na znacznej jego  części dawniej eksploatowano torf, o czym świadczą rozległe potorfia, porośnięte zwartym kobiercem mchów torfowców. Najciekawszą pod względem przyrodniczym częścią rezerwatu jest nienaruszony eksploatacją fragment torfowiska wysokiego typu bałtyckiego. Wśród luźno porastających go sosen występują charakterystyczne dla mszaru </a:t>
            </a:r>
            <a:r>
              <a:rPr lang="pl-PL" dirty="0" err="1" smtClean="0"/>
              <a:t>torfowcowego</a:t>
            </a:r>
            <a:r>
              <a:rPr lang="pl-PL" dirty="0" smtClean="0"/>
              <a:t> rośliny, w tym łanowo tu rosnący wrzosiec bagienny. </a:t>
            </a:r>
            <a:endParaRPr lang="pl-PL" sz="2000" dirty="0"/>
          </a:p>
        </p:txBody>
      </p:sp>
      <p:sp>
        <p:nvSpPr>
          <p:cNvPr id="8" name="pole tekstowe 7"/>
          <p:cNvSpPr txBox="1"/>
          <p:nvPr/>
        </p:nvSpPr>
        <p:spPr>
          <a:xfrm>
            <a:off x="6870358" y="6301946"/>
            <a:ext cx="2582562" cy="369332"/>
          </a:xfrm>
          <a:prstGeom prst="rect">
            <a:avLst/>
          </a:prstGeom>
          <a:noFill/>
        </p:spPr>
        <p:txBody>
          <a:bodyPr wrap="square" rtlCol="0">
            <a:spAutoFit/>
          </a:bodyPr>
          <a:lstStyle/>
          <a:p>
            <a:r>
              <a:rPr lang="pl-PL" dirty="0" smtClean="0"/>
              <a:t>wrzosiec bagienny </a:t>
            </a:r>
            <a:endParaRPr lang="pl-PL" dirty="0"/>
          </a:p>
        </p:txBody>
      </p:sp>
    </p:spTree>
    <p:extLst>
      <p:ext uri="{BB962C8B-B14F-4D97-AF65-F5344CB8AC3E}">
        <p14:creationId xmlns:p14="http://schemas.microsoft.com/office/powerpoint/2010/main" xmlns="" val="203136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3632" y="333633"/>
            <a:ext cx="6981567" cy="1062682"/>
          </a:xfrm>
        </p:spPr>
        <p:txBody>
          <a:bodyPr>
            <a:normAutofit/>
          </a:bodyPr>
          <a:lstStyle/>
          <a:p>
            <a:pPr algn="ctr"/>
            <a:r>
              <a:rPr lang="pl-PL" sz="2500" b="1" dirty="0" smtClean="0"/>
              <a:t>   Rezerwat </a:t>
            </a:r>
            <a:br>
              <a:rPr lang="pl-PL" sz="2500" b="1" dirty="0" smtClean="0"/>
            </a:br>
            <a:r>
              <a:rPr lang="pl-PL" sz="2500" b="1" dirty="0" err="1" smtClean="0"/>
              <a:t>wierzchomińskie</a:t>
            </a:r>
            <a:r>
              <a:rPr lang="pl-PL" sz="2500" b="1" dirty="0" smtClean="0"/>
              <a:t> bagno </a:t>
            </a:r>
            <a:endParaRPr lang="pl-PL" sz="2500" b="1" dirty="0"/>
          </a:p>
        </p:txBody>
      </p:sp>
      <p:sp>
        <p:nvSpPr>
          <p:cNvPr id="4" name="Symbol zastępczy tekstu 3"/>
          <p:cNvSpPr>
            <a:spLocks noGrp="1"/>
          </p:cNvSpPr>
          <p:nvPr>
            <p:ph type="body" sz="half" idx="2"/>
          </p:nvPr>
        </p:nvSpPr>
        <p:spPr>
          <a:xfrm>
            <a:off x="469558" y="1606379"/>
            <a:ext cx="6380896" cy="2446638"/>
          </a:xfrm>
        </p:spPr>
        <p:txBody>
          <a:bodyPr>
            <a:normAutofit/>
          </a:bodyPr>
          <a:lstStyle/>
          <a:p>
            <a:pPr algn="just"/>
            <a:r>
              <a:rPr lang="pl-PL" dirty="0" smtClean="0"/>
              <a:t>Rezerwat Wierzchomińskie Bagno przylega do rezerwatu Warnie Bagno, chroniąc cały duży ekosystem bagienny. Centrum rezerwatu to niewielkie, zarastające jeziorko typu dystroficznego okolone płem (pływającym kożuchem roślinności bagiennej) oraz torfowiskiem przejściowym z charakterystycznymi dla tego siedliska roślinami. W wilgotnych lasach otaczających jezioro i torfowisko znajduje się jedno z najliczniejszych stanowisk wiciokrzewu pomorskiego w kraju.</a:t>
            </a:r>
            <a:endParaRPr lang="pl-PL" dirty="0"/>
          </a:p>
        </p:txBody>
      </p:sp>
      <p:pic>
        <p:nvPicPr>
          <p:cNvPr id="6" name="Symbol zastępczy obrazu 4"/>
          <p:cNvPicPr>
            <a:picLocks noChangeAspect="1"/>
          </p:cNvPicPr>
          <p:nvPr/>
        </p:nvPicPr>
        <p:blipFill>
          <a:blip r:embed="rId2">
            <a:extLst>
              <a:ext uri="{28A0092B-C50C-407E-A947-70E740481C1C}">
                <a14:useLocalDpi xmlns:a14="http://schemas.microsoft.com/office/drawing/2010/main" xmlns="" val="0"/>
              </a:ext>
            </a:extLst>
          </a:blip>
          <a:srcRect l="15987" r="15987"/>
          <a:stretch>
            <a:fillRect/>
          </a:stretch>
        </p:blipFill>
        <p:spPr>
          <a:xfrm>
            <a:off x="7075358" y="1074633"/>
            <a:ext cx="4872168" cy="4796801"/>
          </a:xfrm>
          <a:prstGeom prst="rect">
            <a:avLst/>
          </a:prstGeom>
          <a:ln w="190500" cap="sq" cmpd="dbl">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146" name="AutoShape 2" descr="https://upload.wikimedia.org/wikipedia/commons/thumb/0/09/Lonicera_periclymenum_02_ies.jpg/206px-Lonicera_periclymenum_02_i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147" name="Picture 3" descr="C:\Documents and Settings\EWA\Pulpit\nadlesnictwo\wiciokrzew.jpg"/>
          <p:cNvPicPr>
            <a:picLocks noChangeAspect="1" noChangeArrowheads="1"/>
          </p:cNvPicPr>
          <p:nvPr/>
        </p:nvPicPr>
        <p:blipFill>
          <a:blip r:embed="rId3"/>
          <a:srcRect/>
          <a:stretch>
            <a:fillRect/>
          </a:stretch>
        </p:blipFill>
        <p:spPr bwMode="auto">
          <a:xfrm>
            <a:off x="450679" y="4053016"/>
            <a:ext cx="2616200" cy="2286000"/>
          </a:xfrm>
          <a:prstGeom prst="rect">
            <a:avLst/>
          </a:prstGeom>
          <a:noFill/>
          <a:ln w="31750" cap="rnd">
            <a:solidFill>
              <a:schemeClr val="tx1">
                <a:lumMod val="85000"/>
              </a:schemeClr>
            </a:solidFill>
          </a:ln>
        </p:spPr>
      </p:pic>
      <p:pic>
        <p:nvPicPr>
          <p:cNvPr id="6148" name="Picture 4" descr="C:\Documents and Settings\EWA\Pulpit\nadlesnictwo\wiciokrzew o.JPG"/>
          <p:cNvPicPr>
            <a:picLocks noChangeAspect="1" noChangeArrowheads="1"/>
          </p:cNvPicPr>
          <p:nvPr/>
        </p:nvPicPr>
        <p:blipFill>
          <a:blip r:embed="rId4"/>
          <a:srcRect/>
          <a:stretch>
            <a:fillRect/>
          </a:stretch>
        </p:blipFill>
        <p:spPr bwMode="auto">
          <a:xfrm>
            <a:off x="3348681" y="4107294"/>
            <a:ext cx="2768099" cy="2192334"/>
          </a:xfrm>
          <a:prstGeom prst="rect">
            <a:avLst/>
          </a:prstGeom>
          <a:noFill/>
          <a:ln w="31750" cap="rnd">
            <a:solidFill>
              <a:schemeClr val="tx1">
                <a:lumMod val="85000"/>
              </a:schemeClr>
            </a:solidFill>
          </a:ln>
        </p:spPr>
      </p:pic>
      <p:sp>
        <p:nvSpPr>
          <p:cNvPr id="8" name="pole tekstowe 7"/>
          <p:cNvSpPr txBox="1"/>
          <p:nvPr/>
        </p:nvSpPr>
        <p:spPr>
          <a:xfrm>
            <a:off x="1816443" y="6376087"/>
            <a:ext cx="3571103" cy="307777"/>
          </a:xfrm>
          <a:prstGeom prst="rect">
            <a:avLst/>
          </a:prstGeom>
          <a:noFill/>
        </p:spPr>
        <p:txBody>
          <a:bodyPr wrap="square" rtlCol="0">
            <a:spAutoFit/>
          </a:bodyPr>
          <a:lstStyle/>
          <a:p>
            <a:r>
              <a:rPr lang="pl-PL" sz="1400" dirty="0" smtClean="0"/>
              <a:t>kwiaty i owoce  wiciokrzewu pomorskiego</a:t>
            </a:r>
            <a:endParaRPr lang="pl-PL" sz="1400" dirty="0"/>
          </a:p>
        </p:txBody>
      </p:sp>
    </p:spTree>
    <p:extLst>
      <p:ext uri="{BB962C8B-B14F-4D97-AF65-F5344CB8AC3E}">
        <p14:creationId xmlns:p14="http://schemas.microsoft.com/office/powerpoint/2010/main" xmlns="" val="13364747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Documents and Settings\Administrator\Pulpit\bolesław\Obraz1.jpg"/>
          <p:cNvPicPr>
            <a:picLocks noChangeAspect="1" noChangeArrowheads="1"/>
          </p:cNvPicPr>
          <p:nvPr/>
        </p:nvPicPr>
        <p:blipFill>
          <a:blip r:embed="rId2"/>
          <a:srcRect/>
          <a:stretch>
            <a:fillRect/>
          </a:stretch>
        </p:blipFill>
        <p:spPr bwMode="auto">
          <a:xfrm>
            <a:off x="389065" y="2594024"/>
            <a:ext cx="5863453" cy="3944846"/>
          </a:xfrm>
          <a:prstGeom prst="rect">
            <a:avLst/>
          </a:prstGeom>
          <a:noFill/>
          <a:ln w="50800" cap="rnd">
            <a:solidFill>
              <a:schemeClr val="tx1">
                <a:lumMod val="85000"/>
              </a:schemeClr>
            </a:solidFill>
            <a:round/>
            <a:headEnd/>
            <a:tailEnd/>
          </a:ln>
        </p:spPr>
      </p:pic>
      <p:sp>
        <p:nvSpPr>
          <p:cNvPr id="10" name="pole tekstowe 9"/>
          <p:cNvSpPr txBox="1"/>
          <p:nvPr/>
        </p:nvSpPr>
        <p:spPr>
          <a:xfrm>
            <a:off x="518984" y="790832"/>
            <a:ext cx="7549978" cy="1754326"/>
          </a:xfrm>
          <a:prstGeom prst="rect">
            <a:avLst/>
          </a:prstGeom>
          <a:noFill/>
        </p:spPr>
        <p:txBody>
          <a:bodyPr wrap="square" rtlCol="0">
            <a:spAutoFit/>
          </a:bodyPr>
          <a:lstStyle/>
          <a:p>
            <a:r>
              <a:rPr lang="pl-PL" dirty="0" smtClean="0"/>
              <a:t>Kołobrzeski Las – znajduje się na potencjalnym siedlisku żyznej buczyny niżowej fragmentarycznie wykształconej. W przeważającej części drzewostan kompleksu budują buki. Są to głównie drzewa w wieku 60-80 lat. Niektóre okazy przekraczają wiek 100 lat. W granicach kompleksu „Las Kołobrzeski” występują dwa potężne dęby szypułkowe:  </a:t>
            </a:r>
            <a:r>
              <a:rPr lang="pl-PL" dirty="0" smtClean="0">
                <a:hlinkClick r:id="rId3"/>
              </a:rPr>
              <a:t>Bolesław </a:t>
            </a:r>
            <a:r>
              <a:rPr lang="pl-PL" dirty="0" smtClean="0"/>
              <a:t>– 800 lat oraz  Warcisław – 640 lat, które są pomnikami przyrody.</a:t>
            </a:r>
            <a:endParaRPr lang="pl-PL" dirty="0"/>
          </a:p>
        </p:txBody>
      </p:sp>
      <p:pic>
        <p:nvPicPr>
          <p:cNvPr id="12" name="Picture 9" descr="C:\Documents and Settings\EWA\Pulpit\deby\bol.JPG"/>
          <p:cNvPicPr>
            <a:picLocks noGrp="1" noChangeAspect="1" noChangeArrowheads="1"/>
          </p:cNvPicPr>
          <p:nvPr>
            <p:ph type="pic" idx="1"/>
          </p:nvPr>
        </p:nvPicPr>
        <p:blipFill>
          <a:blip r:embed="rId4"/>
          <a:srcRect l="2153" r="2153"/>
          <a:stretch>
            <a:fillRect/>
          </a:stretch>
        </p:blipFill>
        <p:spPr bwMode="auto">
          <a:xfrm>
            <a:off x="8178805" y="395415"/>
            <a:ext cx="3362406" cy="4685475"/>
          </a:xfrm>
          <a:prstGeom prst="rect">
            <a:avLst/>
          </a:prstGeom>
          <a:noFill/>
          <a:ln w="53975" cap="rnd">
            <a:solidFill>
              <a:schemeClr val="tx1">
                <a:lumMod val="85000"/>
              </a:schemeClr>
            </a:solidFill>
            <a:round/>
            <a:headEnd/>
            <a:tailEnd/>
          </a:ln>
        </p:spPr>
      </p:pic>
      <p:sp>
        <p:nvSpPr>
          <p:cNvPr id="13" name="pole tekstowe 12"/>
          <p:cNvSpPr txBox="1"/>
          <p:nvPr/>
        </p:nvSpPr>
        <p:spPr>
          <a:xfrm>
            <a:off x="2125362" y="172995"/>
            <a:ext cx="4967416" cy="400110"/>
          </a:xfrm>
          <a:prstGeom prst="rect">
            <a:avLst/>
          </a:prstGeom>
          <a:noFill/>
        </p:spPr>
        <p:txBody>
          <a:bodyPr wrap="square" rtlCol="0">
            <a:spAutoFit/>
          </a:bodyPr>
          <a:lstStyle/>
          <a:p>
            <a:r>
              <a:rPr lang="pl-PL" sz="2000" b="1" dirty="0" smtClean="0"/>
              <a:t>KOŁOBRZESKI LAS</a:t>
            </a:r>
            <a:endParaRPr lang="pl-PL" sz="2000" b="1" dirty="0"/>
          </a:p>
        </p:txBody>
      </p:sp>
      <p:sp>
        <p:nvSpPr>
          <p:cNvPr id="14" name="pole tekstowe 13"/>
          <p:cNvSpPr txBox="1"/>
          <p:nvPr/>
        </p:nvSpPr>
        <p:spPr>
          <a:xfrm>
            <a:off x="8933936" y="444843"/>
            <a:ext cx="2817341" cy="369332"/>
          </a:xfrm>
          <a:prstGeom prst="rect">
            <a:avLst/>
          </a:prstGeom>
          <a:noFill/>
        </p:spPr>
        <p:txBody>
          <a:bodyPr wrap="square" rtlCol="0">
            <a:spAutoFit/>
          </a:bodyPr>
          <a:lstStyle/>
          <a:p>
            <a:r>
              <a:rPr lang="pl-PL" dirty="0" smtClean="0">
                <a:solidFill>
                  <a:schemeClr val="bg1"/>
                </a:solidFill>
              </a:rPr>
              <a:t>Dąb Bolesław</a:t>
            </a:r>
            <a:endParaRPr lang="pl-PL" dirty="0">
              <a:solidFill>
                <a:schemeClr val="bg1"/>
              </a:solidFill>
            </a:endParaRPr>
          </a:p>
        </p:txBody>
      </p:sp>
      <p:pic>
        <p:nvPicPr>
          <p:cNvPr id="1026" name="Picture 2" descr="E:\las\zawilce1.JPG"/>
          <p:cNvPicPr>
            <a:picLocks noChangeAspect="1" noChangeArrowheads="1"/>
          </p:cNvPicPr>
          <p:nvPr/>
        </p:nvPicPr>
        <p:blipFill>
          <a:blip r:embed="rId5"/>
          <a:srcRect/>
          <a:stretch>
            <a:fillRect/>
          </a:stretch>
        </p:blipFill>
        <p:spPr bwMode="auto">
          <a:xfrm>
            <a:off x="6423780" y="3892377"/>
            <a:ext cx="4428197" cy="2629242"/>
          </a:xfrm>
          <a:prstGeom prst="rect">
            <a:avLst/>
          </a:prstGeom>
          <a:noFill/>
          <a:ln w="50800" cap="rnd">
            <a:solidFill>
              <a:schemeClr val="tx1">
                <a:lumMod val="95000"/>
              </a:schemeClr>
            </a:solidFill>
          </a:ln>
        </p:spPr>
      </p:pic>
    </p:spTree>
    <p:extLst>
      <p:ext uri="{BB962C8B-B14F-4D97-AF65-F5344CB8AC3E}">
        <p14:creationId xmlns:p14="http://schemas.microsoft.com/office/powerpoint/2010/main" xmlns="" val="28385211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355831" y="3076832"/>
            <a:ext cx="5371975" cy="33322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ytuł 1"/>
          <p:cNvSpPr>
            <a:spLocks noGrp="1"/>
          </p:cNvSpPr>
          <p:nvPr>
            <p:ph type="title"/>
          </p:nvPr>
        </p:nvSpPr>
        <p:spPr>
          <a:xfrm>
            <a:off x="1030290" y="500011"/>
            <a:ext cx="10131425" cy="636811"/>
          </a:xfrm>
          <a:solidFill>
            <a:schemeClr val="accent6">
              <a:lumMod val="60000"/>
              <a:lumOff val="40000"/>
            </a:schemeClr>
          </a:solidFill>
          <a:ln>
            <a:solidFill>
              <a:schemeClr val="bg2"/>
            </a:solidFill>
          </a:ln>
          <a:effectLst>
            <a:glow rad="63500">
              <a:schemeClr val="accent4">
                <a:satMod val="175000"/>
                <a:alpha val="40000"/>
              </a:schemeClr>
            </a:glow>
          </a:effectLst>
        </p:spPr>
        <p:txBody>
          <a:bodyPr>
            <a:normAutofit fontScale="90000"/>
          </a:bodyPr>
          <a:lstStyle/>
          <a:p>
            <a:r>
              <a:rPr lang="pl-PL" dirty="0" smtClean="0"/>
              <a:t>            </a:t>
            </a:r>
            <a:r>
              <a:rPr lang="pl-PL" sz="3200" dirty="0" smtClean="0"/>
              <a:t>zwierzęta nadleśnictwa gościno</a:t>
            </a:r>
            <a:endParaRPr lang="pl-PL" dirty="0"/>
          </a:p>
        </p:txBody>
      </p:sp>
      <p:sp>
        <p:nvSpPr>
          <p:cNvPr id="3" name="Symbol zastępczy tekstu 2"/>
          <p:cNvSpPr>
            <a:spLocks noGrp="1"/>
          </p:cNvSpPr>
          <p:nvPr>
            <p:ph type="body" idx="1"/>
          </p:nvPr>
        </p:nvSpPr>
        <p:spPr>
          <a:xfrm>
            <a:off x="491756" y="5665803"/>
            <a:ext cx="1361757" cy="576262"/>
          </a:xfrm>
        </p:spPr>
        <p:txBody>
          <a:bodyPr/>
          <a:lstStyle/>
          <a:p>
            <a:r>
              <a:rPr lang="pl-PL" sz="2400" b="1" dirty="0" smtClean="0"/>
              <a:t>dzik </a:t>
            </a:r>
            <a:endParaRPr lang="pl-PL" sz="2400" b="1" dirty="0"/>
          </a:p>
        </p:txBody>
      </p:sp>
      <p:sp>
        <p:nvSpPr>
          <p:cNvPr id="11" name="pole tekstowe 10"/>
          <p:cNvSpPr txBox="1"/>
          <p:nvPr/>
        </p:nvSpPr>
        <p:spPr>
          <a:xfrm>
            <a:off x="284205" y="1470454"/>
            <a:ext cx="10972800" cy="1477328"/>
          </a:xfrm>
          <a:prstGeom prst="rect">
            <a:avLst/>
          </a:prstGeom>
          <a:noFill/>
        </p:spPr>
        <p:txBody>
          <a:bodyPr wrap="square" rtlCol="0">
            <a:spAutoFit/>
          </a:bodyPr>
          <a:lstStyle/>
          <a:p>
            <a:r>
              <a:rPr lang="pl-PL" dirty="0" smtClean="0"/>
              <a:t>Na terenie nadleśnictwa bardzo dobrze rozwijają się populacje dzików, jeleni, saren i danieli, natomiast odnotowuje się spadek populacji zająca i kuropatw - gatunków typowo polnych. Ciekawostką jest pełna restytucja - powrót populacji żurawia, kolejnym sukcesem jest powrót do gościńskich lasów bobrów oraz pierwsze pojawienie się wilków. Jest kilka miejsc gniazdowania bielika, orła krzykliwego i bociana czarnego</a:t>
            </a:r>
            <a:br>
              <a:rPr lang="pl-PL" dirty="0" smtClean="0"/>
            </a:br>
            <a:endParaRPr lang="pl-PL" dirty="0"/>
          </a:p>
        </p:txBody>
      </p:sp>
      <p:pic>
        <p:nvPicPr>
          <p:cNvPr id="7169" name="Picture 1" descr="C:\Documents and Settings\EWA\Pulpit\nadlesnictwo\las\żurawie.JPG"/>
          <p:cNvPicPr>
            <a:picLocks noGrp="1" noChangeAspect="1" noChangeArrowheads="1"/>
          </p:cNvPicPr>
          <p:nvPr>
            <p:ph sz="quarter" idx="4"/>
          </p:nvPr>
        </p:nvPicPr>
        <p:blipFill>
          <a:blip r:embed="rId3"/>
          <a:srcRect/>
          <a:stretch>
            <a:fillRect/>
          </a:stretch>
        </p:blipFill>
        <p:spPr bwMode="auto">
          <a:xfrm>
            <a:off x="6341984" y="3126260"/>
            <a:ext cx="4833891" cy="3225112"/>
          </a:xfrm>
          <a:prstGeom prst="rect">
            <a:avLst/>
          </a:prstGeom>
          <a:noFill/>
          <a:ln w="98425" cap="sq">
            <a:solidFill>
              <a:schemeClr val="tx1">
                <a:lumMod val="85000"/>
              </a:schemeClr>
            </a:solidFill>
          </a:ln>
        </p:spPr>
      </p:pic>
      <p:sp>
        <p:nvSpPr>
          <p:cNvPr id="12" name="pole tekstowe 11"/>
          <p:cNvSpPr txBox="1"/>
          <p:nvPr/>
        </p:nvSpPr>
        <p:spPr>
          <a:xfrm>
            <a:off x="9181071" y="5906529"/>
            <a:ext cx="1692876" cy="369332"/>
          </a:xfrm>
          <a:prstGeom prst="rect">
            <a:avLst/>
          </a:prstGeom>
          <a:noFill/>
        </p:spPr>
        <p:txBody>
          <a:bodyPr wrap="square" rtlCol="0">
            <a:spAutoFit/>
          </a:bodyPr>
          <a:lstStyle/>
          <a:p>
            <a:r>
              <a:rPr lang="pl-PL" b="1" dirty="0" smtClean="0"/>
              <a:t>żurawie</a:t>
            </a:r>
            <a:endParaRPr lang="pl-PL" b="1" dirty="0"/>
          </a:p>
        </p:txBody>
      </p:sp>
    </p:spTree>
    <p:extLst>
      <p:ext uri="{BB962C8B-B14F-4D97-AF65-F5344CB8AC3E}">
        <p14:creationId xmlns:p14="http://schemas.microsoft.com/office/powerpoint/2010/main" xmlns="" val="165465973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871" y="374822"/>
            <a:ext cx="10131425" cy="737286"/>
          </a:xfrm>
        </p:spPr>
        <p:txBody>
          <a:bodyPr>
            <a:normAutofit/>
          </a:bodyPr>
          <a:lstStyle/>
          <a:p>
            <a:pPr algn="ctr"/>
            <a:r>
              <a:rPr lang="pl-PL" sz="2800" b="1" dirty="0" smtClean="0"/>
              <a:t>Wilki w nadleśnictwie gościno</a:t>
            </a:r>
            <a:endParaRPr lang="pl-PL" sz="2800" b="1" dirty="0"/>
          </a:p>
        </p:txBody>
      </p:sp>
      <p:sp>
        <p:nvSpPr>
          <p:cNvPr id="3" name="Symbol zastępczy tekstu 2"/>
          <p:cNvSpPr>
            <a:spLocks noGrp="1"/>
          </p:cNvSpPr>
          <p:nvPr>
            <p:ph type="body" idx="1"/>
          </p:nvPr>
        </p:nvSpPr>
        <p:spPr>
          <a:xfrm>
            <a:off x="308919" y="1235675"/>
            <a:ext cx="11368216" cy="2421925"/>
          </a:xfrm>
        </p:spPr>
        <p:txBody>
          <a:bodyPr/>
          <a:lstStyle/>
          <a:p>
            <a:r>
              <a:rPr lang="pl-PL" sz="1800" dirty="0" smtClean="0"/>
              <a:t>Na terenie Nadleśnictwa Gościno żyją trzy wilki. Leśnicy uspokajają, że ze strony zwierząt nic nam nie grozi, ale zawsze należy zachować ostrożność. Obecność zwierząt potwierdzają zdjęcia z  </a:t>
            </a:r>
            <a:r>
              <a:rPr lang="pl-PL" sz="1800" dirty="0" err="1" smtClean="0"/>
              <a:t>fotopułapek</a:t>
            </a:r>
            <a:r>
              <a:rPr lang="pl-PL" sz="1800" dirty="0" smtClean="0"/>
              <a:t> ustawionych przez Regionalną Dyrekcję Ochrony Środowiska ze Szczecina i Stowarzyszenie dla  Natury „Wilk”. Dzięki temu leśnicy mogą obserwować wędrówkę wilków. – </a:t>
            </a:r>
            <a:r>
              <a:rPr lang="pl-PL" sz="1800" i="1" dirty="0" smtClean="0"/>
              <a:t>Te wilki żerują na naszym terenie od lat, ale oczywiście nie ma ich w jednym miejscu bo stale się przemieszczają. Nasze obserwujemy na terenie Rymania, Powalic, w okolicy Reska</a:t>
            </a:r>
            <a:r>
              <a:rPr lang="pl-PL" sz="1800" dirty="0" smtClean="0"/>
              <a:t> – opowiada Wiesław Skowroński z Nadleśnictwa Gościno, który zajmuje się m.in. monitorowaniem wędrówek wilków.</a:t>
            </a:r>
          </a:p>
          <a:p>
            <a:r>
              <a:rPr lang="pl-PL" sz="1400" dirty="0" smtClean="0"/>
              <a:t> </a:t>
            </a:r>
          </a:p>
          <a:p>
            <a:endParaRPr lang="pl-PL" sz="1100" dirty="0"/>
          </a:p>
        </p:txBody>
      </p:sp>
      <p:pic>
        <p:nvPicPr>
          <p:cNvPr id="28674" name="Picture 2" descr="C:\Documents and Settings\EWA\Pulpit\nadlesnictwo\wilk.jpg">
            <a:hlinkClick r:id="rId2"/>
          </p:cNvPr>
          <p:cNvPicPr>
            <a:picLocks noChangeAspect="1" noChangeArrowheads="1"/>
          </p:cNvPicPr>
          <p:nvPr/>
        </p:nvPicPr>
        <p:blipFill>
          <a:blip r:embed="rId3"/>
          <a:srcRect/>
          <a:stretch>
            <a:fillRect/>
          </a:stretch>
        </p:blipFill>
        <p:spPr bwMode="auto">
          <a:xfrm>
            <a:off x="351496" y="3645242"/>
            <a:ext cx="4912286" cy="2372497"/>
          </a:xfrm>
          <a:prstGeom prst="rect">
            <a:avLst/>
          </a:prstGeom>
          <a:noFill/>
          <a:ln w="66675">
            <a:solidFill>
              <a:schemeClr val="tx1">
                <a:lumMod val="85000"/>
              </a:schemeClr>
            </a:solidFill>
          </a:ln>
        </p:spPr>
      </p:pic>
      <p:sp>
        <p:nvSpPr>
          <p:cNvPr id="28675" name="Rectangle 3"/>
          <p:cNvSpPr>
            <a:spLocks noChangeArrowheads="1"/>
          </p:cNvSpPr>
          <p:nvPr/>
        </p:nvSpPr>
        <p:spPr bwMode="auto">
          <a:xfrm>
            <a:off x="7933037" y="4257041"/>
            <a:ext cx="3496963"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effectLst/>
                <a:latin typeface="Arial" pitchFamily="34" charset="0"/>
                <a:ea typeface="Calibri" pitchFamily="34" charset="0"/>
                <a:cs typeface="Arial" pitchFamily="34" charset="0"/>
              </a:rPr>
              <a:t>Wilk nagrany za pomocą </a:t>
            </a:r>
            <a:r>
              <a:rPr kumimoji="0" lang="pl-PL" sz="1400" b="0" i="0" u="none" strike="noStrike" cap="none" normalizeH="0" baseline="0" dirty="0" err="1" smtClean="0">
                <a:ln>
                  <a:noFill/>
                </a:ln>
                <a:effectLst/>
                <a:latin typeface="Arial" pitchFamily="34" charset="0"/>
                <a:ea typeface="Calibri" pitchFamily="34" charset="0"/>
                <a:cs typeface="Arial" pitchFamily="34" charset="0"/>
              </a:rPr>
              <a:t>fotopułapki</a:t>
            </a:r>
            <a:r>
              <a:rPr kumimoji="0" lang="pl-PL" sz="1400" b="0" i="0" u="none" strike="noStrike" cap="none" normalizeH="0" baseline="0" dirty="0" smtClean="0">
                <a:ln>
                  <a:noFill/>
                </a:ln>
                <a:effectLst/>
                <a:latin typeface="Arial" pitchFamily="34" charset="0"/>
                <a:ea typeface="Calibri" pitchFamily="34" charset="0"/>
                <a:cs typeface="Arial" pitchFamily="34" charset="0"/>
              </a:rPr>
              <a:t> na terenie Nadleśnictwa Gościno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effectLst/>
                <a:latin typeface="Arial" pitchFamily="34" charset="0"/>
                <a:ea typeface="Calibri" pitchFamily="34" charset="0"/>
                <a:cs typeface="Arial" pitchFamily="34" charset="0"/>
              </a:rPr>
              <a:t>w woj. zachodniopomorskim. Nagranie wykonano w ramach projektu monitoringu wilków w Polsce Zachodniej realizowanego przez Stowarzyszenie dla Natury "Wilk".</a:t>
            </a:r>
            <a:endParaRPr kumimoji="0" lang="pl-PL" sz="3200" b="0" i="0" u="none" strike="noStrike" cap="none" normalizeH="0" baseline="0" dirty="0" smtClean="0">
              <a:ln>
                <a:noFill/>
              </a:ln>
              <a:effectLst/>
              <a:latin typeface="Arial" pitchFamily="34" charset="0"/>
            </a:endParaRPr>
          </a:p>
        </p:txBody>
      </p:sp>
      <p:sp>
        <p:nvSpPr>
          <p:cNvPr id="4098" name="AutoShape 2" descr="Znalezione obrazy dla zapytania stowarzyszenie dla natury wil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099" name="Picture 3" descr="C:\Documents and Settings\EWA\Pulpit\nadlesnictwo\wilk s.png"/>
          <p:cNvPicPr>
            <a:picLocks noChangeAspect="1" noChangeArrowheads="1"/>
          </p:cNvPicPr>
          <p:nvPr/>
        </p:nvPicPr>
        <p:blipFill>
          <a:blip r:embed="rId4"/>
          <a:srcRect/>
          <a:stretch>
            <a:fillRect/>
          </a:stretch>
        </p:blipFill>
        <p:spPr bwMode="auto">
          <a:xfrm>
            <a:off x="5639572" y="3694670"/>
            <a:ext cx="2000250" cy="2286000"/>
          </a:xfrm>
          <a:prstGeom prst="rect">
            <a:avLst/>
          </a:prstGeom>
          <a:noFill/>
          <a:ln w="38100" cap="rnd">
            <a:solidFill>
              <a:schemeClr val="tx1">
                <a:lumMod val="85000"/>
              </a:schemeClr>
            </a:solidFill>
          </a:ln>
        </p:spPr>
      </p:pic>
      <p:sp>
        <p:nvSpPr>
          <p:cNvPr id="8" name="pole tekstowe 7"/>
          <p:cNvSpPr txBox="1"/>
          <p:nvPr/>
        </p:nvSpPr>
        <p:spPr>
          <a:xfrm>
            <a:off x="518983" y="3768811"/>
            <a:ext cx="2298358" cy="369332"/>
          </a:xfrm>
          <a:prstGeom prst="rect">
            <a:avLst/>
          </a:prstGeom>
          <a:noFill/>
        </p:spPr>
        <p:txBody>
          <a:bodyPr wrap="square" rtlCol="0">
            <a:spAutoFit/>
          </a:bodyPr>
          <a:lstStyle/>
          <a:p>
            <a:r>
              <a:rPr lang="pl-PL" smtClean="0"/>
              <a:t>zobacz film</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50477" y="197709"/>
            <a:ext cx="6660292" cy="3348682"/>
          </a:xfrm>
        </p:spPr>
        <p:txBody>
          <a:bodyPr>
            <a:normAutofit/>
          </a:bodyPr>
          <a:lstStyle/>
          <a:p>
            <a:pPr marL="0" indent="0" algn="just">
              <a:buNone/>
            </a:pPr>
            <a:r>
              <a:rPr lang="pl-PL" dirty="0" smtClean="0"/>
              <a:t>Największą rzeką na terenie Nadleśnictwa jest Parsęta, dawniej zwana Prośnicą. Dorzecze Parsęty obejmuje obszar 3151 km². Wypływa ona ze wzgórz na Pojezierzu Drawskim i uchodzi do morza  w Kołobrzegu. Na ogół płynie wśród łąk, lecz na znacznych odcinkach kryje się w tunelu nadbrzeżnych lasów łęgowych. Są to głównie olsy porzeczkowe, olsy jesionowe i łęgi źródliskowe znane ze szczególnej bioróżnorodności.  </a:t>
            </a:r>
            <a:endParaRPr lang="pl-PL" dirty="0"/>
          </a:p>
        </p:txBody>
      </p:sp>
      <p:pic>
        <p:nvPicPr>
          <p:cNvPr id="5123" name="Picture 3" descr="C:\Users\EWA\Desktop\las\logo_dorzecze.jpg"/>
          <p:cNvPicPr>
            <a:picLocks noChangeAspect="1" noChangeArrowheads="1"/>
          </p:cNvPicPr>
          <p:nvPr/>
        </p:nvPicPr>
        <p:blipFill>
          <a:blip r:embed="rId2"/>
          <a:srcRect/>
          <a:stretch>
            <a:fillRect/>
          </a:stretch>
        </p:blipFill>
        <p:spPr bwMode="auto">
          <a:xfrm>
            <a:off x="958441" y="197710"/>
            <a:ext cx="2081321" cy="1127383"/>
          </a:xfrm>
          <a:prstGeom prst="rect">
            <a:avLst/>
          </a:prstGeom>
          <a:noFill/>
          <a:ln w="34925" cap="rnd">
            <a:solidFill>
              <a:schemeClr val="tx1">
                <a:lumMod val="85000"/>
              </a:schemeClr>
            </a:solidFill>
          </a:ln>
        </p:spPr>
      </p:pic>
      <p:pic>
        <p:nvPicPr>
          <p:cNvPr id="5124" name="Picture 4" descr="C:\Users\EWA\Desktop\las\neomys_fodiens_ee7156.jpg"/>
          <p:cNvPicPr>
            <a:picLocks noChangeAspect="1" noChangeArrowheads="1"/>
          </p:cNvPicPr>
          <p:nvPr/>
        </p:nvPicPr>
        <p:blipFill>
          <a:blip r:embed="rId3"/>
          <a:srcRect/>
          <a:stretch>
            <a:fillRect/>
          </a:stretch>
        </p:blipFill>
        <p:spPr bwMode="auto">
          <a:xfrm>
            <a:off x="739512" y="3608172"/>
            <a:ext cx="4203190" cy="2915963"/>
          </a:xfrm>
          <a:prstGeom prst="rect">
            <a:avLst/>
          </a:prstGeom>
          <a:noFill/>
          <a:ln w="53975">
            <a:solidFill>
              <a:schemeClr val="tx1">
                <a:lumMod val="95000"/>
              </a:schemeClr>
            </a:solidFill>
          </a:ln>
        </p:spPr>
      </p:pic>
      <p:sp>
        <p:nvSpPr>
          <p:cNvPr id="8" name="pole tekstowe 7"/>
          <p:cNvSpPr txBox="1"/>
          <p:nvPr/>
        </p:nvSpPr>
        <p:spPr>
          <a:xfrm>
            <a:off x="3225114" y="284205"/>
            <a:ext cx="3966519" cy="584775"/>
          </a:xfrm>
          <a:prstGeom prst="rect">
            <a:avLst/>
          </a:prstGeom>
          <a:noFill/>
        </p:spPr>
        <p:txBody>
          <a:bodyPr wrap="square" rtlCol="0">
            <a:spAutoFit/>
          </a:bodyPr>
          <a:lstStyle/>
          <a:p>
            <a:pPr algn="ctr"/>
            <a:r>
              <a:rPr lang="pl-PL" sz="3200" dirty="0" smtClean="0"/>
              <a:t>PARSĘTA</a:t>
            </a:r>
            <a:endParaRPr lang="pl-PL" sz="3200" dirty="0"/>
          </a:p>
        </p:txBody>
      </p:sp>
      <p:sp>
        <p:nvSpPr>
          <p:cNvPr id="6" name="pole tekstowe 5"/>
          <p:cNvSpPr txBox="1"/>
          <p:nvPr/>
        </p:nvSpPr>
        <p:spPr>
          <a:xfrm rot="10800000" flipV="1">
            <a:off x="2706130" y="4409991"/>
            <a:ext cx="2125362" cy="369332"/>
          </a:xfrm>
          <a:prstGeom prst="rect">
            <a:avLst/>
          </a:prstGeom>
          <a:noFill/>
        </p:spPr>
        <p:txBody>
          <a:bodyPr wrap="square" rtlCol="0">
            <a:spAutoFit/>
          </a:bodyPr>
          <a:lstStyle/>
          <a:p>
            <a:r>
              <a:rPr lang="pl-PL" dirty="0" smtClean="0"/>
              <a:t>rzęsorek rzeczek</a:t>
            </a:r>
            <a:endParaRPr lang="pl-PL" dirty="0"/>
          </a:p>
        </p:txBody>
      </p:sp>
      <p:pic>
        <p:nvPicPr>
          <p:cNvPr id="2050" name="Picture 2" descr="C:\Documents and Settings\EWA\Pulpit\nadlesnictwo\las\parseta.jpg"/>
          <p:cNvPicPr>
            <a:picLocks noChangeAspect="1" noChangeArrowheads="1"/>
          </p:cNvPicPr>
          <p:nvPr/>
        </p:nvPicPr>
        <p:blipFill>
          <a:blip r:embed="rId4"/>
          <a:srcRect/>
          <a:stretch>
            <a:fillRect/>
          </a:stretch>
        </p:blipFill>
        <p:spPr bwMode="auto">
          <a:xfrm>
            <a:off x="5862091" y="3076833"/>
            <a:ext cx="5142266" cy="3422821"/>
          </a:xfrm>
          <a:prstGeom prst="rect">
            <a:avLst/>
          </a:prstGeom>
          <a:noFill/>
          <a:ln w="50800" cap="rnd">
            <a:solidFill>
              <a:schemeClr val="tx1">
                <a:lumMod val="85000"/>
              </a:schemeClr>
            </a:solidFill>
          </a:ln>
        </p:spPr>
      </p:pic>
      <p:sp>
        <p:nvSpPr>
          <p:cNvPr id="9" name="pole tekstowe 8"/>
          <p:cNvSpPr txBox="1"/>
          <p:nvPr/>
        </p:nvSpPr>
        <p:spPr>
          <a:xfrm>
            <a:off x="321275" y="1433384"/>
            <a:ext cx="4955060" cy="2031325"/>
          </a:xfrm>
          <a:prstGeom prst="rect">
            <a:avLst/>
          </a:prstGeom>
          <a:noFill/>
        </p:spPr>
        <p:txBody>
          <a:bodyPr wrap="square" rtlCol="0">
            <a:spAutoFit/>
          </a:bodyPr>
          <a:lstStyle/>
          <a:p>
            <a:r>
              <a:rPr lang="pl-PL" dirty="0" smtClean="0"/>
              <a:t>W Parsęcie żyją różne gatunki ryb, spotkać można liczne gatunki ptaków, a także gatunki ssaków związane z terenami podmokłymi. Są to rzęsorki: rz. rzeczek i  rz. mniejszy.  Ciekawostką jest  to, że  są to jedyne jadowite ssaki w Polsce. Ich toksyczna ślina paraliżuje owady, które są pożywieniem tych sympatycznych    z wyglądu zwierząt. </a:t>
            </a:r>
            <a:endParaRPr lang="pl-PL" dirty="0"/>
          </a:p>
        </p:txBody>
      </p:sp>
    </p:spTree>
    <p:extLst>
      <p:ext uri="{BB962C8B-B14F-4D97-AF65-F5344CB8AC3E}">
        <p14:creationId xmlns:p14="http://schemas.microsoft.com/office/powerpoint/2010/main" xmlns="" val="1869019068"/>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lepienie niebieskie">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TM03457452[[fn=Niebo]]</Template>
  <TotalTime>558</TotalTime>
  <Words>991</Words>
  <Application>Microsoft Office PowerPoint</Application>
  <PresentationFormat>Niestandardowy</PresentationFormat>
  <Paragraphs>50</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Sklepienie niebieskie</vt:lpstr>
      <vt:lpstr>Konkurs „Nasze Nadleśnictwo”</vt:lpstr>
      <vt:lpstr>     Nadleśnictwo w Gościnie - historia </vt:lpstr>
      <vt:lpstr>Zasoby leśne</vt:lpstr>
      <vt:lpstr>             Rezerwat Warnie bagno</vt:lpstr>
      <vt:lpstr>   Rezerwat  wierzchomińskie bagno </vt:lpstr>
      <vt:lpstr>Slajd 6</vt:lpstr>
      <vt:lpstr>            zwierzęta nadleśnictwa gościno</vt:lpstr>
      <vt:lpstr>Wilki w nadleśnictwie gościno</vt:lpstr>
      <vt:lpstr>Slajd 9</vt:lpstr>
      <vt:lpstr>                             Podsumowanie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Nasze Nadleśnictwo</dc:title>
  <dc:creator>Jure</dc:creator>
  <cp:lastModifiedBy>LENOVO USER</cp:lastModifiedBy>
  <cp:revision>56</cp:revision>
  <dcterms:created xsi:type="dcterms:W3CDTF">2016-04-17T12:02:27Z</dcterms:created>
  <dcterms:modified xsi:type="dcterms:W3CDTF">2016-04-29T06:47:46Z</dcterms:modified>
</cp:coreProperties>
</file>