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58" r:id="rId5"/>
    <p:sldId id="260" r:id="rId6"/>
    <p:sldId id="266" r:id="rId7"/>
    <p:sldId id="275" r:id="rId8"/>
    <p:sldId id="276" r:id="rId9"/>
    <p:sldId id="278" r:id="rId10"/>
    <p:sldId id="279" r:id="rId11"/>
    <p:sldId id="282" r:id="rId12"/>
    <p:sldId id="280" r:id="rId13"/>
    <p:sldId id="281"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95324" autoAdjust="0"/>
  </p:normalViewPr>
  <p:slideViewPr>
    <p:cSldViewPr snapToGrid="0">
      <p:cViewPr varScale="1">
        <p:scale>
          <a:sx n="81" d="100"/>
          <a:sy n="81" d="100"/>
        </p:scale>
        <p:origin x="96" y="1098"/>
      </p:cViewPr>
      <p:guideLst>
        <p:guide orient="horz" pos="2160"/>
        <p:guide pos="3840"/>
      </p:guideLst>
    </p:cSldViewPr>
  </p:slideViewPr>
  <p:notesTextViewPr>
    <p:cViewPr>
      <p:scale>
        <a:sx n="3" d="2"/>
        <a:sy n="3" d="2"/>
      </p:scale>
      <p:origin x="0" y="0"/>
    </p:cViewPr>
  </p:notesTextViewPr>
  <p:notesViewPr>
    <p:cSldViewPr snapToGrid="0">
      <p:cViewPr varScale="1">
        <p:scale>
          <a:sx n="88" d="100"/>
          <a:sy n="88" d="100"/>
        </p:scale>
        <p:origin x="20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pl-PL" sz="1200"/>
            </a:lvl1pPr>
          </a:lstStyle>
          <a:p>
            <a:endParaRPr lang="pl-PL" dirty="0"/>
          </a:p>
        </p:txBody>
      </p:sp>
      <p:sp>
        <p:nvSpPr>
          <p:cNvPr id="3" name="Data — symbol zastępcz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pl-PL" sz="1200"/>
            </a:lvl1pPr>
          </a:lstStyle>
          <a:p>
            <a:fld id="{CC0DBEF5-1671-40B7-96AF-4433F092F82B}" type="datetime1">
              <a:rPr lang="pl-PL" smtClean="0"/>
              <a:t>2016-04-28</a:t>
            </a:fld>
            <a:endParaRPr lang="pl-PL" dirty="0"/>
          </a:p>
        </p:txBody>
      </p:sp>
      <p:sp>
        <p:nvSpPr>
          <p:cNvPr id="4" name="Stopka — symbol zastępczy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pl-PL" sz="1200"/>
            </a:lvl1pPr>
          </a:lstStyle>
          <a:p>
            <a:endParaRPr lang="pl-PL" dirty="0"/>
          </a:p>
        </p:txBody>
      </p:sp>
      <p:sp>
        <p:nvSpPr>
          <p:cNvPr id="5" name="Numer slajdu — symbol zastępczy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pl-PL" sz="1200"/>
            </a:lvl1pPr>
          </a:lstStyle>
          <a:p>
            <a:fld id="{B828588A-5C4E-401A-AECC-B6F63A9DE965}" type="slidenum">
              <a:rPr lang="pl-PL"/>
              <a:t>0</a:t>
            </a:fld>
            <a:endParaRPr lang="pl-PL"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pl-PL" sz="1200"/>
            </a:lvl1pPr>
          </a:lstStyle>
          <a:p>
            <a:endParaRPr lang="pl-PL" dirty="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pl-PL" sz="1200"/>
            </a:lvl1pPr>
          </a:lstStyle>
          <a:p>
            <a:fld id="{74340D8D-D59C-48A7-BE39-4A3150158424}" type="datetime1">
              <a:rPr lang="pl-PL" smtClean="0"/>
              <a:pPr/>
              <a:t>2016-04-28</a:t>
            </a:fld>
            <a:endParaRPr lang="pl-PL" dirty="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pl-PL" sz="1200"/>
            </a:lvl1pPr>
          </a:lstStyle>
          <a:p>
            <a:endParaRPr lang="pl-PL" dirty="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pl-PL" sz="1200"/>
            </a:lvl1pPr>
          </a:lstStyle>
          <a:p>
            <a:fld id="{77542409-6A04-4DC6-AC3A-D3758287A8F2}" type="slidenum">
              <a:rPr lang="pl-PL" smtClean="0"/>
              <a:t>‹#›</a:t>
            </a:fld>
            <a:endParaRPr lang="pl-PL"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lang="pl-PL" sz="1200" kern="1200">
        <a:solidFill>
          <a:schemeClr val="tx1"/>
        </a:solidFill>
        <a:latin typeface="+mn-lt"/>
        <a:ea typeface="+mn-ea"/>
        <a:cs typeface="+mn-cs"/>
      </a:defRPr>
    </a:lvl1pPr>
    <a:lvl2pPr marL="457200" algn="l" defTabSz="914400" rtl="0" eaLnBrk="1" latinLnBrk="0" hangingPunct="1">
      <a:defRPr lang="pl-PL" sz="1200" kern="1200">
        <a:solidFill>
          <a:schemeClr val="tx1"/>
        </a:solidFill>
        <a:latin typeface="+mn-lt"/>
        <a:ea typeface="+mn-ea"/>
        <a:cs typeface="+mn-cs"/>
      </a:defRPr>
    </a:lvl2pPr>
    <a:lvl3pPr marL="914400" algn="l" defTabSz="914400" rtl="0" eaLnBrk="1" latinLnBrk="0" hangingPunct="1">
      <a:defRPr lang="pl-PL" sz="1200" kern="1200">
        <a:solidFill>
          <a:schemeClr val="tx1"/>
        </a:solidFill>
        <a:latin typeface="+mn-lt"/>
        <a:ea typeface="+mn-ea"/>
        <a:cs typeface="+mn-cs"/>
      </a:defRPr>
    </a:lvl3pPr>
    <a:lvl4pPr marL="1371600" algn="l" defTabSz="914400" rtl="0" eaLnBrk="1" latinLnBrk="0" hangingPunct="1">
      <a:defRPr lang="pl-PL" sz="1200" kern="1200">
        <a:solidFill>
          <a:schemeClr val="tx1"/>
        </a:solidFill>
        <a:latin typeface="+mn-lt"/>
        <a:ea typeface="+mn-ea"/>
        <a:cs typeface="+mn-cs"/>
      </a:defRPr>
    </a:lvl4pPr>
    <a:lvl5pPr marL="1828800" algn="l" defTabSz="914400" rtl="0" eaLnBrk="1" latinLnBrk="0" hangingPunct="1">
      <a:defRPr lang="pl-PL" sz="1200" kern="1200">
        <a:solidFill>
          <a:schemeClr val="tx1"/>
        </a:solidFill>
        <a:latin typeface="+mn-lt"/>
        <a:ea typeface="+mn-ea"/>
        <a:cs typeface="+mn-cs"/>
      </a:defRPr>
    </a:lvl5pPr>
    <a:lvl6pPr marL="2286000" algn="l" defTabSz="914400" rtl="0" eaLnBrk="1" latinLnBrk="0" hangingPunct="1">
      <a:defRPr lang="pl-PL" sz="1200" kern="1200">
        <a:solidFill>
          <a:schemeClr val="tx1"/>
        </a:solidFill>
        <a:latin typeface="+mn-lt"/>
        <a:ea typeface="+mn-ea"/>
        <a:cs typeface="+mn-cs"/>
      </a:defRPr>
    </a:lvl6pPr>
    <a:lvl7pPr marL="2743200" algn="l" defTabSz="914400" rtl="0" eaLnBrk="1" latinLnBrk="0" hangingPunct="1">
      <a:defRPr lang="pl-PL" sz="1200" kern="1200">
        <a:solidFill>
          <a:schemeClr val="tx1"/>
        </a:solidFill>
        <a:latin typeface="+mn-lt"/>
        <a:ea typeface="+mn-ea"/>
        <a:cs typeface="+mn-cs"/>
      </a:defRPr>
    </a:lvl7pPr>
    <a:lvl8pPr marL="3200400" algn="l" defTabSz="914400" rtl="0" eaLnBrk="1" latinLnBrk="0" hangingPunct="1">
      <a:defRPr lang="pl-PL" sz="1200" kern="1200">
        <a:solidFill>
          <a:schemeClr val="tx1"/>
        </a:solidFill>
        <a:latin typeface="+mn-lt"/>
        <a:ea typeface="+mn-ea"/>
        <a:cs typeface="+mn-cs"/>
      </a:defRPr>
    </a:lvl8pPr>
    <a:lvl9pPr marL="3657600" algn="l" defTabSz="914400" rtl="0" eaLnBrk="1" latinLnBrk="0" hangingPunct="1">
      <a:defRPr lang="pl-PL"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a:lstStyle/>
          <a:p>
            <a:endParaRPr lang="pl-PL" dirty="0"/>
          </a:p>
        </p:txBody>
      </p:sp>
      <p:sp>
        <p:nvSpPr>
          <p:cNvPr id="4" name="Numer slajdu — symbol zastępczy 3"/>
          <p:cNvSpPr>
            <a:spLocks noGrp="1"/>
          </p:cNvSpPr>
          <p:nvPr>
            <p:ph type="sldNum" sz="quarter" idx="10"/>
          </p:nvPr>
        </p:nvSpPr>
        <p:spPr/>
        <p:txBody>
          <a:bodyPr/>
          <a:lstStyle/>
          <a:p>
            <a:fld id="{77542409-6A04-4DC6-AC3A-D3758287A8F2}" type="slidenum">
              <a:rPr lang="pl-PL" smtClean="0"/>
              <a:t>1</a:t>
            </a:fld>
            <a:endParaRPr lang="pl-PL"/>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77542409-6A04-4DC6-AC3A-D3758287A8F2}" type="slidenum">
              <a:rPr lang="pl-PL" smtClean="0"/>
              <a:t>9</a:t>
            </a:fld>
            <a:endParaRPr lang="pl-PL" dirty="0"/>
          </a:p>
        </p:txBody>
      </p:sp>
    </p:spTree>
    <p:extLst>
      <p:ext uri="{BB962C8B-B14F-4D97-AF65-F5344CB8AC3E}">
        <p14:creationId xmlns:p14="http://schemas.microsoft.com/office/powerpoint/2010/main" val="1797476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a:lstStyle/>
          <a:p>
            <a:endParaRPr lang="pl-PL"/>
          </a:p>
        </p:txBody>
      </p:sp>
      <p:sp>
        <p:nvSpPr>
          <p:cNvPr id="4" name="Numer slajdu — symbol zastępczy 3"/>
          <p:cNvSpPr>
            <a:spLocks noGrp="1"/>
          </p:cNvSpPr>
          <p:nvPr>
            <p:ph type="sldNum" sz="quarter" idx="10"/>
          </p:nvPr>
        </p:nvSpPr>
        <p:spPr/>
        <p:txBody>
          <a:bodyPr/>
          <a:lstStyle/>
          <a:p>
            <a:fld id="{77542409-6A04-4DC6-AC3A-D3758287A8F2}" type="slidenum">
              <a:rPr lang="pl-PL"/>
              <a:t>10</a:t>
            </a:fld>
            <a:endParaRPr lang="pl-PL"/>
          </a:p>
        </p:txBody>
      </p:sp>
    </p:spTree>
    <p:extLst>
      <p:ext uri="{BB962C8B-B14F-4D97-AF65-F5344CB8AC3E}">
        <p14:creationId xmlns:p14="http://schemas.microsoft.com/office/powerpoint/2010/main" val="395428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a:lstStyle/>
          <a:p>
            <a:endParaRPr lang="pl-PL"/>
          </a:p>
        </p:txBody>
      </p:sp>
      <p:sp>
        <p:nvSpPr>
          <p:cNvPr id="4" name="Numer slajdu — symbol zastępczy 3"/>
          <p:cNvSpPr>
            <a:spLocks noGrp="1"/>
          </p:cNvSpPr>
          <p:nvPr>
            <p:ph type="sldNum" sz="quarter" idx="10"/>
          </p:nvPr>
        </p:nvSpPr>
        <p:spPr/>
        <p:txBody>
          <a:bodyPr/>
          <a:lstStyle/>
          <a:p>
            <a:fld id="{77542409-6A04-4DC6-AC3A-D3758287A8F2}" type="slidenum">
              <a:rPr lang="pl-PL" smtClean="0"/>
              <a:t>2</a:t>
            </a:fld>
            <a:endParaRPr lang="pl-PL"/>
          </a:p>
        </p:txBody>
      </p:sp>
    </p:spTree>
    <p:extLst>
      <p:ext uri="{BB962C8B-B14F-4D97-AF65-F5344CB8AC3E}">
        <p14:creationId xmlns:p14="http://schemas.microsoft.com/office/powerpoint/2010/main" val="366179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a:lstStyle/>
          <a:p>
            <a:endParaRPr lang="pl-PL"/>
          </a:p>
        </p:txBody>
      </p:sp>
      <p:sp>
        <p:nvSpPr>
          <p:cNvPr id="4" name="Numer slajdu — symbol zastępczy 3"/>
          <p:cNvSpPr>
            <a:spLocks noGrp="1"/>
          </p:cNvSpPr>
          <p:nvPr>
            <p:ph type="sldNum" sz="quarter" idx="10"/>
          </p:nvPr>
        </p:nvSpPr>
        <p:spPr/>
        <p:txBody>
          <a:bodyPr/>
          <a:lstStyle/>
          <a:p>
            <a:fld id="{77542409-6A04-4DC6-AC3A-D3758287A8F2}" type="slidenum">
              <a:rPr lang="pl-PL"/>
              <a:t>3</a:t>
            </a:fld>
            <a:endParaRPr lang="pl-PL"/>
          </a:p>
        </p:txBody>
      </p:sp>
    </p:spTree>
    <p:extLst>
      <p:ext uri="{BB962C8B-B14F-4D97-AF65-F5344CB8AC3E}">
        <p14:creationId xmlns:p14="http://schemas.microsoft.com/office/powerpoint/2010/main" val="210970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77542409-6A04-4DC6-AC3A-D3758287A8F2}" type="slidenum">
              <a:rPr lang="pl-PL" smtClean="0"/>
              <a:t>4</a:t>
            </a:fld>
            <a:endParaRPr lang="pl-PL" dirty="0"/>
          </a:p>
        </p:txBody>
      </p:sp>
    </p:spTree>
    <p:extLst>
      <p:ext uri="{BB962C8B-B14F-4D97-AF65-F5344CB8AC3E}">
        <p14:creationId xmlns:p14="http://schemas.microsoft.com/office/powerpoint/2010/main" val="110911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77542409-6A04-4DC6-AC3A-D3758287A8F2}" type="slidenum">
              <a:rPr lang="pl-PL" smtClean="0"/>
              <a:t>5</a:t>
            </a:fld>
            <a:endParaRPr lang="pl-PL" dirty="0"/>
          </a:p>
        </p:txBody>
      </p:sp>
    </p:spTree>
    <p:extLst>
      <p:ext uri="{BB962C8B-B14F-4D97-AF65-F5344CB8AC3E}">
        <p14:creationId xmlns:p14="http://schemas.microsoft.com/office/powerpoint/2010/main" val="835063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77542409-6A04-4DC6-AC3A-D3758287A8F2}" type="slidenum">
              <a:rPr lang="pl-PL" smtClean="0"/>
              <a:t>6</a:t>
            </a:fld>
            <a:endParaRPr lang="pl-PL" dirty="0"/>
          </a:p>
        </p:txBody>
      </p:sp>
    </p:spTree>
    <p:extLst>
      <p:ext uri="{BB962C8B-B14F-4D97-AF65-F5344CB8AC3E}">
        <p14:creationId xmlns:p14="http://schemas.microsoft.com/office/powerpoint/2010/main" val="121600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77542409-6A04-4DC6-AC3A-D3758287A8F2}" type="slidenum">
              <a:rPr lang="pl-PL" smtClean="0"/>
              <a:t>7</a:t>
            </a:fld>
            <a:endParaRPr lang="pl-PL" dirty="0"/>
          </a:p>
        </p:txBody>
      </p:sp>
    </p:spTree>
    <p:extLst>
      <p:ext uri="{BB962C8B-B14F-4D97-AF65-F5344CB8AC3E}">
        <p14:creationId xmlns:p14="http://schemas.microsoft.com/office/powerpoint/2010/main" val="355792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77542409-6A04-4DC6-AC3A-D3758287A8F2}" type="slidenum">
              <a:rPr lang="pl-PL" smtClean="0"/>
              <a:t>‹#›</a:t>
            </a:fld>
            <a:endParaRPr lang="pl-PL" dirty="0"/>
          </a:p>
        </p:txBody>
      </p:sp>
    </p:spTree>
    <p:extLst>
      <p:ext uri="{BB962C8B-B14F-4D97-AF65-F5344CB8AC3E}">
        <p14:creationId xmlns:p14="http://schemas.microsoft.com/office/powerpoint/2010/main" val="252517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77542409-6A04-4DC6-AC3A-D3758287A8F2}" type="slidenum">
              <a:rPr lang="pl-PL" smtClean="0"/>
              <a:t>8</a:t>
            </a:fld>
            <a:endParaRPr lang="pl-PL" dirty="0"/>
          </a:p>
        </p:txBody>
      </p:sp>
    </p:spTree>
    <p:extLst>
      <p:ext uri="{BB962C8B-B14F-4D97-AF65-F5344CB8AC3E}">
        <p14:creationId xmlns:p14="http://schemas.microsoft.com/office/powerpoint/2010/main" val="3489546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8" name="Obraz 7" descr="Puszyste białe obłoki na ciemnobłękitnym niebie" title="Obraz projektu slajdu"/>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Prostokąt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 name="Obraz 9" descr="Kiełkująca roślina — zbliżenie" title="Obraz projektu slajdu"/>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Obraz 10" descr="Fale" title="Obraz projektu slajdu"/>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ytuł 1"/>
          <p:cNvSpPr>
            <a:spLocks noGrp="1"/>
          </p:cNvSpPr>
          <p:nvPr>
            <p:ph type="ctrTitle"/>
          </p:nvPr>
        </p:nvSpPr>
        <p:spPr>
          <a:xfrm>
            <a:off x="1751777" y="3019706"/>
            <a:ext cx="4846320" cy="2387600"/>
          </a:xfrm>
        </p:spPr>
        <p:txBody>
          <a:bodyPr anchor="b">
            <a:normAutofit/>
          </a:bodyPr>
          <a:lstStyle>
            <a:lvl1pPr algn="l" latinLnBrk="0">
              <a:lnSpc>
                <a:spcPct val="90000"/>
              </a:lnSpc>
              <a:defRPr lang="pl-PL" sz="4800">
                <a:solidFill>
                  <a:schemeClr val="bg1"/>
                </a:solidFill>
              </a:defRPr>
            </a:lvl1pPr>
          </a:lstStyle>
          <a:p>
            <a:r>
              <a:rPr lang="pl-PL" dirty="0"/>
              <a:t>Kliknij, aby edytować styl wzorca tytułu</a:t>
            </a:r>
          </a:p>
        </p:txBody>
      </p:sp>
      <p:sp>
        <p:nvSpPr>
          <p:cNvPr id="3" name="Podtytuł 2"/>
          <p:cNvSpPr>
            <a:spLocks noGrp="1"/>
          </p:cNvSpPr>
          <p:nvPr>
            <p:ph type="subTitle" idx="1"/>
          </p:nvPr>
        </p:nvSpPr>
        <p:spPr>
          <a:xfrm>
            <a:off x="1751777" y="5381894"/>
            <a:ext cx="4846320" cy="448056"/>
          </a:xfrm>
        </p:spPr>
        <p:txBody>
          <a:bodyPr>
            <a:normAutofit/>
          </a:bodyPr>
          <a:lstStyle>
            <a:lvl1pPr marL="0" indent="0" algn="l" latinLnBrk="0">
              <a:spcBef>
                <a:spcPts val="0"/>
              </a:spcBef>
              <a:buNone/>
              <a:defRPr lang="pl-PL" sz="1800">
                <a:solidFill>
                  <a:schemeClr val="bg1"/>
                </a:solidFill>
              </a:defRPr>
            </a:lvl1pPr>
            <a:lvl2pPr marL="457200" indent="0" algn="ctr" latinLnBrk="0">
              <a:buNone/>
              <a:defRPr lang="pl-PL" sz="2000"/>
            </a:lvl2pPr>
            <a:lvl3pPr marL="914400" indent="0" algn="ctr" latinLnBrk="0">
              <a:buNone/>
              <a:defRPr lang="pl-PL" sz="1800"/>
            </a:lvl3pPr>
            <a:lvl4pPr marL="1371600" indent="0" algn="ctr" latinLnBrk="0">
              <a:buNone/>
              <a:defRPr lang="pl-PL" sz="1600"/>
            </a:lvl4pPr>
            <a:lvl5pPr marL="1828800" indent="0" algn="ctr" latinLnBrk="0">
              <a:buNone/>
              <a:defRPr lang="pl-PL" sz="1600"/>
            </a:lvl5pPr>
            <a:lvl6pPr marL="2286000" indent="0" algn="ctr" latinLnBrk="0">
              <a:buNone/>
              <a:defRPr lang="pl-PL" sz="1600"/>
            </a:lvl6pPr>
            <a:lvl7pPr marL="2743200" indent="0" algn="ctr" latinLnBrk="0">
              <a:buNone/>
              <a:defRPr lang="pl-PL" sz="1600"/>
            </a:lvl7pPr>
            <a:lvl8pPr marL="3200400" indent="0" algn="ctr" latinLnBrk="0">
              <a:buNone/>
              <a:defRPr lang="pl-PL" sz="1600"/>
            </a:lvl8pPr>
            <a:lvl9pPr marL="3657600" indent="0" algn="ctr" latinLnBrk="0">
              <a:buNone/>
              <a:defRPr lang="pl-PL" sz="1600"/>
            </a:lvl9pPr>
          </a:lstStyle>
          <a:p>
            <a:r>
              <a:rPr lang="pl-PL" dirty="0"/>
              <a:t>Kliknij, aby edytować styl wzorca podtytułu</a:t>
            </a:r>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 wzorca tytułu</a:t>
            </a:r>
          </a:p>
        </p:txBody>
      </p:sp>
      <p:sp>
        <p:nvSpPr>
          <p:cNvPr id="3" name="Tekst pionowy — symbol zastępczy 2"/>
          <p:cNvSpPr>
            <a:spLocks noGrp="1"/>
          </p:cNvSpPr>
          <p:nvPr>
            <p:ph type="body" orient="vert" idx="1"/>
          </p:nvPr>
        </p:nvSpPr>
        <p:spPr/>
        <p:txBody>
          <a:bodyPr vert="eaVert"/>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Data — symbol zastępczy 3"/>
          <p:cNvSpPr>
            <a:spLocks noGrp="1"/>
          </p:cNvSpPr>
          <p:nvPr>
            <p:ph type="dt" sz="half" idx="10"/>
          </p:nvPr>
        </p:nvSpPr>
        <p:spPr/>
        <p:txBody>
          <a:bodyPr/>
          <a:lstStyle>
            <a:lvl1pPr>
              <a:defRPr/>
            </a:lvl1pPr>
          </a:lstStyle>
          <a:p>
            <a:r>
              <a:rPr lang="pl-PL" dirty="0"/>
              <a:t>lipiec 22, 2012</a:t>
            </a:r>
          </a:p>
        </p:txBody>
      </p:sp>
      <p:sp>
        <p:nvSpPr>
          <p:cNvPr id="5" name="Stopka — symbol zastępczy 4"/>
          <p:cNvSpPr>
            <a:spLocks noGrp="1"/>
          </p:cNvSpPr>
          <p:nvPr>
            <p:ph type="ftr" sz="quarter" idx="11"/>
          </p:nvPr>
        </p:nvSpPr>
        <p:spPr/>
        <p:txBody>
          <a:bodyPr/>
          <a:lstStyle/>
          <a:p>
            <a:r>
              <a:rPr lang="pl-PL" dirty="0"/>
              <a:t>Miejsce na tekst stopki</a:t>
            </a:r>
          </a:p>
        </p:txBody>
      </p:sp>
      <p:sp>
        <p:nvSpPr>
          <p:cNvPr id="6" name="Numer slajdu — symbol zastępczy 5"/>
          <p:cNvSpPr>
            <a:spLocks noGrp="1"/>
          </p:cNvSpPr>
          <p:nvPr>
            <p:ph type="sldNum" sz="quarter" idx="12"/>
          </p:nvPr>
        </p:nvSpPr>
        <p:spPr/>
        <p:txBody>
          <a:bodyPr/>
          <a:lstStyle/>
          <a:p>
            <a:fld id="{9CD8D479-8942-46E8-A226-A4E01F7A105C}" type="slidenum">
              <a:rPr lang="pl-PL" smtClean="0"/>
              <a:t>‹#›</a:t>
            </a:fld>
            <a:endParaRPr lang="pl-PL" dirty="0"/>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190500"/>
            <a:ext cx="2057400" cy="5986463"/>
          </a:xfrm>
        </p:spPr>
        <p:txBody>
          <a:bodyPr vert="eaVert"/>
          <a:lstStyle/>
          <a:p>
            <a:r>
              <a:rPr lang="pl-PL" dirty="0"/>
              <a:t>Kliknij, aby edytować styl wzorca tytułu</a:t>
            </a:r>
          </a:p>
        </p:txBody>
      </p:sp>
      <p:sp>
        <p:nvSpPr>
          <p:cNvPr id="3" name="Tekst pionowy — symbol zastępczy 2"/>
          <p:cNvSpPr>
            <a:spLocks noGrp="1"/>
          </p:cNvSpPr>
          <p:nvPr>
            <p:ph type="body" orient="vert" idx="1"/>
          </p:nvPr>
        </p:nvSpPr>
        <p:spPr>
          <a:xfrm>
            <a:off x="838200" y="190500"/>
            <a:ext cx="7734300" cy="5986463"/>
          </a:xfrm>
        </p:spPr>
        <p:txBody>
          <a:bodyPr vert="eaVert"/>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Data — symbol zastępczy 3"/>
          <p:cNvSpPr>
            <a:spLocks noGrp="1"/>
          </p:cNvSpPr>
          <p:nvPr>
            <p:ph type="dt" sz="half" idx="10"/>
          </p:nvPr>
        </p:nvSpPr>
        <p:spPr/>
        <p:txBody>
          <a:bodyPr/>
          <a:lstStyle>
            <a:lvl1pPr>
              <a:defRPr/>
            </a:lvl1pPr>
          </a:lstStyle>
          <a:p>
            <a:r>
              <a:rPr lang="pl-PL" dirty="0"/>
              <a:t>lipiec 22, 2012</a:t>
            </a:r>
          </a:p>
        </p:txBody>
      </p:sp>
      <p:sp>
        <p:nvSpPr>
          <p:cNvPr id="5" name="Stopka — symbol zastępczy 4"/>
          <p:cNvSpPr>
            <a:spLocks noGrp="1"/>
          </p:cNvSpPr>
          <p:nvPr>
            <p:ph type="ftr" sz="quarter" idx="11"/>
          </p:nvPr>
        </p:nvSpPr>
        <p:spPr/>
        <p:txBody>
          <a:bodyPr/>
          <a:lstStyle/>
          <a:p>
            <a:r>
              <a:rPr lang="pl-PL" dirty="0"/>
              <a:t>Miejsce na tekst stopki</a:t>
            </a:r>
          </a:p>
        </p:txBody>
      </p:sp>
      <p:sp>
        <p:nvSpPr>
          <p:cNvPr id="6" name="Numer slajdu — symbol zastępczy 5"/>
          <p:cNvSpPr>
            <a:spLocks noGrp="1"/>
          </p:cNvSpPr>
          <p:nvPr>
            <p:ph type="sldNum" sz="quarter" idx="12"/>
          </p:nvPr>
        </p:nvSpPr>
        <p:spPr/>
        <p:txBody>
          <a:bodyPr/>
          <a:lstStyle/>
          <a:p>
            <a:fld id="{9CD8D479-8942-46E8-A226-A4E01F7A105C}" type="slidenum">
              <a:rPr lang="pl-PL" smtClean="0"/>
              <a:t>‹#›</a:t>
            </a:fld>
            <a:endParaRPr lang="pl-PL" dirty="0"/>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noProof="0" dirty="0"/>
              <a:t>Kliknij, aby edytować styl wzorca tytułu</a:t>
            </a:r>
          </a:p>
        </p:txBody>
      </p:sp>
      <p:sp>
        <p:nvSpPr>
          <p:cNvPr id="3" name="Zawartość — symbol zastępczy 2"/>
          <p:cNvSpPr>
            <a:spLocks noGrp="1"/>
          </p:cNvSpPr>
          <p:nvPr>
            <p:ph idx="1"/>
          </p:nvPr>
        </p:nvSpPr>
        <p:spPr/>
        <p:txBody>
          <a:bodyPr/>
          <a:lstStyle/>
          <a:p>
            <a:pPr lvl="0"/>
            <a:r>
              <a:rPr lang="pl-PL" noProof="0" dirty="0"/>
              <a:t>Kliknij, aby edytować style wzorca tekstu</a:t>
            </a:r>
          </a:p>
          <a:p>
            <a:pPr lvl="1"/>
            <a:r>
              <a:rPr lang="pl-PL" noProof="0" dirty="0"/>
              <a:t>Drugi poziom</a:t>
            </a:r>
          </a:p>
          <a:p>
            <a:pPr lvl="2"/>
            <a:r>
              <a:rPr lang="pl-PL" noProof="0" dirty="0"/>
              <a:t>Trzeci poziom</a:t>
            </a:r>
          </a:p>
          <a:p>
            <a:pPr lvl="3"/>
            <a:r>
              <a:rPr lang="pl-PL" noProof="0" dirty="0"/>
              <a:t>Czwarty poziom</a:t>
            </a:r>
          </a:p>
          <a:p>
            <a:pPr lvl="4"/>
            <a:r>
              <a:rPr lang="pl-PL" noProof="0" dirty="0"/>
              <a:t>Piąty poziom</a:t>
            </a:r>
          </a:p>
        </p:txBody>
      </p:sp>
      <p:sp>
        <p:nvSpPr>
          <p:cNvPr id="4" name="Data — symbol zastępczy 3"/>
          <p:cNvSpPr>
            <a:spLocks noGrp="1"/>
          </p:cNvSpPr>
          <p:nvPr>
            <p:ph type="dt" sz="half" idx="10"/>
          </p:nvPr>
        </p:nvSpPr>
        <p:spPr/>
        <p:txBody>
          <a:bodyPr/>
          <a:lstStyle>
            <a:lvl1pPr>
              <a:defRPr/>
            </a:lvl1pPr>
          </a:lstStyle>
          <a:p>
            <a:r>
              <a:rPr lang="pl-PL" noProof="0" dirty="0"/>
              <a:t>lipiec 22, 2012</a:t>
            </a:r>
          </a:p>
        </p:txBody>
      </p:sp>
      <p:sp>
        <p:nvSpPr>
          <p:cNvPr id="5" name="Stopka — symbol zastępczy 4"/>
          <p:cNvSpPr>
            <a:spLocks noGrp="1"/>
          </p:cNvSpPr>
          <p:nvPr>
            <p:ph type="ftr" sz="quarter" idx="11"/>
          </p:nvPr>
        </p:nvSpPr>
        <p:spPr/>
        <p:txBody>
          <a:bodyPr/>
          <a:lstStyle/>
          <a:p>
            <a:r>
              <a:rPr lang="pl-PL" noProof="0" dirty="0"/>
              <a:t>Miejsce na tekst stopki</a:t>
            </a:r>
          </a:p>
        </p:txBody>
      </p:sp>
      <p:sp>
        <p:nvSpPr>
          <p:cNvPr id="6" name="Numer slajdu — symbol zastępczy 5"/>
          <p:cNvSpPr>
            <a:spLocks noGrp="1"/>
          </p:cNvSpPr>
          <p:nvPr>
            <p:ph type="sldNum" sz="quarter" idx="12"/>
          </p:nvPr>
        </p:nvSpPr>
        <p:spPr/>
        <p:txBody>
          <a:bodyPr/>
          <a:lstStyle/>
          <a:p>
            <a:fld id="{9CD8D479-8942-46E8-A226-A4E01F7A105C}" type="slidenum">
              <a:rPr lang="pl-PL" noProof="0" smtClean="0"/>
              <a:t>‹#›</a:t>
            </a:fld>
            <a:endParaRPr lang="pl-PL" noProof="0" dirty="0"/>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8" name="Prostokąt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Tytuł 1"/>
          <p:cNvSpPr>
            <a:spLocks noGrp="1"/>
          </p:cNvSpPr>
          <p:nvPr>
            <p:ph type="title"/>
          </p:nvPr>
        </p:nvSpPr>
        <p:spPr>
          <a:xfrm>
            <a:off x="1751777" y="2263913"/>
            <a:ext cx="6949440" cy="3143393"/>
          </a:xfrm>
        </p:spPr>
        <p:txBody>
          <a:bodyPr anchor="b"/>
          <a:lstStyle>
            <a:lvl1pPr latinLnBrk="0">
              <a:defRPr lang="pl-PL" sz="6000">
                <a:solidFill>
                  <a:schemeClr val="bg1"/>
                </a:solidFill>
              </a:defRPr>
            </a:lvl1pPr>
          </a:lstStyle>
          <a:p>
            <a:r>
              <a:rPr lang="pl-PL" dirty="0"/>
              <a:t>Kliknij, aby edytować styl wzorca tytułu</a:t>
            </a:r>
          </a:p>
        </p:txBody>
      </p:sp>
      <p:sp>
        <p:nvSpPr>
          <p:cNvPr id="3" name="Tekst — symbol zastępczy 2"/>
          <p:cNvSpPr>
            <a:spLocks noGrp="1"/>
          </p:cNvSpPr>
          <p:nvPr>
            <p:ph type="body" idx="1"/>
          </p:nvPr>
        </p:nvSpPr>
        <p:spPr>
          <a:xfrm>
            <a:off x="1751777" y="5381893"/>
            <a:ext cx="6949440" cy="449523"/>
          </a:xfrm>
        </p:spPr>
        <p:txBody>
          <a:bodyPr/>
          <a:lstStyle>
            <a:lvl1pPr marL="0" indent="0" latinLnBrk="0">
              <a:spcBef>
                <a:spcPts val="0"/>
              </a:spcBef>
              <a:buNone/>
              <a:defRPr lang="pl-PL" sz="2400">
                <a:solidFill>
                  <a:schemeClr val="bg1"/>
                </a:solidFill>
              </a:defRPr>
            </a:lvl1pPr>
            <a:lvl2pPr marL="457200" indent="0" latinLnBrk="0">
              <a:buNone/>
              <a:defRPr lang="pl-PL" sz="2000"/>
            </a:lvl2pPr>
            <a:lvl3pPr marL="914400" indent="0" latinLnBrk="0">
              <a:buNone/>
              <a:defRPr lang="pl-PL" sz="1800"/>
            </a:lvl3pPr>
            <a:lvl4pPr marL="1371600" indent="0" latinLnBrk="0">
              <a:buNone/>
              <a:defRPr lang="pl-PL" sz="1600"/>
            </a:lvl4pPr>
            <a:lvl5pPr marL="1828800" indent="0" latinLnBrk="0">
              <a:buNone/>
              <a:defRPr lang="pl-PL" sz="1600"/>
            </a:lvl5pPr>
            <a:lvl6pPr marL="2286000" indent="0" latinLnBrk="0">
              <a:buNone/>
              <a:defRPr lang="pl-PL" sz="1600"/>
            </a:lvl6pPr>
            <a:lvl7pPr marL="2743200" indent="0" latinLnBrk="0">
              <a:buNone/>
              <a:defRPr lang="pl-PL" sz="1600"/>
            </a:lvl7pPr>
            <a:lvl8pPr marL="3200400" indent="0" latinLnBrk="0">
              <a:buNone/>
              <a:defRPr lang="pl-PL" sz="1600"/>
            </a:lvl8pPr>
            <a:lvl9pPr marL="3657600" indent="0" latinLnBrk="0">
              <a:buNone/>
              <a:defRPr lang="pl-PL" sz="1600"/>
            </a:lvl9pPr>
          </a:lstStyle>
          <a:p>
            <a:pPr lvl="0"/>
            <a:r>
              <a:rPr lang="pl-PL" dirty="0"/>
              <a:t>Kliknij, aby edytować style wzorca tekstu</a:t>
            </a:r>
          </a:p>
        </p:txBody>
      </p:sp>
      <p:pic>
        <p:nvPicPr>
          <p:cNvPr id="9" name="Obraz 8" descr="Fale" title="Obraz projektu slajdu"/>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Obraz 10" descr="Zielone rośliny — zbliżenie" title="Obraz projektu slajdu"/>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 wzorca tytułu</a:t>
            </a:r>
          </a:p>
        </p:txBody>
      </p:sp>
      <p:sp>
        <p:nvSpPr>
          <p:cNvPr id="3" name="Zawartość — symbol zastępczy 2"/>
          <p:cNvSpPr>
            <a:spLocks noGrp="1"/>
          </p:cNvSpPr>
          <p:nvPr>
            <p:ph sz="half" idx="1"/>
          </p:nvPr>
        </p:nvSpPr>
        <p:spPr>
          <a:xfrm>
            <a:off x="1409700" y="1556281"/>
            <a:ext cx="4610099" cy="4620682"/>
          </a:xfrm>
        </p:spPr>
        <p:txBody>
          <a:bodyPr/>
          <a:lstStyle>
            <a:lvl1pPr latinLnBrk="0">
              <a:defRPr lang="pl-PL" sz="2200"/>
            </a:lvl1pPr>
            <a:lvl2pPr latinLnBrk="0">
              <a:defRPr lang="pl-PL" sz="1800"/>
            </a:lvl2pPr>
            <a:lvl3pPr latinLnBrk="0">
              <a:defRPr lang="pl-PL" sz="1600"/>
            </a:lvl3pPr>
            <a:lvl4pPr latinLnBrk="0">
              <a:defRPr lang="pl-PL" sz="1600"/>
            </a:lvl4pPr>
            <a:lvl5pPr latinLnBrk="0">
              <a:defRPr lang="pl-PL" sz="1600"/>
            </a:lvl5pPr>
            <a:lvl6pPr latinLnBrk="0">
              <a:defRPr lang="pl-PL" sz="1600"/>
            </a:lvl6pPr>
            <a:lvl7pPr latinLnBrk="0">
              <a:defRPr lang="pl-PL" sz="1600"/>
            </a:lvl7pPr>
            <a:lvl8pPr latinLnBrk="0">
              <a:defRPr lang="pl-PL" sz="1600"/>
            </a:lvl8pPr>
            <a:lvl9pPr latinLnBrk="0">
              <a:defRPr lang="pl-PL" sz="16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Zawartość — symbol zastępczy 3"/>
          <p:cNvSpPr>
            <a:spLocks noGrp="1"/>
          </p:cNvSpPr>
          <p:nvPr>
            <p:ph sz="half" idx="2"/>
          </p:nvPr>
        </p:nvSpPr>
        <p:spPr>
          <a:xfrm>
            <a:off x="6172200" y="1556281"/>
            <a:ext cx="4609775" cy="4620682"/>
          </a:xfrm>
        </p:spPr>
        <p:txBody>
          <a:bodyPr/>
          <a:lstStyle>
            <a:lvl1pPr latinLnBrk="0">
              <a:defRPr lang="pl-PL" sz="2200"/>
            </a:lvl1pPr>
            <a:lvl2pPr latinLnBrk="0">
              <a:defRPr lang="pl-PL" sz="1800"/>
            </a:lvl2pPr>
            <a:lvl3pPr latinLnBrk="0">
              <a:defRPr lang="pl-PL" sz="1600"/>
            </a:lvl3pPr>
            <a:lvl4pPr latinLnBrk="0">
              <a:defRPr lang="pl-PL" sz="1600"/>
            </a:lvl4pPr>
            <a:lvl5pPr latinLnBrk="0">
              <a:defRPr lang="pl-PL" sz="1600"/>
            </a:lvl5pPr>
            <a:lvl6pPr latinLnBrk="0">
              <a:defRPr lang="pl-PL" sz="1600"/>
            </a:lvl6pPr>
            <a:lvl7pPr latinLnBrk="0">
              <a:defRPr lang="pl-PL" sz="1600"/>
            </a:lvl7pPr>
            <a:lvl8pPr latinLnBrk="0">
              <a:defRPr lang="pl-PL" sz="1600"/>
            </a:lvl8pPr>
            <a:lvl9pPr latinLnBrk="0">
              <a:defRPr lang="pl-PL" sz="16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Data — symbol zastępczy 4"/>
          <p:cNvSpPr>
            <a:spLocks noGrp="1"/>
          </p:cNvSpPr>
          <p:nvPr>
            <p:ph type="dt" sz="half" idx="10"/>
          </p:nvPr>
        </p:nvSpPr>
        <p:spPr/>
        <p:txBody>
          <a:bodyPr/>
          <a:lstStyle>
            <a:lvl1pPr>
              <a:defRPr/>
            </a:lvl1pPr>
          </a:lstStyle>
          <a:p>
            <a:r>
              <a:rPr lang="pl-PL" dirty="0"/>
              <a:t>lipiec 22, 2012</a:t>
            </a:r>
          </a:p>
        </p:txBody>
      </p:sp>
      <p:sp>
        <p:nvSpPr>
          <p:cNvPr id="6" name="Stopka — symbol zastępczy 5"/>
          <p:cNvSpPr>
            <a:spLocks noGrp="1"/>
          </p:cNvSpPr>
          <p:nvPr>
            <p:ph type="ftr" sz="quarter" idx="11"/>
          </p:nvPr>
        </p:nvSpPr>
        <p:spPr/>
        <p:txBody>
          <a:bodyPr/>
          <a:lstStyle/>
          <a:p>
            <a:r>
              <a:rPr lang="pl-PL" dirty="0"/>
              <a:t>Miejsce na tekst stopki</a:t>
            </a:r>
          </a:p>
        </p:txBody>
      </p:sp>
      <p:sp>
        <p:nvSpPr>
          <p:cNvPr id="7" name="Numer slajdu — symbol zastępczy 6"/>
          <p:cNvSpPr>
            <a:spLocks noGrp="1"/>
          </p:cNvSpPr>
          <p:nvPr>
            <p:ph type="sldNum" sz="quarter" idx="12"/>
          </p:nvPr>
        </p:nvSpPr>
        <p:spPr/>
        <p:txBody>
          <a:bodyPr/>
          <a:lstStyle/>
          <a:p>
            <a:fld id="{9CD8D479-8942-46E8-A226-A4E01F7A105C}" type="slidenum">
              <a:rPr lang="pl-PL" smtClean="0"/>
              <a:t>‹#›</a:t>
            </a:fld>
            <a:endParaRPr lang="pl-PL" dirty="0"/>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 wzorca tytułu</a:t>
            </a:r>
          </a:p>
        </p:txBody>
      </p:sp>
      <p:sp>
        <p:nvSpPr>
          <p:cNvPr id="3" name="Tekst — symbol zastępczy 2"/>
          <p:cNvSpPr>
            <a:spLocks noGrp="1"/>
          </p:cNvSpPr>
          <p:nvPr>
            <p:ph type="body" idx="1"/>
          </p:nvPr>
        </p:nvSpPr>
        <p:spPr>
          <a:xfrm>
            <a:off x="1409699" y="1554480"/>
            <a:ext cx="4608576" cy="823912"/>
          </a:xfrm>
        </p:spPr>
        <p:txBody>
          <a:bodyPr anchor="b">
            <a:normAutofit/>
          </a:bodyPr>
          <a:lstStyle>
            <a:lvl1pPr marL="0" indent="0" latinLnBrk="0">
              <a:spcBef>
                <a:spcPts val="0"/>
              </a:spcBef>
              <a:buNone/>
              <a:defRPr lang="pl-PL" sz="2200" b="1"/>
            </a:lvl1pPr>
            <a:lvl2pPr marL="457200" indent="0" latinLnBrk="0">
              <a:buNone/>
              <a:defRPr lang="pl-PL" sz="2000" b="1"/>
            </a:lvl2pPr>
            <a:lvl3pPr marL="914400" indent="0" latinLnBrk="0">
              <a:buNone/>
              <a:defRPr lang="pl-PL" sz="1800" b="1"/>
            </a:lvl3pPr>
            <a:lvl4pPr marL="1371600" indent="0" latinLnBrk="0">
              <a:buNone/>
              <a:defRPr lang="pl-PL" sz="1600" b="1"/>
            </a:lvl4pPr>
            <a:lvl5pPr marL="1828800" indent="0" latinLnBrk="0">
              <a:buNone/>
              <a:defRPr lang="pl-PL" sz="1600" b="1"/>
            </a:lvl5pPr>
            <a:lvl6pPr marL="2286000" indent="0" latinLnBrk="0">
              <a:buNone/>
              <a:defRPr lang="pl-PL" sz="1600" b="1"/>
            </a:lvl6pPr>
            <a:lvl7pPr marL="2743200" indent="0" latinLnBrk="0">
              <a:buNone/>
              <a:defRPr lang="pl-PL" sz="1600" b="1"/>
            </a:lvl7pPr>
            <a:lvl8pPr marL="3200400" indent="0" latinLnBrk="0">
              <a:buNone/>
              <a:defRPr lang="pl-PL" sz="1600" b="1"/>
            </a:lvl8pPr>
            <a:lvl9pPr marL="3657600" indent="0" latinLnBrk="0">
              <a:buNone/>
              <a:defRPr lang="pl-PL" sz="1600" b="1"/>
            </a:lvl9pPr>
          </a:lstStyle>
          <a:p>
            <a:pPr lvl="0"/>
            <a:r>
              <a:rPr lang="pl-PL" dirty="0"/>
              <a:t>Kliknij, aby edytować style wzorca tekstu</a:t>
            </a:r>
          </a:p>
        </p:txBody>
      </p:sp>
      <p:sp>
        <p:nvSpPr>
          <p:cNvPr id="4" name="Zawartość — symbol zastępczy 3"/>
          <p:cNvSpPr>
            <a:spLocks noGrp="1"/>
          </p:cNvSpPr>
          <p:nvPr>
            <p:ph sz="half" idx="2"/>
          </p:nvPr>
        </p:nvSpPr>
        <p:spPr>
          <a:xfrm>
            <a:off x="1409699" y="2378392"/>
            <a:ext cx="4608576" cy="3811271"/>
          </a:xfrm>
        </p:spPr>
        <p:txBody>
          <a:bodyPr/>
          <a:lstStyle>
            <a:lvl1pPr latinLnBrk="0">
              <a:defRPr lang="pl-PL" sz="2200"/>
            </a:lvl1pPr>
            <a:lvl2pPr latinLnBrk="0">
              <a:defRPr lang="pl-PL" sz="1800"/>
            </a:lvl2pPr>
            <a:lvl3pPr latinLnBrk="0">
              <a:defRPr lang="pl-PL" sz="1600"/>
            </a:lvl3pPr>
            <a:lvl4pPr latinLnBrk="0">
              <a:defRPr lang="pl-PL" sz="1600"/>
            </a:lvl4pPr>
            <a:lvl5pPr latinLnBrk="0">
              <a:defRPr lang="pl-PL" sz="1600"/>
            </a:lvl5pPr>
            <a:lvl6pPr latinLnBrk="0">
              <a:defRPr lang="pl-PL" sz="1600"/>
            </a:lvl6pPr>
            <a:lvl7pPr latinLnBrk="0">
              <a:defRPr lang="pl-PL" sz="1600"/>
            </a:lvl7pPr>
            <a:lvl8pPr latinLnBrk="0">
              <a:defRPr lang="pl-PL" sz="1600"/>
            </a:lvl8pPr>
            <a:lvl9pPr latinLnBrk="0">
              <a:defRPr lang="pl-PL" sz="16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ekst — symbol zastępczy 4"/>
          <p:cNvSpPr>
            <a:spLocks noGrp="1"/>
          </p:cNvSpPr>
          <p:nvPr>
            <p:ph type="body" sz="quarter" idx="3"/>
          </p:nvPr>
        </p:nvSpPr>
        <p:spPr>
          <a:xfrm>
            <a:off x="6172200" y="1554480"/>
            <a:ext cx="4610100" cy="823912"/>
          </a:xfrm>
        </p:spPr>
        <p:txBody>
          <a:bodyPr anchor="b">
            <a:normAutofit/>
          </a:bodyPr>
          <a:lstStyle>
            <a:lvl1pPr marL="0" indent="0" latinLnBrk="0">
              <a:spcBef>
                <a:spcPts val="0"/>
              </a:spcBef>
              <a:buNone/>
              <a:defRPr lang="pl-PL" sz="2200" b="1"/>
            </a:lvl1pPr>
            <a:lvl2pPr marL="457200" indent="0" latinLnBrk="0">
              <a:buNone/>
              <a:defRPr lang="pl-PL" sz="2000" b="1"/>
            </a:lvl2pPr>
            <a:lvl3pPr marL="914400" indent="0" latinLnBrk="0">
              <a:buNone/>
              <a:defRPr lang="pl-PL" sz="1800" b="1"/>
            </a:lvl3pPr>
            <a:lvl4pPr marL="1371600" indent="0" latinLnBrk="0">
              <a:buNone/>
              <a:defRPr lang="pl-PL" sz="1600" b="1"/>
            </a:lvl4pPr>
            <a:lvl5pPr marL="1828800" indent="0" latinLnBrk="0">
              <a:buNone/>
              <a:defRPr lang="pl-PL" sz="1600" b="1"/>
            </a:lvl5pPr>
            <a:lvl6pPr marL="2286000" indent="0" latinLnBrk="0">
              <a:buNone/>
              <a:defRPr lang="pl-PL" sz="1600" b="1"/>
            </a:lvl6pPr>
            <a:lvl7pPr marL="2743200" indent="0" latinLnBrk="0">
              <a:buNone/>
              <a:defRPr lang="pl-PL" sz="1600" b="1"/>
            </a:lvl7pPr>
            <a:lvl8pPr marL="3200400" indent="0" latinLnBrk="0">
              <a:buNone/>
              <a:defRPr lang="pl-PL" sz="1600" b="1"/>
            </a:lvl8pPr>
            <a:lvl9pPr marL="3657600" indent="0" latinLnBrk="0">
              <a:buNone/>
              <a:defRPr lang="pl-PL" sz="1600" b="1"/>
            </a:lvl9pPr>
          </a:lstStyle>
          <a:p>
            <a:pPr lvl="0"/>
            <a:r>
              <a:rPr lang="pl-PL" dirty="0"/>
              <a:t>Kliknij, aby edytować style wzorca tekstu</a:t>
            </a:r>
          </a:p>
        </p:txBody>
      </p:sp>
      <p:sp>
        <p:nvSpPr>
          <p:cNvPr id="6" name="Zawartość — symbol zastępczy 5"/>
          <p:cNvSpPr>
            <a:spLocks noGrp="1"/>
          </p:cNvSpPr>
          <p:nvPr>
            <p:ph sz="quarter" idx="4"/>
          </p:nvPr>
        </p:nvSpPr>
        <p:spPr>
          <a:xfrm>
            <a:off x="6172200" y="2378392"/>
            <a:ext cx="4610100" cy="3811271"/>
          </a:xfrm>
        </p:spPr>
        <p:txBody>
          <a:bodyPr/>
          <a:lstStyle>
            <a:lvl1pPr latinLnBrk="0">
              <a:defRPr lang="pl-PL" sz="2200"/>
            </a:lvl1pPr>
            <a:lvl2pPr latinLnBrk="0">
              <a:defRPr lang="pl-PL" sz="1800"/>
            </a:lvl2pPr>
            <a:lvl3pPr latinLnBrk="0">
              <a:defRPr lang="pl-PL" sz="1600"/>
            </a:lvl3pPr>
            <a:lvl4pPr latinLnBrk="0">
              <a:defRPr lang="pl-PL" sz="1600"/>
            </a:lvl4pPr>
            <a:lvl5pPr latinLnBrk="0">
              <a:defRPr lang="pl-PL" sz="1600"/>
            </a:lvl5pPr>
            <a:lvl6pPr latinLnBrk="0">
              <a:defRPr lang="pl-PL" sz="1600"/>
            </a:lvl6pPr>
            <a:lvl7pPr latinLnBrk="0">
              <a:defRPr lang="pl-PL" sz="1600"/>
            </a:lvl7pPr>
            <a:lvl8pPr latinLnBrk="0">
              <a:defRPr lang="pl-PL" sz="1600"/>
            </a:lvl8pPr>
            <a:lvl9pPr latinLnBrk="0">
              <a:defRPr lang="pl-PL" sz="16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Data — symbol zastępczy 6"/>
          <p:cNvSpPr>
            <a:spLocks noGrp="1"/>
          </p:cNvSpPr>
          <p:nvPr>
            <p:ph type="dt" sz="half" idx="10"/>
          </p:nvPr>
        </p:nvSpPr>
        <p:spPr/>
        <p:txBody>
          <a:bodyPr/>
          <a:lstStyle>
            <a:lvl1pPr>
              <a:defRPr/>
            </a:lvl1pPr>
          </a:lstStyle>
          <a:p>
            <a:r>
              <a:rPr lang="pl-PL" dirty="0"/>
              <a:t>lipiec 22, 2012</a:t>
            </a:r>
          </a:p>
        </p:txBody>
      </p:sp>
      <p:sp>
        <p:nvSpPr>
          <p:cNvPr id="8" name="Stopka — symbol zastępczy 7"/>
          <p:cNvSpPr>
            <a:spLocks noGrp="1"/>
          </p:cNvSpPr>
          <p:nvPr>
            <p:ph type="ftr" sz="quarter" idx="11"/>
          </p:nvPr>
        </p:nvSpPr>
        <p:spPr/>
        <p:txBody>
          <a:bodyPr/>
          <a:lstStyle/>
          <a:p>
            <a:r>
              <a:rPr lang="pl-PL" dirty="0"/>
              <a:t>Miejsce na tekst stopki</a:t>
            </a:r>
          </a:p>
        </p:txBody>
      </p:sp>
      <p:sp>
        <p:nvSpPr>
          <p:cNvPr id="9" name="Numer slajdu — symbol zastępczy 8"/>
          <p:cNvSpPr>
            <a:spLocks noGrp="1"/>
          </p:cNvSpPr>
          <p:nvPr>
            <p:ph type="sldNum" sz="quarter" idx="12"/>
          </p:nvPr>
        </p:nvSpPr>
        <p:spPr/>
        <p:txBody>
          <a:bodyPr/>
          <a:lstStyle/>
          <a:p>
            <a:fld id="{9CD8D479-8942-46E8-A226-A4E01F7A105C}" type="slidenum">
              <a:rPr lang="pl-PL" smtClean="0"/>
              <a:t>‹#›</a:t>
            </a:fld>
            <a:endParaRPr lang="pl-PL" dirty="0"/>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 wzorca tytułu</a:t>
            </a:r>
          </a:p>
        </p:txBody>
      </p:sp>
      <p:sp>
        <p:nvSpPr>
          <p:cNvPr id="3" name="Data — symbol zastępczy 2"/>
          <p:cNvSpPr>
            <a:spLocks noGrp="1"/>
          </p:cNvSpPr>
          <p:nvPr>
            <p:ph type="dt" sz="half" idx="10"/>
          </p:nvPr>
        </p:nvSpPr>
        <p:spPr/>
        <p:txBody>
          <a:bodyPr/>
          <a:lstStyle>
            <a:lvl1pPr>
              <a:defRPr/>
            </a:lvl1pPr>
          </a:lstStyle>
          <a:p>
            <a:r>
              <a:rPr lang="pl-PL" dirty="0"/>
              <a:t>lipiec 22, 2012</a:t>
            </a:r>
          </a:p>
        </p:txBody>
      </p:sp>
      <p:sp>
        <p:nvSpPr>
          <p:cNvPr id="4" name="Stopka — symbol zastępczy 3"/>
          <p:cNvSpPr>
            <a:spLocks noGrp="1"/>
          </p:cNvSpPr>
          <p:nvPr>
            <p:ph type="ftr" sz="quarter" idx="11"/>
          </p:nvPr>
        </p:nvSpPr>
        <p:spPr/>
        <p:txBody>
          <a:bodyPr/>
          <a:lstStyle/>
          <a:p>
            <a:r>
              <a:rPr lang="pl-PL" dirty="0"/>
              <a:t>Miejsce na tekst stopki</a:t>
            </a:r>
          </a:p>
        </p:txBody>
      </p:sp>
      <p:sp>
        <p:nvSpPr>
          <p:cNvPr id="5" name="Numer slajdu — symbol zastępczy 4"/>
          <p:cNvSpPr>
            <a:spLocks noGrp="1"/>
          </p:cNvSpPr>
          <p:nvPr>
            <p:ph type="sldNum" sz="quarter" idx="12"/>
          </p:nvPr>
        </p:nvSpPr>
        <p:spPr/>
        <p:txBody>
          <a:bodyPr/>
          <a:lstStyle/>
          <a:p>
            <a:fld id="{9CD8D479-8942-46E8-A226-A4E01F7A105C}" type="slidenum">
              <a:rPr lang="pl-PL" smtClean="0"/>
              <a:t>‹#›</a:t>
            </a:fld>
            <a:endParaRPr lang="pl-PL" dirty="0"/>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a — symbol zastępczy 1"/>
          <p:cNvSpPr>
            <a:spLocks noGrp="1"/>
          </p:cNvSpPr>
          <p:nvPr>
            <p:ph type="dt" sz="half" idx="10"/>
          </p:nvPr>
        </p:nvSpPr>
        <p:spPr/>
        <p:txBody>
          <a:bodyPr/>
          <a:lstStyle>
            <a:lvl1pPr>
              <a:defRPr/>
            </a:lvl1pPr>
          </a:lstStyle>
          <a:p>
            <a:r>
              <a:rPr lang="pl-PL" dirty="0"/>
              <a:t>lipiec 22, 2012</a:t>
            </a:r>
          </a:p>
        </p:txBody>
      </p:sp>
      <p:sp>
        <p:nvSpPr>
          <p:cNvPr id="3" name="Stopka — symbol zastępczy 2"/>
          <p:cNvSpPr>
            <a:spLocks noGrp="1"/>
          </p:cNvSpPr>
          <p:nvPr>
            <p:ph type="ftr" sz="quarter" idx="11"/>
          </p:nvPr>
        </p:nvSpPr>
        <p:spPr/>
        <p:txBody>
          <a:bodyPr/>
          <a:lstStyle/>
          <a:p>
            <a:r>
              <a:rPr lang="pl-PL" dirty="0"/>
              <a:t>Miejsce na tekst stopki</a:t>
            </a:r>
          </a:p>
        </p:txBody>
      </p:sp>
      <p:sp>
        <p:nvSpPr>
          <p:cNvPr id="4" name="Numer slajdu — symbol zastępczy 3"/>
          <p:cNvSpPr>
            <a:spLocks noGrp="1"/>
          </p:cNvSpPr>
          <p:nvPr>
            <p:ph type="sldNum" sz="quarter" idx="12"/>
          </p:nvPr>
        </p:nvSpPr>
        <p:spPr/>
        <p:txBody>
          <a:bodyPr/>
          <a:lstStyle/>
          <a:p>
            <a:fld id="{9CD8D479-8942-46E8-A226-A4E01F7A105C}" type="slidenum">
              <a:rPr lang="pl-PL" smtClean="0"/>
              <a:t>‹#›</a:t>
            </a:fld>
            <a:endParaRPr lang="pl-PL" dirty="0"/>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626679" y="919616"/>
            <a:ext cx="4155622" cy="2532888"/>
          </a:xfrm>
        </p:spPr>
        <p:txBody>
          <a:bodyPr anchor="b"/>
          <a:lstStyle>
            <a:lvl1pPr latinLnBrk="0">
              <a:defRPr lang="pl-PL" sz="3200"/>
            </a:lvl1pPr>
          </a:lstStyle>
          <a:p>
            <a:r>
              <a:rPr lang="pl-PL" dirty="0"/>
              <a:t>Kliknij, aby edytować styl wzorca tytułu</a:t>
            </a:r>
          </a:p>
        </p:txBody>
      </p:sp>
      <p:sp>
        <p:nvSpPr>
          <p:cNvPr id="3" name="Zawartość — symbol zastępczy 2"/>
          <p:cNvSpPr>
            <a:spLocks noGrp="1"/>
          </p:cNvSpPr>
          <p:nvPr>
            <p:ph idx="1"/>
          </p:nvPr>
        </p:nvSpPr>
        <p:spPr>
          <a:xfrm>
            <a:off x="1409699" y="915923"/>
            <a:ext cx="5216979" cy="5065776"/>
          </a:xfrm>
        </p:spPr>
        <p:txBody>
          <a:bodyPr/>
          <a:lstStyle>
            <a:lvl1pPr latinLnBrk="0">
              <a:defRPr lang="pl-PL" sz="2200"/>
            </a:lvl1pPr>
            <a:lvl2pPr latinLnBrk="0">
              <a:defRPr lang="pl-PL" sz="1800"/>
            </a:lvl2pPr>
            <a:lvl3pPr latinLnBrk="0">
              <a:defRPr lang="pl-PL" sz="1600"/>
            </a:lvl3pPr>
            <a:lvl4pPr latinLnBrk="0">
              <a:defRPr lang="pl-PL" sz="1600"/>
            </a:lvl4pPr>
            <a:lvl5pPr latinLnBrk="0">
              <a:defRPr lang="pl-PL" sz="1600"/>
            </a:lvl5pPr>
            <a:lvl6pPr latinLnBrk="0">
              <a:defRPr lang="pl-PL" sz="1600"/>
            </a:lvl6pPr>
            <a:lvl7pPr latinLnBrk="0">
              <a:defRPr lang="pl-PL" sz="1600"/>
            </a:lvl7pPr>
            <a:lvl8pPr latinLnBrk="0">
              <a:defRPr lang="pl-PL" sz="1600"/>
            </a:lvl8pPr>
            <a:lvl9pPr latinLnBrk="0">
              <a:defRPr lang="pl-PL" sz="16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Tekst — symbol zastępczy 3"/>
          <p:cNvSpPr>
            <a:spLocks noGrp="1"/>
          </p:cNvSpPr>
          <p:nvPr>
            <p:ph type="body" sz="half" idx="2"/>
          </p:nvPr>
        </p:nvSpPr>
        <p:spPr>
          <a:xfrm>
            <a:off x="6626679" y="3446396"/>
            <a:ext cx="4155622" cy="2535303"/>
          </a:xfrm>
        </p:spPr>
        <p:txBody>
          <a:bodyPr>
            <a:normAutofit/>
          </a:bodyPr>
          <a:lstStyle>
            <a:lvl1pPr marL="0" indent="0" latinLnBrk="0">
              <a:spcBef>
                <a:spcPts val="900"/>
              </a:spcBef>
              <a:buNone/>
              <a:defRPr lang="pl-PL" sz="1800"/>
            </a:lvl1pPr>
            <a:lvl2pPr marL="457200" indent="0" latinLnBrk="0">
              <a:buNone/>
              <a:defRPr lang="pl-PL" sz="1400"/>
            </a:lvl2pPr>
            <a:lvl3pPr marL="914400" indent="0" latinLnBrk="0">
              <a:buNone/>
              <a:defRPr lang="pl-PL" sz="1200"/>
            </a:lvl3pPr>
            <a:lvl4pPr marL="1371600" indent="0" latinLnBrk="0">
              <a:buNone/>
              <a:defRPr lang="pl-PL" sz="1000"/>
            </a:lvl4pPr>
            <a:lvl5pPr marL="1828800" indent="0" latinLnBrk="0">
              <a:buNone/>
              <a:defRPr lang="pl-PL" sz="1000"/>
            </a:lvl5pPr>
            <a:lvl6pPr marL="2286000" indent="0" latinLnBrk="0">
              <a:buNone/>
              <a:defRPr lang="pl-PL" sz="1000"/>
            </a:lvl6pPr>
            <a:lvl7pPr marL="2743200" indent="0" latinLnBrk="0">
              <a:buNone/>
              <a:defRPr lang="pl-PL" sz="1000"/>
            </a:lvl7pPr>
            <a:lvl8pPr marL="3200400" indent="0" latinLnBrk="0">
              <a:buNone/>
              <a:defRPr lang="pl-PL" sz="1000"/>
            </a:lvl8pPr>
            <a:lvl9pPr marL="3657600" indent="0" latinLnBrk="0">
              <a:buNone/>
              <a:defRPr lang="pl-PL" sz="1000"/>
            </a:lvl9pPr>
          </a:lstStyle>
          <a:p>
            <a:pPr lvl="0"/>
            <a:r>
              <a:rPr lang="pl-PL" dirty="0"/>
              <a:t>Kliknij, aby edytować style wzorca tekstu</a:t>
            </a:r>
          </a:p>
        </p:txBody>
      </p:sp>
      <p:sp>
        <p:nvSpPr>
          <p:cNvPr id="5" name="Data — symbol zastępczy 4"/>
          <p:cNvSpPr>
            <a:spLocks noGrp="1"/>
          </p:cNvSpPr>
          <p:nvPr>
            <p:ph type="dt" sz="half" idx="10"/>
          </p:nvPr>
        </p:nvSpPr>
        <p:spPr/>
        <p:txBody>
          <a:bodyPr/>
          <a:lstStyle>
            <a:lvl1pPr>
              <a:defRPr/>
            </a:lvl1pPr>
          </a:lstStyle>
          <a:p>
            <a:r>
              <a:rPr lang="pl-PL" dirty="0"/>
              <a:t>lipiec 22, 2012</a:t>
            </a:r>
          </a:p>
        </p:txBody>
      </p:sp>
      <p:sp>
        <p:nvSpPr>
          <p:cNvPr id="6" name="Stopka — symbol zastępczy 5"/>
          <p:cNvSpPr>
            <a:spLocks noGrp="1"/>
          </p:cNvSpPr>
          <p:nvPr>
            <p:ph type="ftr" sz="quarter" idx="11"/>
          </p:nvPr>
        </p:nvSpPr>
        <p:spPr/>
        <p:txBody>
          <a:bodyPr/>
          <a:lstStyle/>
          <a:p>
            <a:r>
              <a:rPr lang="pl-PL" dirty="0"/>
              <a:t>Miejsce na tekst stopki</a:t>
            </a:r>
          </a:p>
        </p:txBody>
      </p:sp>
      <p:sp>
        <p:nvSpPr>
          <p:cNvPr id="7" name="Numer slajdu — symbol zastępczy 6"/>
          <p:cNvSpPr>
            <a:spLocks noGrp="1"/>
          </p:cNvSpPr>
          <p:nvPr>
            <p:ph type="sldNum" sz="quarter" idx="12"/>
          </p:nvPr>
        </p:nvSpPr>
        <p:spPr/>
        <p:txBody>
          <a:bodyPr/>
          <a:lstStyle/>
          <a:p>
            <a:fld id="{9CD8D479-8942-46E8-A226-A4E01F7A105C}" type="slidenum">
              <a:rPr lang="pl-PL" smtClean="0"/>
              <a:t>‹#›</a:t>
            </a:fld>
            <a:endParaRPr lang="pl-PL" dirty="0"/>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626680" y="919616"/>
            <a:ext cx="4155622" cy="2532888"/>
          </a:xfrm>
        </p:spPr>
        <p:txBody>
          <a:bodyPr anchor="b"/>
          <a:lstStyle>
            <a:lvl1pPr latinLnBrk="0">
              <a:defRPr lang="pl-PL" sz="3200"/>
            </a:lvl1pPr>
          </a:lstStyle>
          <a:p>
            <a:r>
              <a:rPr lang="pl-PL" dirty="0"/>
              <a:t>Kliknij, aby edytować styl wzorca tytułu</a:t>
            </a:r>
          </a:p>
        </p:txBody>
      </p:sp>
      <p:sp>
        <p:nvSpPr>
          <p:cNvPr id="3" name="Obraz — symbol zastępczy 2"/>
          <p:cNvSpPr>
            <a:spLocks noGrp="1"/>
          </p:cNvSpPr>
          <p:nvPr>
            <p:ph type="pic" idx="1"/>
          </p:nvPr>
        </p:nvSpPr>
        <p:spPr>
          <a:xfrm>
            <a:off x="0" y="915923"/>
            <a:ext cx="6626677" cy="5065776"/>
          </a:xfrm>
        </p:spPr>
        <p:txBody>
          <a:bodyPr tIns="1371600">
            <a:normAutofit/>
          </a:bodyPr>
          <a:lstStyle>
            <a:lvl1pPr marL="0" indent="0" algn="ctr" latinLnBrk="0">
              <a:spcBef>
                <a:spcPts val="0"/>
              </a:spcBef>
              <a:buNone/>
              <a:defRPr lang="pl-PL" sz="2200"/>
            </a:lvl1pPr>
            <a:lvl2pPr marL="457200" indent="0" latinLnBrk="0">
              <a:buNone/>
              <a:defRPr lang="pl-PL" sz="2800"/>
            </a:lvl2pPr>
            <a:lvl3pPr marL="914400" indent="0" latinLnBrk="0">
              <a:buNone/>
              <a:defRPr lang="pl-PL" sz="2400"/>
            </a:lvl3pPr>
            <a:lvl4pPr marL="1371600" indent="0" latinLnBrk="0">
              <a:buNone/>
              <a:defRPr lang="pl-PL" sz="2000"/>
            </a:lvl4pPr>
            <a:lvl5pPr marL="1828800" indent="0" latinLnBrk="0">
              <a:buNone/>
              <a:defRPr lang="pl-PL" sz="2000"/>
            </a:lvl5pPr>
            <a:lvl6pPr marL="2286000" indent="0" latinLnBrk="0">
              <a:buNone/>
              <a:defRPr lang="pl-PL" sz="2000"/>
            </a:lvl6pPr>
            <a:lvl7pPr marL="2743200" indent="0" latinLnBrk="0">
              <a:buNone/>
              <a:defRPr lang="pl-PL" sz="2000"/>
            </a:lvl7pPr>
            <a:lvl8pPr marL="3200400" indent="0" latinLnBrk="0">
              <a:buNone/>
              <a:defRPr lang="pl-PL" sz="2000"/>
            </a:lvl8pPr>
            <a:lvl9pPr marL="3657600" indent="0" latinLnBrk="0">
              <a:buNone/>
              <a:defRPr lang="pl-PL" sz="2000"/>
            </a:lvl9pPr>
          </a:lstStyle>
          <a:p>
            <a:endParaRPr lang="pl-PL" dirty="0"/>
          </a:p>
        </p:txBody>
      </p:sp>
      <p:sp>
        <p:nvSpPr>
          <p:cNvPr id="4" name="Tekst — symbol zastępczy 3"/>
          <p:cNvSpPr>
            <a:spLocks noGrp="1"/>
          </p:cNvSpPr>
          <p:nvPr>
            <p:ph type="body" sz="half" idx="2"/>
          </p:nvPr>
        </p:nvSpPr>
        <p:spPr>
          <a:xfrm>
            <a:off x="6626680" y="3446397"/>
            <a:ext cx="4155622" cy="2535304"/>
          </a:xfrm>
        </p:spPr>
        <p:txBody>
          <a:bodyPr>
            <a:normAutofit/>
          </a:bodyPr>
          <a:lstStyle>
            <a:lvl1pPr marL="0" indent="0" latinLnBrk="0">
              <a:spcBef>
                <a:spcPts val="900"/>
              </a:spcBef>
              <a:buNone/>
              <a:defRPr lang="pl-PL" sz="1800"/>
            </a:lvl1pPr>
            <a:lvl2pPr marL="457200" indent="0" latinLnBrk="0">
              <a:buNone/>
              <a:defRPr lang="pl-PL" sz="1400"/>
            </a:lvl2pPr>
            <a:lvl3pPr marL="914400" indent="0" latinLnBrk="0">
              <a:buNone/>
              <a:defRPr lang="pl-PL" sz="1200"/>
            </a:lvl3pPr>
            <a:lvl4pPr marL="1371600" indent="0" latinLnBrk="0">
              <a:buNone/>
              <a:defRPr lang="pl-PL" sz="1000"/>
            </a:lvl4pPr>
            <a:lvl5pPr marL="1828800" indent="0" latinLnBrk="0">
              <a:buNone/>
              <a:defRPr lang="pl-PL" sz="1000"/>
            </a:lvl5pPr>
            <a:lvl6pPr marL="2286000" indent="0" latinLnBrk="0">
              <a:buNone/>
              <a:defRPr lang="pl-PL" sz="1000"/>
            </a:lvl6pPr>
            <a:lvl7pPr marL="2743200" indent="0" latinLnBrk="0">
              <a:buNone/>
              <a:defRPr lang="pl-PL" sz="1000"/>
            </a:lvl7pPr>
            <a:lvl8pPr marL="3200400" indent="0" latinLnBrk="0">
              <a:buNone/>
              <a:defRPr lang="pl-PL" sz="1000"/>
            </a:lvl8pPr>
            <a:lvl9pPr marL="3657600" indent="0" latinLnBrk="0">
              <a:buNone/>
              <a:defRPr lang="pl-PL" sz="1000"/>
            </a:lvl9pPr>
          </a:lstStyle>
          <a:p>
            <a:pPr lvl="0"/>
            <a:r>
              <a:rPr lang="pl-PL" dirty="0"/>
              <a:t>Kliknij, aby edytować style wzorca tekstu</a:t>
            </a:r>
          </a:p>
        </p:txBody>
      </p:sp>
      <p:sp>
        <p:nvSpPr>
          <p:cNvPr id="5" name="Data — symbol zastępczy 4"/>
          <p:cNvSpPr>
            <a:spLocks noGrp="1"/>
          </p:cNvSpPr>
          <p:nvPr>
            <p:ph type="dt" sz="half" idx="10"/>
          </p:nvPr>
        </p:nvSpPr>
        <p:spPr/>
        <p:txBody>
          <a:bodyPr/>
          <a:lstStyle>
            <a:lvl1pPr>
              <a:defRPr/>
            </a:lvl1pPr>
          </a:lstStyle>
          <a:p>
            <a:r>
              <a:rPr lang="pl-PL" dirty="0"/>
              <a:t>lipiec 22, 2012</a:t>
            </a:r>
          </a:p>
        </p:txBody>
      </p:sp>
      <p:sp>
        <p:nvSpPr>
          <p:cNvPr id="6" name="Stopka — symbol zastępczy 5"/>
          <p:cNvSpPr>
            <a:spLocks noGrp="1"/>
          </p:cNvSpPr>
          <p:nvPr>
            <p:ph type="ftr" sz="quarter" idx="11"/>
          </p:nvPr>
        </p:nvSpPr>
        <p:spPr/>
        <p:txBody>
          <a:bodyPr/>
          <a:lstStyle/>
          <a:p>
            <a:r>
              <a:rPr lang="pl-PL" dirty="0"/>
              <a:t>Miejsce na tekst stopki</a:t>
            </a:r>
          </a:p>
        </p:txBody>
      </p:sp>
      <p:sp>
        <p:nvSpPr>
          <p:cNvPr id="7" name="Numer slajdu — symbol zastępczy 6"/>
          <p:cNvSpPr>
            <a:spLocks noGrp="1"/>
          </p:cNvSpPr>
          <p:nvPr>
            <p:ph type="sldNum" sz="quarter" idx="12"/>
          </p:nvPr>
        </p:nvSpPr>
        <p:spPr/>
        <p:txBody>
          <a:bodyPr/>
          <a:lstStyle/>
          <a:p>
            <a:fld id="{9CD8D479-8942-46E8-A226-A4E01F7A105C}" type="slidenum">
              <a:rPr lang="pl-PL" smtClean="0"/>
              <a:t>‹#›</a:t>
            </a:fld>
            <a:endParaRPr lang="pl-PL" dirty="0"/>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rostokąt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1" name="Prostokąt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solidFill>
                <a:schemeClr val="accent1">
                  <a:lumMod val="75000"/>
                </a:schemeClr>
              </a:solidFill>
            </a:endParaRPr>
          </a:p>
        </p:txBody>
      </p:sp>
      <p:sp>
        <p:nvSpPr>
          <p:cNvPr id="2" name="Tytuł — symbol zastępczy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pl-PL" noProof="0" dirty="0"/>
              <a:t>Kliknij, aby edytować styl wzorca tytułu</a:t>
            </a:r>
          </a:p>
        </p:txBody>
      </p:sp>
      <p:sp>
        <p:nvSpPr>
          <p:cNvPr id="3" name="Tekst — symbol zastępczy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pl-PL" noProof="0" dirty="0"/>
              <a:t>Kliknij, aby edytować style wzorca tekstu</a:t>
            </a:r>
          </a:p>
          <a:p>
            <a:pPr lvl="1"/>
            <a:r>
              <a:rPr lang="pl-PL" noProof="0" dirty="0"/>
              <a:t>Drugi poziom</a:t>
            </a:r>
          </a:p>
          <a:p>
            <a:pPr lvl="2"/>
            <a:r>
              <a:rPr lang="pl-PL" noProof="0" dirty="0"/>
              <a:t>Trzeci poziom</a:t>
            </a:r>
          </a:p>
          <a:p>
            <a:pPr lvl="3"/>
            <a:r>
              <a:rPr lang="pl-PL" noProof="0" dirty="0"/>
              <a:t>Czwarty poziom</a:t>
            </a:r>
          </a:p>
          <a:p>
            <a:pPr lvl="4"/>
            <a:r>
              <a:rPr lang="pl-PL" noProof="0" dirty="0"/>
              <a:t>Piąty poziom</a:t>
            </a:r>
          </a:p>
        </p:txBody>
      </p:sp>
      <p:sp>
        <p:nvSpPr>
          <p:cNvPr id="6" name="Numer slajdu — symbol zastępczy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latinLnBrk="0">
              <a:defRPr lang="pl-PL" sz="800">
                <a:solidFill>
                  <a:schemeClr val="accent1">
                    <a:lumMod val="75000"/>
                  </a:schemeClr>
                </a:solidFill>
              </a:defRPr>
            </a:lvl1pPr>
          </a:lstStyle>
          <a:p>
            <a:fld id="{9CD8D479-8942-46E8-A226-A4E01F7A105C}" type="slidenum">
              <a:rPr lang="pl-PL" noProof="0" smtClean="0"/>
              <a:pPr/>
              <a:t>‹#›</a:t>
            </a:fld>
            <a:endParaRPr lang="pl-PL" noProof="0" dirty="0"/>
          </a:p>
        </p:txBody>
      </p:sp>
      <p:sp>
        <p:nvSpPr>
          <p:cNvPr id="4" name="Data — symbol zastępczy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latinLnBrk="0">
              <a:defRPr lang="pl-PL" sz="800">
                <a:solidFill>
                  <a:schemeClr val="accent1">
                    <a:lumMod val="75000"/>
                  </a:schemeClr>
                </a:solidFill>
              </a:defRPr>
            </a:lvl1pPr>
          </a:lstStyle>
          <a:p>
            <a:r>
              <a:rPr lang="pl-PL" noProof="0" dirty="0"/>
              <a:t>lipiec 22, 2012</a:t>
            </a:r>
          </a:p>
        </p:txBody>
      </p:sp>
      <p:sp>
        <p:nvSpPr>
          <p:cNvPr id="5" name="Stopka — symbol zastępczy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latinLnBrk="0">
              <a:defRPr lang="pl-PL" sz="800">
                <a:solidFill>
                  <a:schemeClr val="accent1">
                    <a:lumMod val="75000"/>
                  </a:schemeClr>
                </a:solidFill>
              </a:defRPr>
            </a:lvl1pPr>
          </a:lstStyle>
          <a:p>
            <a:r>
              <a:rPr lang="pl-PL" noProof="0" dirty="0"/>
              <a:t>Miejsce na tekst stopki</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lang="pl-PL"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lang="pl-PL"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pl-PL"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pl-PL"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pl-PL"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pl-PL"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pl-PL"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pl-PL"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pl-PL"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pl-PL" sz="1600" kern="1200">
          <a:solidFill>
            <a:schemeClr val="tx1"/>
          </a:solidFill>
          <a:latin typeface="+mn-lt"/>
          <a:ea typeface="+mn-ea"/>
          <a:cs typeface="+mn-cs"/>
        </a:defRPr>
      </a:lvl9pPr>
    </p:bodyStyle>
    <p:otherStyle>
      <a:defPPr>
        <a:defRPr lang="pl-PL"/>
      </a:defPPr>
      <a:lvl1pPr marL="0" algn="l" defTabSz="914400" rtl="0" eaLnBrk="1" latinLnBrk="0" hangingPunct="1">
        <a:defRPr lang="pl-PL" sz="1800" kern="1200">
          <a:solidFill>
            <a:schemeClr val="tx1"/>
          </a:solidFill>
          <a:latin typeface="+mn-lt"/>
          <a:ea typeface="+mn-ea"/>
          <a:cs typeface="+mn-cs"/>
        </a:defRPr>
      </a:lvl1pPr>
      <a:lvl2pPr marL="457200" algn="l" defTabSz="914400" rtl="0" eaLnBrk="1" latinLnBrk="0" hangingPunct="1">
        <a:defRPr lang="pl-PL" sz="1800" kern="1200">
          <a:solidFill>
            <a:schemeClr val="tx1"/>
          </a:solidFill>
          <a:latin typeface="+mn-lt"/>
          <a:ea typeface="+mn-ea"/>
          <a:cs typeface="+mn-cs"/>
        </a:defRPr>
      </a:lvl2pPr>
      <a:lvl3pPr marL="914400" algn="l" defTabSz="914400" rtl="0" eaLnBrk="1" latinLnBrk="0" hangingPunct="1">
        <a:defRPr lang="pl-PL" sz="1800" kern="1200">
          <a:solidFill>
            <a:schemeClr val="tx1"/>
          </a:solidFill>
          <a:latin typeface="+mn-lt"/>
          <a:ea typeface="+mn-ea"/>
          <a:cs typeface="+mn-cs"/>
        </a:defRPr>
      </a:lvl3pPr>
      <a:lvl4pPr marL="1371600" algn="l" defTabSz="914400" rtl="0" eaLnBrk="1" latinLnBrk="0" hangingPunct="1">
        <a:defRPr lang="pl-PL" sz="1800" kern="1200">
          <a:solidFill>
            <a:schemeClr val="tx1"/>
          </a:solidFill>
          <a:latin typeface="+mn-lt"/>
          <a:ea typeface="+mn-ea"/>
          <a:cs typeface="+mn-cs"/>
        </a:defRPr>
      </a:lvl4pPr>
      <a:lvl5pPr marL="1828800" algn="l" defTabSz="914400" rtl="0" eaLnBrk="1" latinLnBrk="0" hangingPunct="1">
        <a:defRPr lang="pl-PL" sz="1800" kern="1200">
          <a:solidFill>
            <a:schemeClr val="tx1"/>
          </a:solidFill>
          <a:latin typeface="+mn-lt"/>
          <a:ea typeface="+mn-ea"/>
          <a:cs typeface="+mn-cs"/>
        </a:defRPr>
      </a:lvl5pPr>
      <a:lvl6pPr marL="2286000" algn="l" defTabSz="914400" rtl="0" eaLnBrk="1" latinLnBrk="0" hangingPunct="1">
        <a:defRPr lang="pl-PL" sz="1800" kern="1200">
          <a:solidFill>
            <a:schemeClr val="tx1"/>
          </a:solidFill>
          <a:latin typeface="+mn-lt"/>
          <a:ea typeface="+mn-ea"/>
          <a:cs typeface="+mn-cs"/>
        </a:defRPr>
      </a:lvl6pPr>
      <a:lvl7pPr marL="2743200" algn="l" defTabSz="914400" rtl="0" eaLnBrk="1" latinLnBrk="0" hangingPunct="1">
        <a:defRPr lang="pl-PL" sz="1800" kern="1200">
          <a:solidFill>
            <a:schemeClr val="tx1"/>
          </a:solidFill>
          <a:latin typeface="+mn-lt"/>
          <a:ea typeface="+mn-ea"/>
          <a:cs typeface="+mn-cs"/>
        </a:defRPr>
      </a:lvl7pPr>
      <a:lvl8pPr marL="3200400" algn="l" defTabSz="914400" rtl="0" eaLnBrk="1" latinLnBrk="0" hangingPunct="1">
        <a:defRPr lang="pl-PL" sz="1800" kern="1200">
          <a:solidFill>
            <a:schemeClr val="tx1"/>
          </a:solidFill>
          <a:latin typeface="+mn-lt"/>
          <a:ea typeface="+mn-ea"/>
          <a:cs typeface="+mn-cs"/>
        </a:defRPr>
      </a:lvl8pPr>
      <a:lvl9pPr marL="3657600" algn="l" defTabSz="914400" rtl="0" eaLnBrk="1" latinLnBrk="0" hangingPunct="1">
        <a:defRPr lang="pl-PL"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694716" y="2182669"/>
            <a:ext cx="4846320" cy="2387600"/>
          </a:xfrm>
        </p:spPr>
        <p:txBody>
          <a:bodyPr/>
          <a:lstStyle/>
          <a:p>
            <a:r>
              <a:rPr lang="pl-PL" sz="6000" dirty="0">
                <a:latin typeface="Times New Roman"/>
              </a:rPr>
              <a:t>Nadleśnictwo</a:t>
            </a:r>
          </a:p>
        </p:txBody>
      </p:sp>
      <p:sp>
        <p:nvSpPr>
          <p:cNvPr id="3" name="Podtytuł 2"/>
          <p:cNvSpPr>
            <a:spLocks noGrp="1"/>
          </p:cNvSpPr>
          <p:nvPr>
            <p:ph type="subTitle" idx="1"/>
          </p:nvPr>
        </p:nvSpPr>
        <p:spPr>
          <a:xfrm>
            <a:off x="1722438" y="4783138"/>
            <a:ext cx="4846637" cy="809241"/>
          </a:xfrm>
        </p:spPr>
        <p:txBody>
          <a:bodyPr vert="horz" lIns="91440" tIns="45720" rIns="91440" bIns="45720" rtlCol="0" anchor="t">
            <a:normAutofit/>
          </a:bodyPr>
          <a:lstStyle/>
          <a:p>
            <a:r>
              <a:rPr lang="pl-PL" sz="3600" dirty="0">
                <a:latin typeface="Georgia"/>
              </a:rPr>
              <a:t>SŁAWNO</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02434" y="-75849"/>
            <a:ext cx="9371949" cy="1183566"/>
          </a:xfrm>
        </p:spPr>
        <p:txBody>
          <a:bodyPr/>
          <a:lstStyle/>
          <a:p>
            <a:r>
              <a:rPr lang="pl-PL" dirty="0">
                <a:latin typeface="Microsoft YaHei"/>
              </a:rPr>
              <a:t>W poszukiwaniu Bursztynu</a:t>
            </a:r>
          </a:p>
        </p:txBody>
      </p:sp>
      <p:sp>
        <p:nvSpPr>
          <p:cNvPr id="3" name="Symbol zastępczy zawartości 2"/>
          <p:cNvSpPr>
            <a:spLocks noGrp="1"/>
          </p:cNvSpPr>
          <p:nvPr>
            <p:ph sz="half" idx="1"/>
          </p:nvPr>
        </p:nvSpPr>
        <p:spPr/>
        <p:txBody>
          <a:bodyPr vert="horz" lIns="91440" tIns="45720" rIns="91440" bIns="45720" rtlCol="0" anchor="t">
            <a:normAutofit fontScale="92500"/>
          </a:bodyPr>
          <a:lstStyle/>
          <a:p>
            <a:r>
              <a:rPr lang="pl-PL" dirty="0">
                <a:latin typeface="Times New Roman"/>
              </a:rPr>
              <a:t>Na terenie Nadleśnictwa Sławno można znaleźć bardzo dużo bursztynu. Nie tylko na wybrzeżach Bałtyku ale i również na polach uprawnych. Od pewnego czasu pojawiają się tak zwani bursztyniarze , którzy znajdują ich bardzo dużą ilość . Nie są oni mile widziani przez właścicieli ziem ale chęć pozyskania surowca nie odstrasza ich po mimo prób właścicieli. Postanowiliśmy to sprawdzić i nam również udało się zdobyć niemałe okazy widoczne na zdjęciu obok. Na terenie Jarosławca powstało </a:t>
            </a:r>
            <a:r>
              <a:rPr lang="pl-PL" b="1" i="1" dirty="0">
                <a:latin typeface="Times New Roman"/>
              </a:rPr>
              <a:t>,,muzeum bursztynu''</a:t>
            </a:r>
            <a:r>
              <a:rPr lang="pl-PL" dirty="0">
                <a:latin typeface="Times New Roman"/>
              </a:rPr>
              <a:t> , które w swoich zbiorach ma bardzo rzadkie okazy tego drogocennego surowca.</a:t>
            </a:r>
          </a:p>
        </p:txBody>
      </p:sp>
      <p:pic>
        <p:nvPicPr>
          <p:cNvPr id="6" name="Obraz 5" descr="516478e077d9864bf35377d9ea950712.jpg"/>
          <p:cNvPicPr>
            <a:picLocks noChangeAspect="1"/>
          </p:cNvPicPr>
          <p:nvPr/>
        </p:nvPicPr>
        <p:blipFill>
          <a:blip r:embed="rId3"/>
          <a:stretch>
            <a:fillRect/>
          </a:stretch>
        </p:blipFill>
        <p:spPr>
          <a:xfrm>
            <a:off x="8079318" y="412988"/>
            <a:ext cx="4068815" cy="3047630"/>
          </a:xfrm>
          <a:prstGeom prst="rect">
            <a:avLst/>
          </a:prstGeom>
          <a:ln>
            <a:noFill/>
          </a:ln>
          <a:effectLst>
            <a:softEdge rad="112500"/>
          </a:effectLst>
        </p:spPr>
      </p:pic>
      <p:pic>
        <p:nvPicPr>
          <p:cNvPr id="5" name="Symbol zastępczy zawartości 4" descr="IMG_20160423_160431.jpg"/>
          <p:cNvPicPr>
            <a:picLocks noGrp="1" noChangeAspect="1"/>
          </p:cNvPicPr>
          <p:nvPr>
            <p:ph sz="half" idx="2"/>
          </p:nvPr>
        </p:nvPicPr>
        <p:blipFill>
          <a:blip r:embed="rId4"/>
          <a:stretch>
            <a:fillRect/>
          </a:stretch>
        </p:blipFill>
        <p:spPr>
          <a:xfrm flipH="1" flipV="1">
            <a:off x="6012608" y="1966356"/>
            <a:ext cx="4610100" cy="3457575"/>
          </a:xfrm>
          <a:prstGeom prst="rect">
            <a:avLst/>
          </a:prstGeom>
          <a:ln>
            <a:noFill/>
          </a:ln>
          <a:effectLst>
            <a:softEdge rad="112500"/>
          </a:effectLst>
        </p:spPr>
      </p:pic>
      <p:sp>
        <p:nvSpPr>
          <p:cNvPr id="4" name="pole tekstowe 3"/>
          <p:cNvSpPr txBox="1"/>
          <p:nvPr/>
        </p:nvSpPr>
        <p:spPr>
          <a:xfrm>
            <a:off x="7559478" y="5465626"/>
            <a:ext cx="2743200" cy="369332"/>
          </a:xfrm>
          <a:prstGeom prst="rect">
            <a:avLst/>
          </a:prstGeom>
        </p:spPr>
        <p:txBody>
          <a:bodyPr rtlCol="0">
            <a:spAutoFit/>
          </a:bodyPr>
          <a:lstStyle/>
          <a:p>
            <a:pPr algn="ctr"/>
            <a:r>
              <a:rPr lang="pl-PL" dirty="0"/>
              <a:t>Foto. Joanna Kołodziejska</a:t>
            </a:r>
          </a:p>
        </p:txBody>
      </p:sp>
      <p:sp>
        <p:nvSpPr>
          <p:cNvPr id="7" name="pole tekstowe 6"/>
          <p:cNvSpPr txBox="1"/>
          <p:nvPr/>
        </p:nvSpPr>
        <p:spPr>
          <a:xfrm>
            <a:off x="9984589" y="3510954"/>
            <a:ext cx="2743200" cy="369332"/>
          </a:xfrm>
          <a:prstGeom prst="rect">
            <a:avLst/>
          </a:prstGeom>
        </p:spPr>
        <p:txBody>
          <a:bodyPr rtlCol="0">
            <a:spAutoFit/>
          </a:bodyPr>
          <a:lstStyle/>
          <a:p>
            <a:pPr algn="ctr"/>
            <a:r>
              <a:rPr lang="pl-PL" dirty="0"/>
              <a:t>Foto. Internet </a:t>
            </a:r>
          </a:p>
        </p:txBody>
      </p:sp>
    </p:spTree>
    <p:extLst>
      <p:ext uri="{BB962C8B-B14F-4D97-AF65-F5344CB8AC3E}">
        <p14:creationId xmlns:p14="http://schemas.microsoft.com/office/powerpoint/2010/main" val="420884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08932" y="1350642"/>
            <a:ext cx="6893015" cy="1497711"/>
          </a:xfrm>
        </p:spPr>
        <p:txBody>
          <a:bodyPr>
            <a:normAutofit fontScale="90000"/>
          </a:bodyPr>
          <a:lstStyle/>
          <a:p>
            <a:r>
              <a:rPr lang="pl-PL" dirty="0"/>
              <a:t>Prezentację wykonali:</a:t>
            </a:r>
          </a:p>
        </p:txBody>
      </p:sp>
      <p:sp>
        <p:nvSpPr>
          <p:cNvPr id="3" name="Tekst — symbol zastępczy 2"/>
          <p:cNvSpPr>
            <a:spLocks noGrp="1"/>
          </p:cNvSpPr>
          <p:nvPr>
            <p:ph type="body" idx="1"/>
          </p:nvPr>
        </p:nvSpPr>
        <p:spPr>
          <a:xfrm>
            <a:off x="1541627" y="3060104"/>
            <a:ext cx="7302291" cy="2057400"/>
          </a:xfrm>
        </p:spPr>
        <p:txBody>
          <a:bodyPr vert="horz" lIns="91440" tIns="45720" rIns="91440" bIns="45720" rtlCol="0" anchor="t">
            <a:normAutofit/>
          </a:bodyPr>
          <a:lstStyle/>
          <a:p>
            <a:pPr algn="ctr"/>
            <a:r>
              <a:rPr lang="pl-PL" sz="2000" dirty="0"/>
              <a:t>Sara Jakubowska kl. II B Policyjnego Liceum Ogólnokształcącego</a:t>
            </a:r>
          </a:p>
          <a:p>
            <a:pPr algn="ctr"/>
            <a:r>
              <a:rPr lang="pl-PL" sz="2000" dirty="0"/>
              <a:t>Damian </a:t>
            </a:r>
            <a:r>
              <a:rPr lang="pl-PL" sz="2000" dirty="0" err="1"/>
              <a:t>Krywuć</a:t>
            </a:r>
            <a:r>
              <a:rPr lang="pl-PL" sz="2000" dirty="0"/>
              <a:t> kl. II B </a:t>
            </a:r>
            <a:r>
              <a:rPr lang="pl-PL" sz="2000" dirty="0">
                <a:latin typeface="Corbel" charset="0"/>
              </a:rPr>
              <a:t>Policyjnego Liceum Ogólnokształcącego</a:t>
            </a:r>
          </a:p>
          <a:p>
            <a:pPr algn="ctr"/>
            <a:r>
              <a:rPr lang="pl-PL" sz="2000" dirty="0"/>
              <a:t>Joanna Kołodziejska </a:t>
            </a:r>
            <a:r>
              <a:rPr lang="pl-PL" sz="2000" dirty="0">
                <a:latin typeface="Corbel" charset="0"/>
              </a:rPr>
              <a:t>kl. II B Policyjnego Liceum Ogólnokształcącego</a:t>
            </a:r>
          </a:p>
          <a:p>
            <a:endParaRPr lang="pl-PL" dirty="0"/>
          </a:p>
        </p:txBody>
      </p:sp>
      <p:sp>
        <p:nvSpPr>
          <p:cNvPr id="4" name="pole tekstowe 3"/>
          <p:cNvSpPr txBox="1"/>
          <p:nvPr/>
        </p:nvSpPr>
        <p:spPr>
          <a:xfrm>
            <a:off x="3481697" y="4027235"/>
            <a:ext cx="3332917" cy="923330"/>
          </a:xfrm>
          <a:prstGeom prst="rect">
            <a:avLst/>
          </a:prstGeom>
        </p:spPr>
        <p:txBody>
          <a:bodyPr rtlCol="0">
            <a:spAutoFit/>
          </a:bodyPr>
          <a:lstStyle/>
          <a:p>
            <a:pPr algn="ctr"/>
            <a:r>
              <a:rPr lang="pl-PL" dirty="0"/>
              <a:t>Zespół Szkół Informatycznych</a:t>
            </a:r>
          </a:p>
          <a:p>
            <a:pPr algn="ctr"/>
            <a:r>
              <a:rPr lang="pl-PL" dirty="0"/>
              <a:t>W Słupsku</a:t>
            </a:r>
          </a:p>
          <a:p>
            <a:pPr algn="ctr"/>
            <a:r>
              <a:rPr lang="pl-PL" dirty="0"/>
              <a:t>ul. Koszalińska 9</a:t>
            </a:r>
          </a:p>
        </p:txBody>
      </p:sp>
      <p:sp>
        <p:nvSpPr>
          <p:cNvPr id="5" name="pole tekstowe 4"/>
          <p:cNvSpPr txBox="1"/>
          <p:nvPr/>
        </p:nvSpPr>
        <p:spPr>
          <a:xfrm>
            <a:off x="3819306" y="5095627"/>
            <a:ext cx="2743200" cy="523220"/>
          </a:xfrm>
          <a:prstGeom prst="rect">
            <a:avLst/>
          </a:prstGeom>
        </p:spPr>
        <p:txBody>
          <a:bodyPr rtlCol="0">
            <a:spAutoFit/>
          </a:bodyPr>
          <a:lstStyle/>
          <a:p>
            <a:pPr algn="ctr"/>
            <a:r>
              <a:rPr lang="pl-PL" sz="1400" dirty="0"/>
              <a:t>KATEGORIA</a:t>
            </a:r>
          </a:p>
          <a:p>
            <a:pPr algn="ctr"/>
            <a:r>
              <a:rPr lang="pl-PL" sz="1400" dirty="0"/>
              <a:t>Młodzież ponadgimnazjalna</a:t>
            </a:r>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52500" y="104775"/>
            <a:ext cx="9297988" cy="793472"/>
          </a:xfrm>
        </p:spPr>
        <p:txBody>
          <a:bodyPr>
            <a:normAutofit fontScale="90000"/>
          </a:bodyPr>
          <a:lstStyle/>
          <a:p>
            <a:pPr algn="ctr"/>
            <a:r>
              <a:rPr lang="pl-PL" sz="4800" dirty="0">
                <a:latin typeface="Times New Roman"/>
              </a:rPr>
              <a:t>HISTORIA</a:t>
            </a:r>
          </a:p>
        </p:txBody>
      </p:sp>
      <p:sp>
        <p:nvSpPr>
          <p:cNvPr id="3" name="Zawartość — symbol zastępczy 2"/>
          <p:cNvSpPr>
            <a:spLocks noGrp="1"/>
          </p:cNvSpPr>
          <p:nvPr>
            <p:ph idx="1"/>
          </p:nvPr>
        </p:nvSpPr>
        <p:spPr>
          <a:xfrm>
            <a:off x="1409700" y="994568"/>
            <a:ext cx="9372600" cy="5191920"/>
          </a:xfrm>
        </p:spPr>
        <p:txBody>
          <a:bodyPr vert="horz" lIns="91440" tIns="45720" rIns="91440" bIns="45720" rtlCol="0" anchor="t">
            <a:normAutofit/>
          </a:bodyPr>
          <a:lstStyle/>
          <a:p>
            <a:r>
              <a:rPr lang="pl-PL" sz="1800" i="1" dirty="0">
                <a:latin typeface="Corbel" charset="0"/>
              </a:rPr>
              <a:t>lasy Nadleśnictwa Sławno położone są na terenie województwa zachodniopomorskiego,  w zasięgu powiatu sławieńskiego i województwa pomorskiego powiatu słupskiego,  zgodnie z podziałem na krainy </a:t>
            </a:r>
            <a:r>
              <a:rPr lang="pl-PL" sz="1800" i="1" dirty="0" err="1">
                <a:latin typeface="Corbel" charset="0"/>
              </a:rPr>
              <a:t>przyrodniczoleśne</a:t>
            </a:r>
            <a:r>
              <a:rPr lang="pl-PL" sz="1800" i="1" dirty="0">
                <a:latin typeface="Corbel" charset="0"/>
              </a:rPr>
              <a:t> ,  obszar nadleśnictwa należy do Krainy Bałtyckiej,  dzielnicy Pobrzeża słowińskiego.  Dominujący w tej dzielnicy krajobraz równin ,  w kilku miejscach urozmaicają wzgórza moreny czołowej m.in.  niedaleko sławna.  Nadleśnictwo gospodaruje na powierzchni ponad 24 tysięcy hektarów,  w trzech obrębach leśnych,  na które składa się 16 leśnictw i gospodarstwo szkółkarsko-nasienne.  Nadleśnictwo Sławno powstało w 1976 roku z połączenia trzech nadleśnictw:  Stary Kraków.  Nowy Kraków i Żukowo,  które stały się obrębami o tych samych nazwach.  Nadleśnictwa te zostały utworzone w 1945 roku.  Jeszcze wiele lat po wojnie można było natknąć się tu na różne wojenne pamiątki w 1959 roku miejscowy leśniczy napotkał w lesie świeżo rozkopany ,,grób dziewicy,, tak głosił napis w języku niemieckim na starym dębowym krzyżu.  Jak się później okazało,  w rzekomym grobie najprawdopodobniej mieszkańcy,  wyjeżdżający do Niemiec,  ukryli drogocenne przedmioty.  Tutejsze lasy charakteryzują się dużą różnorodnością .Do lat sześćdziesiątych XX wieku duży udział miały drzewostany świerkowe. Do ciekawych na tym terenie należą kompleksy leśne , które powstały w wyniku zalesień pastwisk owczych po wojnie francusko-pruskiej- dzisiaj rozlegle 110-130-letnie drzewostany.  w tym czasie powstały również drzewostany mieszane,  w które po zalesieniu sosna,  w sposób naturalny weszły domieszki liściaste,  głownie buk i dąb bezszypułkowy  Lasy te po sukcesywnym od czterdziestu lat usuwaniu sosny samoistnie przeobrażają się w buczyny i  grądy o zbliżonym do naturalnego składzie gatunkowym. </a:t>
            </a:r>
            <a:r>
              <a:rPr lang="pl-PL" dirty="0">
                <a:latin typeface="Corbel" charset="0"/>
              </a:rPr>
              <a:t> </a:t>
            </a:r>
          </a:p>
        </p:txBody>
      </p:sp>
    </p:spTree>
    <p:extLst>
      <p:ext uri="{BB962C8B-B14F-4D97-AF65-F5344CB8AC3E}">
        <p14:creationId xmlns:p14="http://schemas.microsoft.com/office/powerpoint/2010/main" val="162871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09700" y="-437297"/>
            <a:ext cx="9371949" cy="1183566"/>
          </a:xfrm>
        </p:spPr>
        <p:txBody>
          <a:bodyPr/>
          <a:lstStyle/>
          <a:p>
            <a:pPr algn="ctr"/>
            <a:r>
              <a:rPr lang="pl-PL" sz="4800" dirty="0">
                <a:latin typeface="Times New Roman" charset="0"/>
              </a:rPr>
              <a:t>Rezerwaty przyrody</a:t>
            </a:r>
          </a:p>
        </p:txBody>
      </p:sp>
      <p:sp>
        <p:nvSpPr>
          <p:cNvPr id="3" name="Symbol zastępczy zawartości 2"/>
          <p:cNvSpPr>
            <a:spLocks noGrp="1"/>
          </p:cNvSpPr>
          <p:nvPr>
            <p:ph idx="1"/>
          </p:nvPr>
        </p:nvSpPr>
        <p:spPr>
          <a:xfrm>
            <a:off x="239668" y="823741"/>
            <a:ext cx="5531738" cy="5772150"/>
          </a:xfrm>
        </p:spPr>
        <p:txBody>
          <a:bodyPr vert="horz" lIns="91440" tIns="45720" rIns="91440" bIns="45720" rtlCol="0" anchor="t">
            <a:normAutofit lnSpcReduction="10000"/>
          </a:bodyPr>
          <a:lstStyle/>
          <a:p>
            <a:r>
              <a:rPr lang="pl-PL" dirty="0">
                <a:latin typeface="Corbel" charset="0"/>
              </a:rPr>
              <a:t>Najcenniejszym rezerwatem, położonym na terenie leśnictwa Janiewice jest </a:t>
            </a:r>
            <a:r>
              <a:rPr lang="pl-PL" b="1" i="1" dirty="0">
                <a:latin typeface="Corbel" charset="0"/>
              </a:rPr>
              <a:t>"</a:t>
            </a:r>
            <a:r>
              <a:rPr lang="pl-PL" b="1" i="1" dirty="0" err="1">
                <a:latin typeface="Corbel" charset="0"/>
              </a:rPr>
              <a:t>Janiewickie</a:t>
            </a:r>
            <a:r>
              <a:rPr lang="pl-PL" b="1" i="1" dirty="0">
                <a:latin typeface="Corbel" charset="0"/>
              </a:rPr>
              <a:t> Bagno" </a:t>
            </a:r>
            <a:r>
              <a:rPr lang="pl-PL" dirty="0">
                <a:latin typeface="Corbel" charset="0"/>
              </a:rPr>
              <a:t>o pow. 161,71 ha. Rezerwat ten utworzono w celu zachowania boru bagiennego ze stanowiskiem reliktowym maliny moroszki - rośliny umieszczonej w polskiej "Czerwonej Księdze" roślin. Dla polskiej florystyki jest to jeden z najcenniejszych obiektów w kraju.</a:t>
            </a:r>
          </a:p>
          <a:p>
            <a:r>
              <a:rPr lang="pl-PL" dirty="0">
                <a:latin typeface="Corbel" charset="0"/>
              </a:rPr>
              <a:t>Rezerwat </a:t>
            </a:r>
            <a:r>
              <a:rPr lang="pl-PL" b="1" i="1" dirty="0">
                <a:latin typeface="Corbel" charset="0"/>
              </a:rPr>
              <a:t>"Sławieńskie Dęby"</a:t>
            </a:r>
            <a:r>
              <a:rPr lang="pl-PL" dirty="0">
                <a:latin typeface="Corbel" charset="0"/>
              </a:rPr>
              <a:t> zlokalizowany jest na terenie leśnictwa Krakowiany. Celem ochrony tego rezerwatu jest płat grądu z charakterystyczną roślinnością oraz dwupiętrowym 195-letnim drzewostanem dębowym.</a:t>
            </a:r>
          </a:p>
          <a:p>
            <a:r>
              <a:rPr lang="pl-PL" dirty="0">
                <a:latin typeface="Corbel" charset="0"/>
              </a:rPr>
              <a:t>Trzeci rezerwat pod nazwą </a:t>
            </a:r>
            <a:r>
              <a:rPr lang="pl-PL" b="1" i="1" dirty="0">
                <a:latin typeface="Corbel" charset="0"/>
              </a:rPr>
              <a:t>"Słowińskie Błota"</a:t>
            </a:r>
            <a:r>
              <a:rPr lang="pl-PL" dirty="0">
                <a:latin typeface="Corbel" charset="0"/>
              </a:rPr>
              <a:t> o powierzchni 192,55 ha z czego 191,70 ha pozostaje w zarządzie Lasów Państwowych położony jest na terenie leśnictwa Słowino.</a:t>
            </a:r>
          </a:p>
        </p:txBody>
      </p:sp>
      <p:pic>
        <p:nvPicPr>
          <p:cNvPr id="4" name="Obraz 3" descr="janiwieckie_wierzchowina.jpg"/>
          <p:cNvPicPr>
            <a:picLocks noChangeAspect="1"/>
          </p:cNvPicPr>
          <p:nvPr/>
        </p:nvPicPr>
        <p:blipFill>
          <a:blip r:embed="rId3"/>
          <a:stretch>
            <a:fillRect/>
          </a:stretch>
        </p:blipFill>
        <p:spPr>
          <a:xfrm>
            <a:off x="7635875" y="613979"/>
            <a:ext cx="4589463" cy="3167446"/>
          </a:xfrm>
          <a:prstGeom prst="rect">
            <a:avLst/>
          </a:prstGeom>
          <a:ln>
            <a:noFill/>
          </a:ln>
          <a:effectLst>
            <a:softEdge rad="112500"/>
          </a:effectLst>
        </p:spPr>
      </p:pic>
      <p:pic>
        <p:nvPicPr>
          <p:cNvPr id="7" name="Symbol zastępczy zawartości 4" descr="area_244.jpg"/>
          <p:cNvPicPr>
            <a:picLocks noChangeAspect="1"/>
          </p:cNvPicPr>
          <p:nvPr/>
        </p:nvPicPr>
        <p:blipFill>
          <a:blip r:embed="rId4"/>
          <a:srcRect l="1431" t="1106" r="11230" b="9668"/>
          <a:stretch>
            <a:fillRect/>
          </a:stretch>
        </p:blipFill>
        <p:spPr>
          <a:xfrm>
            <a:off x="7665173" y="3586916"/>
            <a:ext cx="4525835" cy="3070438"/>
          </a:xfrm>
          <a:prstGeom prst="rect">
            <a:avLst/>
          </a:prstGeom>
          <a:ln>
            <a:noFill/>
          </a:ln>
          <a:effectLst>
            <a:softEdge rad="112500"/>
          </a:effectLst>
        </p:spPr>
      </p:pic>
      <p:pic>
        <p:nvPicPr>
          <p:cNvPr id="6" name="Symbol zastępczy zawartości 4" descr="86_big.jpg"/>
          <p:cNvPicPr>
            <a:picLocks noChangeAspect="1"/>
          </p:cNvPicPr>
          <p:nvPr/>
        </p:nvPicPr>
        <p:blipFill>
          <a:blip r:embed="rId5"/>
          <a:srcRect l="705" t="435" r="4977" b="3063"/>
          <a:stretch>
            <a:fillRect/>
          </a:stretch>
        </p:blipFill>
        <p:spPr>
          <a:xfrm>
            <a:off x="5802470" y="1104339"/>
            <a:ext cx="3163888" cy="4906341"/>
          </a:xfrm>
          <a:prstGeom prst="ellipse">
            <a:avLst/>
          </a:prstGeom>
          <a:ln>
            <a:noFill/>
          </a:ln>
          <a:effectLst>
            <a:softEdge rad="112500"/>
          </a:effectLst>
        </p:spPr>
      </p:pic>
      <p:sp>
        <p:nvSpPr>
          <p:cNvPr id="5" name="pole tekstowe 4"/>
          <p:cNvSpPr txBox="1"/>
          <p:nvPr/>
        </p:nvSpPr>
        <p:spPr>
          <a:xfrm>
            <a:off x="5505288" y="6031445"/>
            <a:ext cx="2743200" cy="369332"/>
          </a:xfrm>
          <a:prstGeom prst="rect">
            <a:avLst/>
          </a:prstGeom>
        </p:spPr>
        <p:txBody>
          <a:bodyPr rtlCol="0">
            <a:spAutoFit/>
          </a:bodyPr>
          <a:lstStyle/>
          <a:p>
            <a:pPr algn="ctr"/>
            <a:r>
              <a:rPr lang="pl-PL" dirty="0"/>
              <a:t>Foto. Internet </a:t>
            </a:r>
          </a:p>
        </p:txBody>
      </p:sp>
    </p:spTree>
    <p:extLst>
      <p:ext uri="{BB962C8B-B14F-4D97-AF65-F5344CB8AC3E}">
        <p14:creationId xmlns:p14="http://schemas.microsoft.com/office/powerpoint/2010/main" val="220769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4400" dirty="0">
                <a:latin typeface="Times New Roman"/>
              </a:rPr>
              <a:t>Sławieńskie lasy</a:t>
            </a:r>
          </a:p>
        </p:txBody>
      </p:sp>
      <p:sp>
        <p:nvSpPr>
          <p:cNvPr id="3" name="Symbol zastępczy zawartości 2"/>
          <p:cNvSpPr>
            <a:spLocks noGrp="1"/>
          </p:cNvSpPr>
          <p:nvPr>
            <p:ph sz="half" idx="1"/>
          </p:nvPr>
        </p:nvSpPr>
        <p:spPr/>
        <p:txBody>
          <a:bodyPr vert="horz" lIns="91440" tIns="45720" rIns="91440" bIns="45720" rtlCol="0" anchor="t">
            <a:normAutofit fontScale="77500" lnSpcReduction="20000"/>
          </a:bodyPr>
          <a:lstStyle/>
          <a:p>
            <a:r>
              <a:rPr lang="pl-PL" dirty="0">
                <a:latin typeface="Corbel" charset="0"/>
              </a:rPr>
              <a:t>Na cechy klimatu Nadleśnictwa istotnie wpływa bliskość morza. Klimat ten charakteryzuje się łagodnymi zimami, chłodnymi okresami letnimi oraz wysokimi opadami atmosferycznymi w okresie wegetacyjnym.</a:t>
            </a:r>
            <a:br>
              <a:rPr lang="pl-PL" dirty="0">
                <a:latin typeface="Corbel" charset="0"/>
              </a:rPr>
            </a:br>
            <a:endParaRPr lang="pl-PL" dirty="0">
              <a:latin typeface="Corbel" charset="0"/>
            </a:endParaRPr>
          </a:p>
          <a:p>
            <a:r>
              <a:rPr lang="pl-PL" dirty="0">
                <a:latin typeface="Corbel" charset="0"/>
              </a:rPr>
              <a:t>Lasy Nadleśnictwa Sławno charakteryzują się dużą różnorodnością siedlisk. Dominującymi są: las mieszany świeży i las świeży, bór mieszany świeży, bór świeży. Łącznie siedliska lasowe zajmują 75,9%, siedliska borowe 24,1%. W lasach Nadleśnictwa Sławno najczęściej można spotkać sosnę, która zajmuje 50,9%, buka -14,8%, świerka  12,3%, brzozę  9,2%, olszę  5,3% i dęba  5,0%.</a:t>
            </a:r>
          </a:p>
          <a:p>
            <a:r>
              <a:rPr lang="pl-PL" dirty="0">
                <a:latin typeface="Corbel" charset="0"/>
              </a:rPr>
              <a:t>Nieodłącznym składnikiem ekosystemów leśnych jest zwierzyna łowna (jeleń, sarna, dzik) oraz szkody przez nią wyrządzane. Wiele uwagi poświęcamy stworzeniu odpowiednich warunków jej bytowaniu w tym ograniczeniu przez nią szkód w uprawach i młodnikach.</a:t>
            </a:r>
            <a:br>
              <a:rPr lang="pl-PL" dirty="0"/>
            </a:br>
            <a:endParaRPr lang="pl-PL" dirty="0"/>
          </a:p>
          <a:p>
            <a:endParaRPr lang="pl-PL" dirty="0"/>
          </a:p>
        </p:txBody>
      </p:sp>
      <p:pic>
        <p:nvPicPr>
          <p:cNvPr id="5" name="Symbol zastępczy zawartości 4" descr="image_gallery.jpg"/>
          <p:cNvPicPr>
            <a:picLocks noGrp="1" noChangeAspect="1"/>
          </p:cNvPicPr>
          <p:nvPr>
            <p:ph sz="half" idx="2"/>
          </p:nvPr>
        </p:nvPicPr>
        <p:blipFill>
          <a:blip r:embed="rId3"/>
          <a:stretch>
            <a:fillRect/>
          </a:stretch>
        </p:blipFill>
        <p:spPr>
          <a:xfrm>
            <a:off x="6837909" y="1899054"/>
            <a:ext cx="4610100" cy="3135614"/>
          </a:xfrm>
        </p:spPr>
      </p:pic>
      <p:sp>
        <p:nvSpPr>
          <p:cNvPr id="4" name="pole tekstowe 3"/>
          <p:cNvSpPr txBox="1"/>
          <p:nvPr/>
        </p:nvSpPr>
        <p:spPr>
          <a:xfrm>
            <a:off x="9337874" y="5037944"/>
            <a:ext cx="2743200" cy="369332"/>
          </a:xfrm>
          <a:prstGeom prst="rect">
            <a:avLst/>
          </a:prstGeom>
        </p:spPr>
        <p:txBody>
          <a:bodyPr rtlCol="0">
            <a:spAutoFit/>
          </a:bodyPr>
          <a:lstStyle/>
          <a:p>
            <a:pPr algn="ctr"/>
            <a:r>
              <a:rPr lang="pl-PL" dirty="0"/>
              <a:t>Foto . Internet</a:t>
            </a:r>
          </a:p>
        </p:txBody>
      </p:sp>
    </p:spTree>
    <p:extLst>
      <p:ext uri="{BB962C8B-B14F-4D97-AF65-F5344CB8AC3E}">
        <p14:creationId xmlns:p14="http://schemas.microsoft.com/office/powerpoint/2010/main" val="395690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latin typeface="Arial Black"/>
              </a:rPr>
              <a:t>Edukacja</a:t>
            </a:r>
          </a:p>
        </p:txBody>
      </p:sp>
      <p:sp>
        <p:nvSpPr>
          <p:cNvPr id="3" name="Symbol zastępczy zawartości 2"/>
          <p:cNvSpPr>
            <a:spLocks noGrp="1"/>
          </p:cNvSpPr>
          <p:nvPr>
            <p:ph sz="half" idx="1"/>
          </p:nvPr>
        </p:nvSpPr>
        <p:spPr>
          <a:xfrm>
            <a:off x="296863" y="1555750"/>
            <a:ext cx="5837058" cy="4621213"/>
          </a:xfrm>
        </p:spPr>
        <p:txBody>
          <a:bodyPr vert="horz" lIns="91440" tIns="45720" rIns="91440" bIns="45720" rtlCol="0" anchor="t">
            <a:normAutofit fontScale="55000" lnSpcReduction="20000"/>
          </a:bodyPr>
          <a:lstStyle/>
          <a:p>
            <a:r>
              <a:rPr lang="pl-PL" dirty="0">
                <a:latin typeface="Times New Roman"/>
              </a:rPr>
              <a:t>Od maja 2004 r. przy Nadleśnictwie Sławno działa Ośrodek Edukacji Przyrodniczo - Leśnej "Zielona Szkoła pod Bocianim Gniazdem". Składają się na niego: leśna ścieżka edukacyjna, zabytkowa leśniczówka w której utworzono izbę </a:t>
            </a:r>
            <a:r>
              <a:rPr lang="pl-PL" dirty="0" err="1">
                <a:latin typeface="Times New Roman"/>
              </a:rPr>
              <a:t>edukacyjno</a:t>
            </a:r>
            <a:r>
              <a:rPr lang="pl-PL" dirty="0">
                <a:latin typeface="Times New Roman"/>
              </a:rPr>
              <a:t> - muzealna "Leśną Chatę" i cześć rekreacyjna z wiatą na 80 osób.</a:t>
            </a:r>
          </a:p>
          <a:p>
            <a:r>
              <a:rPr lang="pl-PL" dirty="0">
                <a:latin typeface="Times New Roman"/>
              </a:rPr>
              <a:t>W zielonej szkole prowadzone są bezpłatnie zajęcia z zakresu edukacji leśnej, dla zorganizowanych grup dzieci i młodzieży.</a:t>
            </a:r>
          </a:p>
          <a:p>
            <a:r>
              <a:rPr lang="pl-PL" dirty="0">
                <a:latin typeface="Times New Roman"/>
              </a:rPr>
              <a:t>Zajęcia prowadzą leśnicy - pracownicy Nadleśnictwa Sławno.</a:t>
            </a:r>
          </a:p>
          <a:p>
            <a:r>
              <a:rPr lang="pl-PL" dirty="0">
                <a:latin typeface="Times New Roman"/>
              </a:rPr>
              <a:t>W zależności od potrzeb prowadzone są zajęcia dotyczące konkretnego tematu np. rozpoznawanie lasotwórczych gatunków drzew, ptaki lasu, zwierzęta leśne, polskie leśnictwo, polskie lasy na tle Unii Europejskiej, itp.</a:t>
            </a:r>
          </a:p>
          <a:p>
            <a:r>
              <a:rPr lang="pl-PL" dirty="0">
                <a:latin typeface="Times New Roman"/>
              </a:rPr>
              <a:t>Leśna ścieżka edukacyjna prowadzi przez sąsiedni las, będący swego rodzaju księgą lasu, każdy przystanek ścieżki to inna karta tej księgi. Wielkim atutem ścieżki są naturalne obrazy odpowiadające tematyce przystanku.</a:t>
            </a:r>
          </a:p>
          <a:p>
            <a:r>
              <a:rPr lang="pl-PL" dirty="0">
                <a:latin typeface="Times New Roman"/>
              </a:rPr>
              <a:t>"Leśna Chata" jest to zabytkowa leśniczówka, w której utworzono izbę </a:t>
            </a:r>
            <a:r>
              <a:rPr lang="pl-PL" dirty="0" err="1">
                <a:latin typeface="Times New Roman"/>
              </a:rPr>
              <a:t>edukacyjno</a:t>
            </a:r>
            <a:r>
              <a:rPr lang="pl-PL" dirty="0">
                <a:latin typeface="Times New Roman"/>
              </a:rPr>
              <a:t> - muzealną. Można zwiedzić wystawę przyrodniczą z naturalnymi eksponatami, wystawę pamiątek, narzędzi, przyborów, zdjęć dotyczących leśnictwa, łowiectwa.</a:t>
            </a:r>
          </a:p>
          <a:p>
            <a:r>
              <a:rPr lang="pl-PL" dirty="0">
                <a:latin typeface="Times New Roman"/>
              </a:rPr>
              <a:t>Ważną część stanowi pracownia przyrodnicza, wyposażona w zbiory owadów, owoców, zielniki, tablice edukacyjne, pomoce naukowe w postaci sprzętu do prezentacji multimedialnych, mikroskopu stereoskopowego, przyrządów do obserwacji terenowych, kluczy, atlasów, itp.</a:t>
            </a:r>
          </a:p>
          <a:p>
            <a:r>
              <a:rPr lang="pl-PL" dirty="0">
                <a:latin typeface="Times New Roman"/>
              </a:rPr>
              <a:t>Niepowtarzalny klimat "Leśnej Chaty" zapewnia żar z kamiennego kominka.</a:t>
            </a:r>
          </a:p>
          <a:p>
            <a:r>
              <a:rPr lang="pl-PL" dirty="0">
                <a:latin typeface="Times New Roman"/>
              </a:rPr>
              <a:t>Dla dzieci i młodzieży organizowane są cyklicznie konkursy pogłębiające wiedzę o lesie oraz plener plastyczny.</a:t>
            </a:r>
            <a:br>
              <a:rPr lang="pl-PL" dirty="0"/>
            </a:br>
            <a:endParaRPr lang="pl-PL" dirty="0"/>
          </a:p>
          <a:p>
            <a:endParaRPr lang="pl-PL" dirty="0"/>
          </a:p>
        </p:txBody>
      </p:sp>
      <p:pic>
        <p:nvPicPr>
          <p:cNvPr id="5" name="Symbol zastępczy zawartości 4" descr="pobrany plik.jpg"/>
          <p:cNvPicPr>
            <a:picLocks noGrp="1" noChangeAspect="1"/>
          </p:cNvPicPr>
          <p:nvPr>
            <p:ph sz="half" idx="2"/>
          </p:nvPr>
        </p:nvPicPr>
        <p:blipFill>
          <a:blip r:embed="rId3"/>
          <a:stretch>
            <a:fillRect/>
          </a:stretch>
        </p:blipFill>
        <p:spPr>
          <a:xfrm>
            <a:off x="6558913" y="1910475"/>
            <a:ext cx="4645034" cy="3093749"/>
          </a:xfrm>
        </p:spPr>
      </p:pic>
      <p:sp>
        <p:nvSpPr>
          <p:cNvPr id="4" name="pole tekstowe 3"/>
          <p:cNvSpPr txBox="1"/>
          <p:nvPr/>
        </p:nvSpPr>
        <p:spPr>
          <a:xfrm>
            <a:off x="9147671" y="4979422"/>
            <a:ext cx="2743200" cy="369332"/>
          </a:xfrm>
          <a:prstGeom prst="rect">
            <a:avLst/>
          </a:prstGeom>
        </p:spPr>
        <p:txBody>
          <a:bodyPr rtlCol="0">
            <a:spAutoFit/>
          </a:bodyPr>
          <a:lstStyle/>
          <a:p>
            <a:pPr algn="ctr"/>
            <a:r>
              <a:rPr lang="pl-PL" dirty="0"/>
              <a:t>Foto. Internet</a:t>
            </a:r>
          </a:p>
        </p:txBody>
      </p:sp>
    </p:spTree>
    <p:extLst>
      <p:ext uri="{BB962C8B-B14F-4D97-AF65-F5344CB8AC3E}">
        <p14:creationId xmlns:p14="http://schemas.microsoft.com/office/powerpoint/2010/main" val="205696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IMG_20160423_173435.jpg"/>
          <p:cNvPicPr>
            <a:picLocks noChangeAspect="1"/>
          </p:cNvPicPr>
          <p:nvPr/>
        </p:nvPicPr>
        <p:blipFill>
          <a:blip r:embed="rId3"/>
          <a:stretch>
            <a:fillRect/>
          </a:stretch>
        </p:blipFill>
        <p:spPr>
          <a:xfrm>
            <a:off x="8224132" y="3520266"/>
            <a:ext cx="3767761" cy="2828555"/>
          </a:xfrm>
          <a:prstGeom prst="rect">
            <a:avLst/>
          </a:prstGeom>
          <a:ln>
            <a:noFill/>
          </a:ln>
          <a:effectLst>
            <a:softEdge rad="112500"/>
          </a:effectLst>
        </p:spPr>
      </p:pic>
      <p:sp>
        <p:nvSpPr>
          <p:cNvPr id="2" name="Tytuł 1"/>
          <p:cNvSpPr>
            <a:spLocks noGrp="1"/>
          </p:cNvSpPr>
          <p:nvPr>
            <p:ph type="title"/>
          </p:nvPr>
        </p:nvSpPr>
        <p:spPr>
          <a:xfrm>
            <a:off x="1362467" y="-418274"/>
            <a:ext cx="9371949" cy="1183566"/>
          </a:xfrm>
        </p:spPr>
        <p:txBody>
          <a:bodyPr/>
          <a:lstStyle/>
          <a:p>
            <a:pPr algn="ctr"/>
            <a:r>
              <a:rPr lang="pl-PL" dirty="0">
                <a:latin typeface="Times New Roman" charset="0"/>
              </a:rPr>
              <a:t>HODOWLA LASU</a:t>
            </a:r>
          </a:p>
        </p:txBody>
      </p:sp>
      <p:pic>
        <p:nvPicPr>
          <p:cNvPr id="7" name="Symbol zastępczy zawartości 6" descr="IMG_20160423_171123.jpg"/>
          <p:cNvPicPr>
            <a:picLocks noGrp="1" noChangeAspect="1"/>
          </p:cNvPicPr>
          <p:nvPr>
            <p:ph sz="half" idx="2"/>
          </p:nvPr>
        </p:nvPicPr>
        <p:blipFill>
          <a:blip r:embed="rId4"/>
          <a:stretch>
            <a:fillRect/>
          </a:stretch>
        </p:blipFill>
        <p:spPr>
          <a:xfrm>
            <a:off x="5546578" y="1481256"/>
            <a:ext cx="4068022" cy="3049826"/>
          </a:xfrm>
          <a:prstGeom prst="rect">
            <a:avLst/>
          </a:prstGeom>
          <a:ln>
            <a:noFill/>
          </a:ln>
          <a:effectLst>
            <a:softEdge rad="112500"/>
          </a:effectLst>
        </p:spPr>
      </p:pic>
      <p:sp>
        <p:nvSpPr>
          <p:cNvPr id="3" name="Symbol zastępczy zawartości 2"/>
          <p:cNvSpPr>
            <a:spLocks noGrp="1"/>
          </p:cNvSpPr>
          <p:nvPr>
            <p:ph sz="half" idx="1"/>
          </p:nvPr>
        </p:nvSpPr>
        <p:spPr>
          <a:xfrm>
            <a:off x="1219464" y="1146176"/>
            <a:ext cx="4610099" cy="4620682"/>
          </a:xfrm>
        </p:spPr>
        <p:txBody>
          <a:bodyPr vert="horz" lIns="91440" tIns="45720" rIns="91440" bIns="45720" rtlCol="0" anchor="t">
            <a:normAutofit fontScale="62500" lnSpcReduction="20000"/>
          </a:bodyPr>
          <a:lstStyle/>
          <a:p>
            <a:r>
              <a:rPr lang="pl-PL" dirty="0">
                <a:latin typeface="Corbel" charset="0"/>
              </a:rPr>
              <a:t>Głównym celem Hodowli lasu winno być zachowanie trwałości lasów i ich wzbogacanie poprzez dążenie do osiągnięcia zgodności biocenozy leśnej z warunkami siedliskowymi, zapewnienie produkcji drewna i innych użytków na zasadach reprodukcji rozszerzonej oraz kształtowanie pozaprodukcyjnych funkcji lasu.</a:t>
            </a:r>
          </a:p>
          <a:p>
            <a:pPr marL="0" indent="0">
              <a:buNone/>
            </a:pPr>
            <a:br>
              <a:rPr lang="pl-PL" dirty="0">
                <a:latin typeface="Corbel" charset="0"/>
              </a:rPr>
            </a:br>
            <a:endParaRPr lang="pl-PL" dirty="0">
              <a:latin typeface="Corbel" charset="0"/>
            </a:endParaRPr>
          </a:p>
          <a:p>
            <a:r>
              <a:rPr lang="pl-PL" dirty="0">
                <a:latin typeface="Corbel" charset="0"/>
              </a:rPr>
              <a:t>W latach 2009 – 2019 Nadleśnictwo Sławno planuje wykonać następujące zabiegi hodowlane:</a:t>
            </a:r>
          </a:p>
          <a:p>
            <a:pPr marL="0" indent="0">
              <a:buNone/>
            </a:pPr>
            <a:r>
              <a:rPr lang="pl-PL" dirty="0">
                <a:latin typeface="Corbel" charset="0"/>
              </a:rPr>
              <a:t>1.    Odnowienia i zalesienia otwarte: 942,76 ha</a:t>
            </a:r>
          </a:p>
          <a:p>
            <a:pPr marL="0" indent="0">
              <a:buNone/>
            </a:pPr>
            <a:r>
              <a:rPr lang="pl-PL" dirty="0">
                <a:latin typeface="Corbel" charset="0"/>
              </a:rPr>
              <a:t>2.    Poprawki i uzupełnienia: 621,29 ha</a:t>
            </a:r>
          </a:p>
          <a:p>
            <a:pPr marL="0" indent="0">
              <a:buNone/>
            </a:pPr>
            <a:r>
              <a:rPr lang="pl-PL" dirty="0">
                <a:latin typeface="Corbel" charset="0"/>
              </a:rPr>
              <a:t>3.    Pielęgnacje, w tym:</a:t>
            </a:r>
          </a:p>
          <a:p>
            <a:pPr marL="0" indent="0">
              <a:buNone/>
            </a:pPr>
            <a:r>
              <a:rPr lang="pl-PL" dirty="0">
                <a:latin typeface="Corbel" charset="0"/>
              </a:rPr>
              <a:t>-  gleby: 3329,34 ha</a:t>
            </a:r>
          </a:p>
          <a:p>
            <a:pPr marL="0" indent="0">
              <a:buNone/>
            </a:pPr>
            <a:r>
              <a:rPr lang="pl-PL" dirty="0">
                <a:latin typeface="Corbel" charset="0"/>
              </a:rPr>
              <a:t>- upraw (CW): 1502,18 ha</a:t>
            </a:r>
          </a:p>
          <a:p>
            <a:pPr marL="0" indent="0">
              <a:buNone/>
            </a:pPr>
            <a:r>
              <a:rPr lang="pl-PL" dirty="0">
                <a:latin typeface="Corbel" charset="0"/>
              </a:rPr>
              <a:t>- młodników (CP): 1083,91</a:t>
            </a:r>
          </a:p>
          <a:p>
            <a:r>
              <a:rPr lang="pl-PL" dirty="0">
                <a:latin typeface="Corbel" charset="0"/>
              </a:rPr>
              <a:t>4.    Zabiegi agrotechniczne: 1673,36 ha</a:t>
            </a:r>
          </a:p>
          <a:p>
            <a:r>
              <a:rPr lang="pl-PL" dirty="0">
                <a:latin typeface="Corbel" charset="0"/>
              </a:rPr>
              <a:t>Produkcję materiału szkółkarskiego prowadzimy w oparciu o własne gospodarstwo szkółkarsko - nasienne oraz bazę nasienną</a:t>
            </a:r>
          </a:p>
          <a:p>
            <a:endParaRPr lang="pl-PL" dirty="0"/>
          </a:p>
          <a:p>
            <a:endParaRPr lang="pl-PL" dirty="0"/>
          </a:p>
        </p:txBody>
      </p:sp>
      <p:pic>
        <p:nvPicPr>
          <p:cNvPr id="8" name="Obraz 7" descr="IMG_20160423_173250.jpg"/>
          <p:cNvPicPr>
            <a:picLocks noChangeAspect="1"/>
          </p:cNvPicPr>
          <p:nvPr/>
        </p:nvPicPr>
        <p:blipFill>
          <a:blip r:embed="rId5"/>
          <a:stretch>
            <a:fillRect/>
          </a:stretch>
        </p:blipFill>
        <p:spPr>
          <a:xfrm>
            <a:off x="8285948" y="242795"/>
            <a:ext cx="3506652" cy="2628107"/>
          </a:xfrm>
          <a:prstGeom prst="rect">
            <a:avLst/>
          </a:prstGeom>
          <a:ln>
            <a:noFill/>
          </a:ln>
          <a:effectLst>
            <a:softEdge rad="112500"/>
          </a:effectLst>
        </p:spPr>
      </p:pic>
      <p:sp>
        <p:nvSpPr>
          <p:cNvPr id="4" name="pole tekstowe 3"/>
          <p:cNvSpPr txBox="1"/>
          <p:nvPr/>
        </p:nvSpPr>
        <p:spPr>
          <a:xfrm>
            <a:off x="9241717" y="6311072"/>
            <a:ext cx="2743200" cy="369332"/>
          </a:xfrm>
          <a:prstGeom prst="rect">
            <a:avLst/>
          </a:prstGeom>
        </p:spPr>
        <p:txBody>
          <a:bodyPr rtlCol="0">
            <a:spAutoFit/>
          </a:bodyPr>
          <a:lstStyle/>
          <a:p>
            <a:pPr algn="ctr"/>
            <a:r>
              <a:rPr lang="pl-PL" dirty="0"/>
              <a:t>Foto. Joanna Kołodziejska</a:t>
            </a:r>
          </a:p>
        </p:txBody>
      </p:sp>
    </p:spTree>
    <p:extLst>
      <p:ext uri="{BB962C8B-B14F-4D97-AF65-F5344CB8AC3E}">
        <p14:creationId xmlns:p14="http://schemas.microsoft.com/office/powerpoint/2010/main" val="357000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9215" y="-503880"/>
            <a:ext cx="9371949" cy="1183566"/>
          </a:xfrm>
        </p:spPr>
        <p:txBody>
          <a:bodyPr/>
          <a:lstStyle/>
          <a:p>
            <a:pPr algn="ctr"/>
            <a:r>
              <a:rPr lang="pl-PL" dirty="0">
                <a:latin typeface="PMingLiU-ExtB"/>
              </a:rPr>
              <a:t>Klif w Jarosławcu</a:t>
            </a:r>
          </a:p>
        </p:txBody>
      </p:sp>
      <p:sp>
        <p:nvSpPr>
          <p:cNvPr id="3" name="Symbol zastępczy zawartości 2"/>
          <p:cNvSpPr>
            <a:spLocks noGrp="1"/>
          </p:cNvSpPr>
          <p:nvPr>
            <p:ph sz="half" idx="1"/>
          </p:nvPr>
        </p:nvSpPr>
        <p:spPr>
          <a:xfrm>
            <a:off x="239430" y="1251791"/>
            <a:ext cx="4048839" cy="5456237"/>
          </a:xfrm>
        </p:spPr>
        <p:txBody>
          <a:bodyPr vert="horz" lIns="91440" tIns="45720" rIns="91440" bIns="45720" rtlCol="0" anchor="t">
            <a:normAutofit fontScale="77500" lnSpcReduction="20000"/>
          </a:bodyPr>
          <a:lstStyle/>
          <a:p>
            <a:pPr marL="0" indent="0" algn="just">
              <a:buNone/>
            </a:pPr>
            <a:r>
              <a:rPr lang="pl-PL" i="1" dirty="0">
                <a:solidFill>
                  <a:srgbClr val="404040"/>
                </a:solidFill>
                <a:latin typeface="Times New Roman"/>
              </a:rPr>
              <a:t>Jarosławiec to miejscowość słynąca z najpiękniejszych klifów w Polsce, niestety już nie długo ta atrakcja może pozostać tylko w pamięci mieszkańców, a wszystko przez opady deszczu jak i również silne sztormy, które powodują, że wysokie na ponad dwadzieścia metrów klify zaczynają się osuwać w stronę morza wraz ze wszystkim na ich powierzchni.</a:t>
            </a:r>
            <a:br>
              <a:rPr lang="pl-PL" dirty="0">
                <a:solidFill>
                  <a:srgbClr val="404040"/>
                </a:solidFill>
                <a:latin typeface="Helvetica" charset="0"/>
              </a:rPr>
            </a:br>
            <a:r>
              <a:rPr lang="pl-PL" i="1" dirty="0">
                <a:solidFill>
                  <a:srgbClr val="404040"/>
                </a:solidFill>
                <a:latin typeface="Times New Roman"/>
              </a:rPr>
              <a:t>Pytani przez nas turyści i mieszkańcy Jarosławca mają bardzo zróżnicowane zdanie na temat ginącego klifu. Mieszkańcy czują się mniej bezpiecznie po mimo starań zabezpieczenia osuwającego się klifu , zaś zdaniem napotkanych turystów osuwający się klif nadaje mu nowego oblicza i tu zdania są podzielone . Zdaniem nie licznych turystów klif zachwyca , a innych wprowadza w stan troski o bezpieczeństwo tutejszych mieszkańców. Według nas osuwający się klif nie ujmuje mu jego piękna lecz i nasze obserwacje wywołują u nas współczucie dla mieszkańców narażonych na osunięcie się ich domowisk.</a:t>
            </a:r>
          </a:p>
        </p:txBody>
      </p:sp>
      <p:pic>
        <p:nvPicPr>
          <p:cNvPr id="6" name="Symbol zastępczy zawartości 5" descr="IMG_20160420_164937.jpg"/>
          <p:cNvPicPr>
            <a:picLocks noGrp="1" noChangeAspect="1"/>
          </p:cNvPicPr>
          <p:nvPr>
            <p:ph sz="half" idx="2"/>
          </p:nvPr>
        </p:nvPicPr>
        <p:blipFill>
          <a:blip r:embed="rId3"/>
          <a:srcRect l="-1129" t="63" r="9102" b="22677"/>
          <a:stretch>
            <a:fillRect/>
          </a:stretch>
        </p:blipFill>
        <p:spPr>
          <a:xfrm>
            <a:off x="8240655" y="700107"/>
            <a:ext cx="3829050" cy="2730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az 7" descr="IMG_20160420_165334.jpg"/>
          <p:cNvPicPr>
            <a:picLocks noChangeAspect="1"/>
          </p:cNvPicPr>
          <p:nvPr/>
        </p:nvPicPr>
        <p:blipFill>
          <a:blip r:embed="rId4"/>
          <a:stretch>
            <a:fillRect/>
          </a:stretch>
        </p:blipFill>
        <p:spPr>
          <a:xfrm>
            <a:off x="8297716" y="3449915"/>
            <a:ext cx="3779838" cy="2775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braz 6" descr="IMG_20160420_165256.jpg"/>
          <p:cNvPicPr>
            <a:picLocks noChangeAspect="1"/>
          </p:cNvPicPr>
          <p:nvPr/>
        </p:nvPicPr>
        <p:blipFill>
          <a:blip r:embed="rId5"/>
          <a:stretch>
            <a:fillRect/>
          </a:stretch>
        </p:blipFill>
        <p:spPr>
          <a:xfrm>
            <a:off x="4589553" y="714375"/>
            <a:ext cx="3655922" cy="2703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Obraz 8" descr="IMG_20160420_170215.jpg"/>
          <p:cNvPicPr>
            <a:picLocks noChangeAspect="1"/>
          </p:cNvPicPr>
          <p:nvPr/>
        </p:nvPicPr>
        <p:blipFill>
          <a:blip r:embed="rId6"/>
          <a:stretch>
            <a:fillRect/>
          </a:stretch>
        </p:blipFill>
        <p:spPr>
          <a:xfrm>
            <a:off x="4588761" y="3468939"/>
            <a:ext cx="3655121" cy="274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pole tekstowe 3"/>
          <p:cNvSpPr txBox="1"/>
          <p:nvPr/>
        </p:nvSpPr>
        <p:spPr>
          <a:xfrm>
            <a:off x="9324811" y="6273025"/>
            <a:ext cx="2743200" cy="369332"/>
          </a:xfrm>
          <a:prstGeom prst="rect">
            <a:avLst/>
          </a:prstGeom>
        </p:spPr>
        <p:txBody>
          <a:bodyPr rtlCol="0">
            <a:spAutoFit/>
          </a:bodyPr>
          <a:lstStyle/>
          <a:p>
            <a:pPr algn="ctr"/>
            <a:r>
              <a:rPr lang="pl-PL" dirty="0"/>
              <a:t>Foto. Joanna Kołodziejska</a:t>
            </a:r>
          </a:p>
        </p:txBody>
      </p:sp>
    </p:spTree>
    <p:extLst>
      <p:ext uri="{BB962C8B-B14F-4D97-AF65-F5344CB8AC3E}">
        <p14:creationId xmlns:p14="http://schemas.microsoft.com/office/powerpoint/2010/main" val="49073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6406" y="-389738"/>
            <a:ext cx="9371949" cy="1183566"/>
          </a:xfrm>
        </p:spPr>
        <p:txBody>
          <a:bodyPr/>
          <a:lstStyle/>
          <a:p>
            <a:pPr algn="ctr"/>
            <a:r>
              <a:rPr lang="pl-PL" sz="4800" i="1" dirty="0">
                <a:latin typeface="Georgia"/>
              </a:rPr>
              <a:t>Czystość lasów</a:t>
            </a:r>
          </a:p>
        </p:txBody>
      </p:sp>
      <p:sp>
        <p:nvSpPr>
          <p:cNvPr id="6" name="pole tekstowe 5"/>
          <p:cNvSpPr txBox="1"/>
          <p:nvPr/>
        </p:nvSpPr>
        <p:spPr>
          <a:xfrm>
            <a:off x="368300" y="1484313"/>
            <a:ext cx="5730875" cy="4524315"/>
          </a:xfrm>
          <a:prstGeom prst="rect">
            <a:avLst/>
          </a:prstGeom>
        </p:spPr>
        <p:txBody>
          <a:bodyPr rtlCol="0">
            <a:spAutoFit/>
          </a:bodyPr>
          <a:lstStyle/>
          <a:p>
            <a:pPr algn="ctr"/>
            <a:r>
              <a:rPr lang="pl-PL" dirty="0"/>
              <a:t>Nie unikniony problemem każdego leśniczego jest czystość lasu. Postanowiliśmy o to spytać Pana Dariusza Trzeciaka leśniczego z leśnictwa Jarosławiec. Według Pana Dariusza czystość lasów to nieunikniony problemy , który z każdym rokiem narasta. Najbardziej zanieczyszczone są miejscowości o dużej penetracji turystycznej jaki również aglomeracji miejskiej. Lasy wydają gdzieś w granicach 500tyś. na samo sprzątanie lasów. Dowiedzieliśmy się również , że są miejsca monitorowane przez kamery i aparaty. W aktywne sprzątanie lasów włącza się również młodzież po przez uczestniczenie np.. W światowym sprzątaniu świata. Ma to nie tylko na celu sprzątanie ale również akcję młodzieży pod kątem ochrony lasów. Dlatego powinniśmy dbać o czystość lasów, nie tylko w naszej okolicy, ale i również w miejscach , które zwiedzamy w czasie wypoczynku.</a:t>
            </a:r>
          </a:p>
        </p:txBody>
      </p:sp>
      <p:pic>
        <p:nvPicPr>
          <p:cNvPr id="7" name="Obraz 6" descr="DSC02171.JPG"/>
          <p:cNvPicPr>
            <a:picLocks noChangeAspect="1"/>
          </p:cNvPicPr>
          <p:nvPr/>
        </p:nvPicPr>
        <p:blipFill>
          <a:blip r:embed="rId3"/>
          <a:stretch>
            <a:fillRect/>
          </a:stretch>
        </p:blipFill>
        <p:spPr>
          <a:xfrm rot="5400000">
            <a:off x="8651000" y="3011541"/>
            <a:ext cx="2767806" cy="2505075"/>
          </a:xfrm>
          <a:prstGeom prst="rect">
            <a:avLst/>
          </a:prstGeom>
          <a:ln>
            <a:noFill/>
          </a:ln>
          <a:effectLst>
            <a:softEdge rad="112500"/>
          </a:effectLst>
        </p:spPr>
      </p:pic>
      <p:pic>
        <p:nvPicPr>
          <p:cNvPr id="8" name="Obraz 7" descr="DSC02161.JPG"/>
          <p:cNvPicPr>
            <a:picLocks noChangeAspect="1"/>
          </p:cNvPicPr>
          <p:nvPr/>
        </p:nvPicPr>
        <p:blipFill>
          <a:blip r:embed="rId4"/>
          <a:stretch>
            <a:fillRect/>
          </a:stretch>
        </p:blipFill>
        <p:spPr>
          <a:xfrm rot="5400000">
            <a:off x="8603375" y="472485"/>
            <a:ext cx="2850277" cy="2522537"/>
          </a:xfrm>
          <a:prstGeom prst="rect">
            <a:avLst/>
          </a:prstGeom>
          <a:ln>
            <a:noFill/>
          </a:ln>
          <a:effectLst>
            <a:softEdge rad="112500"/>
          </a:effectLst>
        </p:spPr>
      </p:pic>
      <p:pic>
        <p:nvPicPr>
          <p:cNvPr id="5" name="Symbol zastępczy zawartości 4" descr="DSC02148.JPG"/>
          <p:cNvPicPr>
            <a:picLocks noGrp="1" noChangeAspect="1"/>
          </p:cNvPicPr>
          <p:nvPr>
            <p:ph sz="half" idx="1"/>
          </p:nvPr>
        </p:nvPicPr>
        <p:blipFill>
          <a:blip r:embed="rId5"/>
          <a:srcRect l="21416" t="-562" r="10977" b="-263"/>
          <a:stretch>
            <a:fillRect/>
          </a:stretch>
        </p:blipFill>
        <p:spPr>
          <a:xfrm>
            <a:off x="6598363" y="1131769"/>
            <a:ext cx="3425825" cy="3976912"/>
          </a:xfrm>
          <a:prstGeom prst="ellipse">
            <a:avLst/>
          </a:prstGeom>
          <a:ln>
            <a:noFill/>
          </a:ln>
          <a:effectLst>
            <a:softEdge rad="112500"/>
          </a:effectLst>
        </p:spPr>
      </p:pic>
      <p:sp>
        <p:nvSpPr>
          <p:cNvPr id="9" name="pole tekstowe 8"/>
          <p:cNvSpPr txBox="1"/>
          <p:nvPr/>
        </p:nvSpPr>
        <p:spPr>
          <a:xfrm>
            <a:off x="8507406" y="6008688"/>
            <a:ext cx="2743200" cy="369332"/>
          </a:xfrm>
          <a:prstGeom prst="rect">
            <a:avLst/>
          </a:prstGeom>
        </p:spPr>
        <p:txBody>
          <a:bodyPr rtlCol="0">
            <a:spAutoFit/>
          </a:bodyPr>
          <a:lstStyle/>
          <a:p>
            <a:pPr algn="ctr"/>
            <a:r>
              <a:rPr lang="pl-PL" dirty="0"/>
              <a:t>Foto. Joanna Kołodziejska</a:t>
            </a:r>
          </a:p>
        </p:txBody>
      </p:sp>
    </p:spTree>
    <p:extLst>
      <p:ext uri="{BB962C8B-B14F-4D97-AF65-F5344CB8AC3E}">
        <p14:creationId xmlns:p14="http://schemas.microsoft.com/office/powerpoint/2010/main" val="372076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38556" y="38292"/>
            <a:ext cx="9371949" cy="1183566"/>
          </a:xfrm>
        </p:spPr>
        <p:txBody>
          <a:bodyPr/>
          <a:lstStyle/>
          <a:p>
            <a:pPr algn="ctr"/>
            <a:r>
              <a:rPr lang="pl-PL" dirty="0">
                <a:latin typeface="Times New Roman"/>
              </a:rPr>
              <a:t>Zalety i wady </a:t>
            </a:r>
            <a:br>
              <a:rPr lang="pl-PL" dirty="0"/>
            </a:br>
            <a:r>
              <a:rPr lang="pl-PL" dirty="0">
                <a:solidFill>
                  <a:srgbClr val="8BAA00"/>
                </a:solidFill>
                <a:latin typeface="Sylfaen"/>
              </a:rPr>
              <a:t>Nadleśnictwa</a:t>
            </a:r>
          </a:p>
        </p:txBody>
      </p:sp>
      <p:pic>
        <p:nvPicPr>
          <p:cNvPr id="5" name="Symbol zastępczy zawartości 4" descr="Bieg-po-Plazy-2014.-Fot.-UG-Postomino-1.jpg"/>
          <p:cNvPicPr>
            <a:picLocks noGrp="1" noChangeAspect="1"/>
          </p:cNvPicPr>
          <p:nvPr>
            <p:ph sz="half" idx="2"/>
          </p:nvPr>
        </p:nvPicPr>
        <p:blipFill>
          <a:blip r:embed="rId3"/>
          <a:stretch>
            <a:fillRect/>
          </a:stretch>
        </p:blipFill>
        <p:spPr>
          <a:xfrm>
            <a:off x="7637016" y="134229"/>
            <a:ext cx="4163046" cy="2766455"/>
          </a:xfrm>
          <a:prstGeom prst="rect">
            <a:avLst/>
          </a:prstGeom>
          <a:ln>
            <a:noFill/>
          </a:ln>
          <a:effectLst>
            <a:softEdge rad="112500"/>
          </a:effectLst>
        </p:spPr>
      </p:pic>
      <p:sp>
        <p:nvSpPr>
          <p:cNvPr id="3" name="Symbol zastępczy zawartości 2"/>
          <p:cNvSpPr>
            <a:spLocks noGrp="1"/>
          </p:cNvSpPr>
          <p:nvPr>
            <p:ph sz="half" idx="1"/>
          </p:nvPr>
        </p:nvSpPr>
        <p:spPr>
          <a:xfrm>
            <a:off x="104805" y="1217754"/>
            <a:ext cx="4619610" cy="5228749"/>
          </a:xfrm>
        </p:spPr>
        <p:txBody>
          <a:bodyPr vert="horz" lIns="91440" tIns="45720" rIns="91440" bIns="45720" rtlCol="0" anchor="t">
            <a:normAutofit fontScale="70000" lnSpcReduction="20000"/>
          </a:bodyPr>
          <a:lstStyle/>
          <a:p>
            <a:pPr marL="0" indent="0">
              <a:buNone/>
            </a:pPr>
            <a:r>
              <a:rPr lang="pl-PL" dirty="0">
                <a:latin typeface="Comic Sans MS"/>
              </a:rPr>
              <a:t>Po mimo wielu starań leśniczych z 16 leśnictw w lasach możemy niestety napotkać wiele miejsc zaśmieconych przez mieszkańców i turystów . Jednakże dużą zaletą tego nadleśnictwa są ścieżki rowerowe , które możemy napotkać w każdym miejscu , są tu organizowane różnego rodzaju rajdy rowerowe , ale i nie tylko , leśne ścieżki sprzyjają również dużemu zainteresowaniu biegaczy. Organizowane duże imprezy od biegów powiatowych na terenie Miasta Sławno po imprezy ogólnopolskie , a nawet międzynarodowe , takie jak np. Bieg po plaży w Jarosławcu . Nadleśnictwo cieszy się dużą ilością turystów , szczególnie w czasie okresu letniego . Podziwianie piękna przyrody jest oblegane przez oczy turystów , lecz niestety cierpią na tym zwierzęta , które się płoszą z nadmiernej ilości turystów. Nie tylko fauna na tym cierpią , ale również i flora zniszczona przez byt ciekawskich turystów zagłębiających się w najdalsze zakątki lasów. Mieszkańcy jaki i turyści burzą się zbyt dużą ilością postawionych wiatraków na terenie nadleśnictwa , są one zbyt hałaśliwe i niszczą piękny krajobraz. Przez zbyt gęsto usytułowane wiatraki gnie wiele ptaków , które wciągnięte przez wir nie mają szans wydostania się . Naszym zdaniem po mimo kilku niedoskonałości Nadleśnictwo Sławno jest bardzo ciekawym obszarem wartym obejrzenia i zatrzymania się na chwilę zadumy.</a:t>
            </a:r>
            <a:r>
              <a:rPr lang="pl-PL" dirty="0">
                <a:latin typeface="Tahoma"/>
              </a:rPr>
              <a:t> </a:t>
            </a:r>
          </a:p>
        </p:txBody>
      </p:sp>
      <p:pic>
        <p:nvPicPr>
          <p:cNvPr id="6" name="Obraz 5" descr="IMG_20160420_171129.jpg"/>
          <p:cNvPicPr>
            <a:picLocks noChangeAspect="1"/>
          </p:cNvPicPr>
          <p:nvPr/>
        </p:nvPicPr>
        <p:blipFill>
          <a:blip r:embed="rId4"/>
          <a:stretch>
            <a:fillRect/>
          </a:stretch>
        </p:blipFill>
        <p:spPr>
          <a:xfrm>
            <a:off x="4630380" y="1350674"/>
            <a:ext cx="4132262" cy="3030366"/>
          </a:xfrm>
          <a:prstGeom prst="rect">
            <a:avLst/>
          </a:prstGeom>
          <a:ln>
            <a:noFill/>
          </a:ln>
          <a:effectLst>
            <a:softEdge rad="112500"/>
          </a:effectLst>
        </p:spPr>
      </p:pic>
      <p:pic>
        <p:nvPicPr>
          <p:cNvPr id="7" name="Obraz 6" descr="11215842_851612741620533_7113412445363499267_n.jpg"/>
          <p:cNvPicPr>
            <a:picLocks noChangeAspect="1"/>
          </p:cNvPicPr>
          <p:nvPr/>
        </p:nvPicPr>
        <p:blipFill>
          <a:blip r:embed="rId5"/>
          <a:srcRect l="1383" t="2590" r="1615" b="5961"/>
          <a:stretch>
            <a:fillRect/>
          </a:stretch>
        </p:blipFill>
        <p:spPr>
          <a:xfrm>
            <a:off x="7637463" y="3271838"/>
            <a:ext cx="4252238" cy="3025947"/>
          </a:xfrm>
          <a:prstGeom prst="rect">
            <a:avLst/>
          </a:prstGeom>
          <a:ln>
            <a:noFill/>
          </a:ln>
          <a:effectLst>
            <a:softEdge rad="112500"/>
          </a:effectLst>
        </p:spPr>
      </p:pic>
      <p:sp>
        <p:nvSpPr>
          <p:cNvPr id="4" name="pole tekstowe 3"/>
          <p:cNvSpPr txBox="1"/>
          <p:nvPr/>
        </p:nvSpPr>
        <p:spPr>
          <a:xfrm>
            <a:off x="4999332" y="4189943"/>
            <a:ext cx="2743200" cy="369332"/>
          </a:xfrm>
          <a:prstGeom prst="rect">
            <a:avLst/>
          </a:prstGeom>
        </p:spPr>
        <p:txBody>
          <a:bodyPr rtlCol="0">
            <a:spAutoFit/>
          </a:bodyPr>
          <a:lstStyle/>
          <a:p>
            <a:pPr algn="ctr"/>
            <a:r>
              <a:rPr lang="pl-PL" dirty="0"/>
              <a:t>Foto. Joanna Kołodziejska</a:t>
            </a:r>
          </a:p>
        </p:txBody>
      </p:sp>
      <p:sp>
        <p:nvSpPr>
          <p:cNvPr id="8" name="pole tekstowe 7"/>
          <p:cNvSpPr txBox="1"/>
          <p:nvPr/>
        </p:nvSpPr>
        <p:spPr>
          <a:xfrm>
            <a:off x="9672633" y="6168394"/>
            <a:ext cx="2743200" cy="369332"/>
          </a:xfrm>
          <a:prstGeom prst="rect">
            <a:avLst/>
          </a:prstGeom>
        </p:spPr>
        <p:txBody>
          <a:bodyPr rtlCol="0">
            <a:spAutoFit/>
          </a:bodyPr>
          <a:lstStyle/>
          <a:p>
            <a:pPr algn="ctr"/>
            <a:r>
              <a:rPr lang="pl-PL" dirty="0"/>
              <a:t>Foto . Internet </a:t>
            </a:r>
          </a:p>
        </p:txBody>
      </p:sp>
      <p:sp>
        <p:nvSpPr>
          <p:cNvPr id="9" name="pole tekstowe 8"/>
          <p:cNvSpPr txBox="1"/>
          <p:nvPr/>
        </p:nvSpPr>
        <p:spPr>
          <a:xfrm>
            <a:off x="9672633" y="2763174"/>
            <a:ext cx="2743200" cy="369332"/>
          </a:xfrm>
          <a:prstGeom prst="rect">
            <a:avLst/>
          </a:prstGeom>
        </p:spPr>
        <p:txBody>
          <a:bodyPr rtlCol="0">
            <a:spAutoFit/>
          </a:bodyPr>
          <a:lstStyle/>
          <a:p>
            <a:pPr algn="ctr"/>
            <a:r>
              <a:rPr lang="pl-PL" dirty="0"/>
              <a:t>Foto. Internet </a:t>
            </a:r>
          </a:p>
        </p:txBody>
      </p:sp>
    </p:spTree>
    <p:extLst>
      <p:ext uri="{BB962C8B-B14F-4D97-AF65-F5344CB8AC3E}">
        <p14:creationId xmlns:p14="http://schemas.microsoft.com/office/powerpoint/2010/main" val="254957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kologia 16x9">
  <a:themeElements>
    <a:clrScheme name="Ekologia">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C8B583-6F29-43E5-A753-63A626A76C9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493AF9-AC66-400F-BE61-DEAB22F2F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FE4A0A9-2C99-418B-A071-FC66BFD35D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TotalTime>
  <Words>103</Words>
  <Application>Microsoft Office PowerPoint</Application>
  <PresentationFormat>Panoramiczny</PresentationFormat>
  <Paragraphs>43</Paragraphs>
  <Slides>11</Slides>
  <Notes>11</Notes>
  <HiddenSlides>0</HiddenSlides>
  <MMClips>0</MMClips>
  <ScaleCrop>false</ScaleCrop>
  <HeadingPairs>
    <vt:vector size="4" baseType="variant">
      <vt:variant>
        <vt:lpstr>Motyw</vt:lpstr>
      </vt:variant>
      <vt:variant>
        <vt:i4>1</vt:i4>
      </vt:variant>
      <vt:variant>
        <vt:lpstr>Tytuły slajdów</vt:lpstr>
      </vt:variant>
      <vt:variant>
        <vt:i4>11</vt:i4>
      </vt:variant>
    </vt:vector>
  </HeadingPairs>
  <TitlesOfParts>
    <vt:vector size="12" baseType="lpstr">
      <vt:lpstr>Ekologia 16x9</vt:lpstr>
      <vt:lpstr>Nadleśnictwo</vt:lpstr>
      <vt:lpstr>HISTORIA</vt:lpstr>
      <vt:lpstr>Rezerwaty przyrody</vt:lpstr>
      <vt:lpstr>Sławieńskie lasy</vt:lpstr>
      <vt:lpstr>Edukacja</vt:lpstr>
      <vt:lpstr>HODOWLA LASU</vt:lpstr>
      <vt:lpstr>Klif w Jarosławcu</vt:lpstr>
      <vt:lpstr>Czystość lasów</vt:lpstr>
      <vt:lpstr>Zalety i wady  Nadleśnictwa</vt:lpstr>
      <vt:lpstr>W poszukiwaniu Bursztynu</vt:lpstr>
      <vt:lpstr>Prezentację wykonali: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Układ Tytuł</dc:title>
  <cp:lastModifiedBy>Jan Dolecek</cp:lastModifiedBy>
  <cp:revision>9</cp:revision>
  <dcterms:created xsi:type="dcterms:W3CDTF">2013-04-05T20:05:51Z</dcterms:created>
  <dcterms:modified xsi:type="dcterms:W3CDTF">2016-04-28T18:58:01Z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IsMyDocuments">
    <vt:bool>true</vt:bool>
  </property>
</Properties>
</file>