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58" r:id="rId5"/>
    <p:sldId id="266" r:id="rId6"/>
    <p:sldId id="26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308"/>
    <a:srgbClr val="3C1A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0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B04284-5A83-49CF-8D37-4D0A5CD16F01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86AF3E-69D1-4723-85B3-9DF31D1D3B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zlakiempilicy.pl/media/thumb/182/xl.jpg" TargetMode="External"/><Relationship Id="rId3" Type="http://schemas.openxmlformats.org/officeDocument/2006/relationships/hyperlink" Target="http://www.highfivetrips.com/offer,9.html?PHPSESSID=3hdjmdruddou035rrj3j54okm4" TargetMode="External"/><Relationship Id="rId7" Type="http://schemas.openxmlformats.org/officeDocument/2006/relationships/hyperlink" Target="http://www.spala24.pl/index.php?fn_mode=fullnews&amp;fn_id=81" TargetMode="External"/><Relationship Id="rId2" Type="http://schemas.openxmlformats.org/officeDocument/2006/relationships/hyperlink" Target="http://www.dzienniklodzki.pl/artykul/954900,sciezka-crossfit-nowa-atrakcja-turystyczna-w-spale,id,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ala.lodz.lasy.gov.pl/" TargetMode="External"/><Relationship Id="rId5" Type="http://schemas.openxmlformats.org/officeDocument/2006/relationships/hyperlink" Target="http://www.spala.pl/historia/" TargetMode="External"/><Relationship Id="rId4" Type="http://schemas.openxmlformats.org/officeDocument/2006/relationships/hyperlink" Target="https://www.youtube.com/watch?v=PSLq1xnsgo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SLq1xnsgo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2190105"/>
          </a:xfrm>
        </p:spPr>
        <p:txBody>
          <a:bodyPr>
            <a:noAutofit/>
          </a:bodyPr>
          <a:lstStyle/>
          <a:p>
            <a:r>
              <a:rPr lang="pl-PL" sz="5400" b="1" i="1" dirty="0" smtClean="0">
                <a:latin typeface="Batang" pitchFamily="18" charset="-127"/>
                <a:ea typeface="Batang" pitchFamily="18" charset="-127"/>
              </a:rPr>
              <a:t>NASZE  NADLEŚNICTWO </a:t>
            </a:r>
            <a:br>
              <a:rPr lang="pl-PL" sz="5400" b="1" i="1" dirty="0" smtClean="0">
                <a:latin typeface="Batang" pitchFamily="18" charset="-127"/>
                <a:ea typeface="Batang" pitchFamily="18" charset="-127"/>
              </a:rPr>
            </a:br>
            <a:r>
              <a:rPr lang="pl-PL" sz="5400" b="1" i="1" dirty="0" smtClean="0">
                <a:latin typeface="Batang" pitchFamily="18" charset="-127"/>
                <a:ea typeface="Batang" pitchFamily="18" charset="-127"/>
              </a:rPr>
              <a:t> SPAŁA </a:t>
            </a:r>
            <a:endParaRPr lang="pl-PL" sz="5400" b="1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Obraz 3" descr="wiosenna Spał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3692847" cy="1874630"/>
          </a:xfrm>
          <a:prstGeom prst="rect">
            <a:avLst/>
          </a:prstGeom>
          <a:ln w="28575">
            <a:solidFill>
              <a:srgbClr val="3C1A56"/>
            </a:solidFill>
          </a:ln>
        </p:spPr>
      </p:pic>
      <p:pic>
        <p:nvPicPr>
          <p:cNvPr id="5" name="Obraz 4" descr="spał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3816424" cy="2352606"/>
          </a:xfrm>
          <a:prstGeom prst="rect">
            <a:avLst/>
          </a:prstGeom>
          <a:ln w="28575">
            <a:solidFill>
              <a:srgbClr val="CE530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936104"/>
          </a:xfrm>
        </p:spPr>
        <p:txBody>
          <a:bodyPr/>
          <a:lstStyle/>
          <a:p>
            <a:r>
              <a:rPr lang="pl-PL" dirty="0" smtClean="0"/>
              <a:t>Groty </a:t>
            </a:r>
            <a:r>
              <a:rPr lang="pl-PL" dirty="0" err="1" smtClean="0"/>
              <a:t>Nagórzyckie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5328592" cy="468052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pl-PL" sz="2800" dirty="0" smtClean="0"/>
              <a:t>    </a:t>
            </a:r>
            <a:r>
              <a:rPr lang="pl-PL" sz="3300" dirty="0" smtClean="0"/>
              <a:t>Rejon wyrobisk poeksploatacyjnych nazywanych historycznie „Grotami </a:t>
            </a:r>
            <a:r>
              <a:rPr lang="pl-PL" sz="3300" dirty="0" err="1" smtClean="0"/>
              <a:t>Nagórzyckimi</a:t>
            </a:r>
            <a:r>
              <a:rPr lang="pl-PL" sz="3300" dirty="0" smtClean="0"/>
              <a:t>” położony jest w strefie krawędzi Pilicy. Znajduje się ona na zboczu łagodnego wzniesienia opadającego ku wschodowi i północy. Na wschodzie obszar obcięty jest krawędzią doliny rzeki, ku północy przechodzi on w płytki wąwóz o niezbyt stromych zboczach. Warto tu odbyć fascynującą wędrówkę w labiryncie podziemnych sal, korytarzy i wnęk </a:t>
            </a:r>
            <a:r>
              <a:rPr lang="pl-PL" sz="3300" dirty="0" smtClean="0"/>
              <a:t> w </a:t>
            </a:r>
            <a:r>
              <a:rPr lang="pl-PL" sz="3300" dirty="0" smtClean="0"/>
              <a:t>dawnej kopalni piasku kwarcowego.</a:t>
            </a:r>
            <a:endParaRPr lang="pl-PL" sz="2800" dirty="0"/>
          </a:p>
        </p:txBody>
      </p:sp>
      <p:pic>
        <p:nvPicPr>
          <p:cNvPr id="4" name="Obraz 3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212976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876712"/>
          </a:xfrm>
        </p:spPr>
        <p:txBody>
          <a:bodyPr>
            <a:normAutofit fontScale="90000"/>
          </a:bodyPr>
          <a:lstStyle/>
          <a:p>
            <a:r>
              <a:rPr lang="pl-PL" sz="2000" dirty="0" smtClean="0"/>
              <a:t>Źródła: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7300664" cy="5475008"/>
          </a:xfrm>
        </p:spPr>
        <p:txBody>
          <a:bodyPr>
            <a:normAutofit fontScale="40000" lnSpcReduction="20000"/>
          </a:bodyPr>
          <a:lstStyle/>
          <a:p>
            <a:r>
              <a:rPr lang="pl-PL" sz="2800" u="sng" dirty="0" smtClean="0">
                <a:hlinkClick r:id="rId2"/>
              </a:rPr>
              <a:t>http</a:t>
            </a:r>
            <a:r>
              <a:rPr lang="pl-PL" sz="2800" u="sng" dirty="0" smtClean="0">
                <a:hlinkClick r:id="rId2"/>
              </a:rPr>
              <a:t>://www.dzienniklodzki.pl/artykul/954900,sciezka-crossfit-nowa-atrakcja-turystyczna-w-spale,id,t.html</a:t>
            </a: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>
                <a:hlinkClick r:id="rId3"/>
              </a:rPr>
              <a:t>http</a:t>
            </a:r>
            <a:r>
              <a:rPr lang="pl-PL" sz="2800" dirty="0" smtClean="0">
                <a:hlinkClick r:id="rId3"/>
              </a:rPr>
              <a:t>://www.highfivetrips.com/offer,9.html?PHPSESSID=3hdjmdruddou035rrj3j54okm4</a:t>
            </a:r>
            <a:endParaRPr lang="pl-PL" sz="2800" dirty="0" smtClean="0"/>
          </a:p>
          <a:p>
            <a:r>
              <a:rPr lang="pl-PL" sz="2800" u="sng" dirty="0" smtClean="0">
                <a:hlinkClick r:id="rId4"/>
              </a:rPr>
              <a:t>https://www.youtube.com/watch?v=PSLq1xnsgo4</a:t>
            </a:r>
            <a:endParaRPr lang="pl-PL" sz="2800" dirty="0" smtClean="0"/>
          </a:p>
          <a:p>
            <a:r>
              <a:rPr lang="pl-PL" sz="2800" u="sng" dirty="0" smtClean="0">
                <a:hlinkClick r:id="rId5"/>
              </a:rPr>
              <a:t>http://www.spala.pl/historia/</a:t>
            </a:r>
            <a:endParaRPr lang="pl-PL" sz="2800" dirty="0" smtClean="0"/>
          </a:p>
          <a:p>
            <a:r>
              <a:rPr lang="pl-PL" sz="2800" dirty="0" smtClean="0">
                <a:hlinkClick r:id="rId6"/>
              </a:rPr>
              <a:t>http://www.spala.lodz.lasy.gov.pl</a:t>
            </a:r>
            <a:r>
              <a:rPr lang="pl-PL" sz="2800" dirty="0" smtClean="0">
                <a:hlinkClick r:id="rId6"/>
              </a:rPr>
              <a:t>//</a:t>
            </a:r>
            <a:endParaRPr lang="pl-PL" sz="2800" dirty="0" smtClean="0"/>
          </a:p>
          <a:p>
            <a:r>
              <a:rPr lang="pl-PL" sz="2800" dirty="0" smtClean="0">
                <a:hlinkClick r:id="rId7"/>
              </a:rPr>
              <a:t>http://</a:t>
            </a:r>
            <a:r>
              <a:rPr lang="pl-PL" sz="2800" dirty="0" smtClean="0">
                <a:hlinkClick r:id="rId7"/>
              </a:rPr>
              <a:t>www.spala24.pl/index.php?fn_mode=fullnews&amp;fn_id=81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>
                <a:hlinkClick r:id="rId8"/>
              </a:rPr>
              <a:t>http://szlakiempilicy.pl/media/thumb/182/xl.jpg</a:t>
            </a:r>
            <a:endParaRPr lang="pl-PL" sz="2800" dirty="0" smtClean="0"/>
          </a:p>
          <a:p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Wykorzystano </a:t>
            </a:r>
            <a:r>
              <a:rPr lang="pl-PL" sz="2800" dirty="0" smtClean="0"/>
              <a:t>również zdjęcia ze zbiorów własnych </a:t>
            </a: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sz="8000" dirty="0" smtClean="0"/>
              <a:t>DZIĘKUJEMY ZA UWAGĘ </a:t>
            </a:r>
          </a:p>
          <a:p>
            <a:pPr algn="r">
              <a:buNone/>
            </a:pPr>
            <a:endParaRPr lang="pl-PL" sz="4200" dirty="0" smtClean="0"/>
          </a:p>
          <a:p>
            <a:pPr algn="r">
              <a:buNone/>
            </a:pPr>
            <a:endParaRPr lang="pl-PL" sz="4200" dirty="0" smtClean="0"/>
          </a:p>
          <a:p>
            <a:pPr algn="r">
              <a:buNone/>
            </a:pPr>
            <a:r>
              <a:rPr lang="pl-PL" sz="4200" dirty="0" smtClean="0"/>
              <a:t>Autorzy</a:t>
            </a:r>
            <a:endParaRPr lang="pl-PL" sz="4200" dirty="0" smtClean="0"/>
          </a:p>
          <a:p>
            <a:pPr algn="r">
              <a:buNone/>
            </a:pPr>
            <a:r>
              <a:rPr lang="pl-PL" sz="4200" b="1" dirty="0" smtClean="0"/>
              <a:t>Katarzyna Kępa, Mikołaj </a:t>
            </a:r>
            <a:r>
              <a:rPr lang="pl-PL" sz="4200" b="1" dirty="0" err="1" smtClean="0"/>
              <a:t>Kołodziński</a:t>
            </a:r>
            <a:r>
              <a:rPr lang="pl-PL" sz="4200" b="1" dirty="0" smtClean="0"/>
              <a:t>, Wojciech Pawłowski </a:t>
            </a:r>
          </a:p>
          <a:p>
            <a:pPr algn="r">
              <a:buNone/>
            </a:pPr>
            <a:r>
              <a:rPr lang="pl-PL" sz="4200" b="1" dirty="0" smtClean="0"/>
              <a:t>Gimnazjum nr 1 im. Polskich Noblistów  w Rawie Mazowieckiej </a:t>
            </a:r>
          </a:p>
          <a:p>
            <a:pPr algn="r">
              <a:buNone/>
            </a:pPr>
            <a:r>
              <a:rPr lang="pl-PL" sz="4200" b="1" dirty="0" smtClean="0"/>
              <a:t>klasa I </a:t>
            </a:r>
            <a:r>
              <a:rPr lang="pl-PL" sz="4200" b="1" dirty="0" smtClean="0"/>
              <a:t>a,  </a:t>
            </a:r>
            <a:r>
              <a:rPr lang="pl-PL" sz="4200" b="1" dirty="0" smtClean="0"/>
              <a:t>kategoria GIMNAZJA 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b="1" dirty="0" smtClean="0"/>
              <a:t>                                                           </a:t>
            </a:r>
            <a:r>
              <a:rPr lang="pl-PL" b="1" dirty="0" smtClean="0"/>
              <a:t>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Położenie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7632848" cy="547260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sz="4500" dirty="0" smtClean="0"/>
              <a:t>Lasy </a:t>
            </a:r>
            <a:r>
              <a:rPr lang="pl-PL" sz="4500" b="1" dirty="0" smtClean="0"/>
              <a:t>Nadleśnictwa Spała</a:t>
            </a:r>
            <a:r>
              <a:rPr lang="pl-PL" sz="4500" dirty="0" smtClean="0"/>
              <a:t> położone w województwie łódzkim, w powiecie tomaszowskim, na terenie ośmiu gmin: Budziszewice, Czerniewice, Inowłódz, Lubochnia, Rzeczyca, Tomaszów Mazowiecki, Ujazd i Żelechlinek.</a:t>
            </a:r>
          </a:p>
          <a:p>
            <a:pPr algn="just"/>
            <a:r>
              <a:rPr lang="pl-PL" sz="4500" dirty="0" smtClean="0"/>
              <a:t>Obszar zasięgu terytorialnego Nadleśnictwa Spała wynosi  454,40 km</a:t>
            </a:r>
            <a:r>
              <a:rPr lang="pl-PL" sz="4500" baseline="30000" dirty="0" smtClean="0"/>
              <a:t>2</a:t>
            </a:r>
            <a:r>
              <a:rPr lang="pl-PL" sz="4500" dirty="0" smtClean="0"/>
              <a:t>.</a:t>
            </a:r>
          </a:p>
          <a:p>
            <a:pPr algn="just"/>
            <a:r>
              <a:rPr lang="pl-PL" sz="4500" dirty="0" smtClean="0"/>
              <a:t>Terytorialny zasięg działania nadleśnictwa obejmuje obszar pomiędzy 19</a:t>
            </a:r>
            <a:r>
              <a:rPr lang="pl-PL" sz="4500" baseline="30000" dirty="0" smtClean="0"/>
              <a:t>o</a:t>
            </a:r>
            <a:r>
              <a:rPr lang="pl-PL" sz="4500" dirty="0" smtClean="0"/>
              <a:t> 56</a:t>
            </a:r>
            <a:r>
              <a:rPr lang="pl-PL" sz="4500" baseline="30000" dirty="0" smtClean="0"/>
              <a:t>'</a:t>
            </a:r>
            <a:r>
              <a:rPr lang="pl-PL" sz="4500" dirty="0" smtClean="0"/>
              <a:t> a 20</a:t>
            </a:r>
            <a:r>
              <a:rPr lang="pl-PL" sz="4500" baseline="30000" dirty="0" smtClean="0"/>
              <a:t>o </a:t>
            </a:r>
            <a:r>
              <a:rPr lang="pl-PL" sz="4500" dirty="0" smtClean="0"/>
              <a:t>27</a:t>
            </a:r>
            <a:r>
              <a:rPr lang="pl-PL" sz="4500" baseline="30000" dirty="0" smtClean="0"/>
              <a:t>'</a:t>
            </a:r>
            <a:r>
              <a:rPr lang="pl-PL" sz="4500" dirty="0" smtClean="0"/>
              <a:t> długości geograficznej wschodniej na odcinku 34 km oraz pomiędzy 51</a:t>
            </a:r>
            <a:r>
              <a:rPr lang="pl-PL" sz="4500" baseline="30000" dirty="0" smtClean="0"/>
              <a:t>o </a:t>
            </a:r>
            <a:r>
              <a:rPr lang="pl-PL" sz="4500" dirty="0" smtClean="0"/>
              <a:t>31</a:t>
            </a:r>
            <a:r>
              <a:rPr lang="pl-PL" sz="4500" baseline="30000" dirty="0" smtClean="0"/>
              <a:t>'</a:t>
            </a:r>
            <a:r>
              <a:rPr lang="pl-PL" sz="4500" dirty="0" smtClean="0"/>
              <a:t> a 51</a:t>
            </a:r>
            <a:r>
              <a:rPr lang="pl-PL" sz="4500" baseline="30000" dirty="0" smtClean="0"/>
              <a:t>o </a:t>
            </a:r>
            <a:r>
              <a:rPr lang="pl-PL" sz="4500" dirty="0" smtClean="0"/>
              <a:t>46</a:t>
            </a:r>
            <a:r>
              <a:rPr lang="pl-PL" sz="4500" baseline="30000" dirty="0" smtClean="0"/>
              <a:t>'</a:t>
            </a:r>
            <a:r>
              <a:rPr lang="pl-PL" sz="4500" dirty="0" smtClean="0"/>
              <a:t> szerokości geograficznej północnej na odcinku 29 </a:t>
            </a:r>
            <a:r>
              <a:rPr lang="pl-PL" sz="4500" dirty="0" err="1" smtClean="0"/>
              <a:t>km</a:t>
            </a:r>
            <a:r>
              <a:rPr lang="pl-PL" sz="4500" dirty="0" smtClean="0"/>
              <a:t>. Główny kompleks lasów nadleśnictwa obejmujący większość powierzchni leśnej Obrębów: Lubochnia i Spała położony jest bezpośrednio na północ od Tomaszowa </a:t>
            </a:r>
            <a:r>
              <a:rPr lang="pl-PL" sz="4500" dirty="0" smtClean="0"/>
              <a:t>Mazowieckiego </a:t>
            </a:r>
            <a:r>
              <a:rPr lang="pl-PL" sz="4500" dirty="0" smtClean="0"/>
              <a:t>i </a:t>
            </a:r>
            <a:r>
              <a:rPr lang="pl-PL" sz="4500" dirty="0" err="1" smtClean="0"/>
              <a:t>Inowłodza</a:t>
            </a:r>
            <a:r>
              <a:rPr lang="pl-PL" sz="4500" dirty="0" smtClean="0"/>
              <a:t> sięgając do miejscowości Rękawiec i Czerniewice; na zachód dochodzi do Ujazdu, a na wschodzie do miejscowości Żądłowice. Mniejsze kompleksy - znacznie porozrzucane, położone są - w większości - na północ i północny wschód w stosunku do głównych obszarów leśnych.</a:t>
            </a:r>
          </a:p>
          <a:p>
            <a:endParaRPr lang="pl-PL" dirty="0"/>
          </a:p>
        </p:txBody>
      </p:sp>
      <p:pic>
        <p:nvPicPr>
          <p:cNvPr id="6" name="Obraz 5" descr="5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6200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Położenie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7416824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3600" dirty="0" smtClean="0"/>
              <a:t>Z Nadleśnictwem Spała sąsiadują:</a:t>
            </a:r>
          </a:p>
          <a:p>
            <a:pPr lvl="0"/>
            <a:r>
              <a:rPr lang="pl-PL" sz="3600" dirty="0" smtClean="0"/>
              <a:t>od północy – Nadleśnictwo Skierniewice,</a:t>
            </a:r>
          </a:p>
          <a:p>
            <a:pPr lvl="0"/>
            <a:r>
              <a:rPr lang="pl-PL" sz="3600" dirty="0" smtClean="0"/>
              <a:t>od wschodu – Nadleśnictwo Grójec RDLP Radom,</a:t>
            </a:r>
          </a:p>
          <a:p>
            <a:pPr lvl="0"/>
            <a:r>
              <a:rPr lang="pl-PL" sz="3600" dirty="0" smtClean="0"/>
              <a:t>od południa – Nadleśnictwo </a:t>
            </a:r>
            <a:r>
              <a:rPr lang="pl-PL" sz="3600" dirty="0" smtClean="0"/>
              <a:t>Smardzewice                       </a:t>
            </a:r>
            <a:r>
              <a:rPr lang="pl-PL" sz="3600" dirty="0" smtClean="0"/>
              <a:t>i Nadleśnictwo Opoczno,</a:t>
            </a:r>
          </a:p>
          <a:p>
            <a:pPr lvl="0"/>
            <a:r>
              <a:rPr lang="pl-PL" sz="3600" dirty="0" smtClean="0"/>
              <a:t>od zachodu – Nadleśnictwo Brzeziny.</a:t>
            </a:r>
          </a:p>
          <a:p>
            <a:pPr lvl="0"/>
            <a:endParaRPr lang="pl-PL" sz="3600" dirty="0" smtClean="0"/>
          </a:p>
          <a:p>
            <a:pPr lvl="0">
              <a:buNone/>
            </a:pPr>
            <a:r>
              <a:rPr lang="pl-PL" sz="3600" dirty="0" smtClean="0"/>
              <a:t>Aktualna powierzchnia ogólna Nadleśnictwa Spała uległa zmniejszeniu o 27,20 ha, czyli o 0,18%. Zmiany powierzchniowe w stanie posiadania nadleśnictwa nastąpiły głównie za sprawą przekazania w Obrębie Lubochnia gruntów leśnych pod przebudowę trasy szybkiego ruchu Katowice-Warszawa na drogę ekspresową S8.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7848872" cy="57606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700" dirty="0" smtClean="0"/>
              <a:t> </a:t>
            </a:r>
            <a:r>
              <a:rPr lang="pl-PL" sz="1700" dirty="0" smtClean="0"/>
              <a:t>Tereny Nadleśnictwa Spała rozpościerają się na malowniczej równinie piotrkowskiej, w dolinie rzeki Pilicy, która jest szczególnie bogata w kompleksy leśne.  Tereny nadleśnictwa cechują się niewielkim zróżnicowaniem rzeźby terenu. Jest to teren równinny, na którym występują lokalne wzniesienia i pagórki, które osiągają wysokość około 190-200m n.p.m.</a:t>
            </a:r>
          </a:p>
          <a:p>
            <a:pPr algn="just">
              <a:buNone/>
            </a:pPr>
            <a:r>
              <a:rPr lang="pl-PL" sz="1700" dirty="0" smtClean="0"/>
              <a:t>Ciekawym elementem terenu jest dolina rzeki Pilicy, która przepływając przez gminę Inowłódz jest granicą rzeźby lodowcowej i przedlodowcowej Polski. To właśnie tam znajdują się najniżej położone tereny Nadleśnictwa o wysokości 143 m n.p.m.</a:t>
            </a:r>
          </a:p>
          <a:p>
            <a:pPr algn="just">
              <a:buNone/>
            </a:pPr>
            <a:r>
              <a:rPr lang="pl-PL" sz="1700" dirty="0" smtClean="0"/>
              <a:t>Największym znaczeniem dla obecnego ukształtowania rzeźby terenu oraz budowy geologicznej Nadleśnictwa Spała, miał maksymalny stadiał zlodowacenia środkowo – polskiego. To właśnie z tego okresu wywodzą się najmłodsze na opisywanym terenie osady i formy glacjalne. Na terenie nadleśnictwa można wydzielić następujące jednostki geomorfologiczne:</a:t>
            </a:r>
          </a:p>
          <a:p>
            <a:pPr algn="just"/>
            <a:r>
              <a:rPr lang="pl-PL" sz="1700" dirty="0" smtClean="0"/>
              <a:t>wysoczyznę morenową,</a:t>
            </a:r>
          </a:p>
          <a:p>
            <a:pPr algn="just"/>
            <a:r>
              <a:rPr lang="pl-PL" sz="1700" dirty="0" smtClean="0"/>
              <a:t>obszary występowania utworów wodnolodowcowych (zandry),</a:t>
            </a:r>
          </a:p>
          <a:p>
            <a:pPr algn="just"/>
            <a:r>
              <a:rPr lang="pl-PL" sz="1700" dirty="0" smtClean="0"/>
              <a:t>obszary aluwialnych dolin Pilicy z tarasami: zalewowymi, erozyjnymi                    i wydmowymi.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/>
          <a:lstStyle/>
          <a:p>
            <a:r>
              <a:rPr lang="pl-PL" dirty="0" smtClean="0"/>
              <a:t>Położenie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dirty="0" smtClean="0"/>
              <a:t>Biocenoza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7632848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dirty="0" smtClean="0"/>
              <a:t>Bogactwo gatunkowe lasów (biocenoza) nierozerwalnie związane jest z biotopem, tworząc razem ekosystem leśny.    W związku z dużą różnorodnością ekosystemów leśnych wyróżniono kilkanaście typów siedliskowych lasu.</a:t>
            </a:r>
          </a:p>
          <a:p>
            <a:pPr>
              <a:lnSpc>
                <a:spcPct val="120000"/>
              </a:lnSpc>
            </a:pPr>
            <a:r>
              <a:rPr lang="pl-PL" sz="2000" dirty="0" smtClean="0"/>
              <a:t>Na terenie Nadleśnictwie Spała występuje 12 typów siedliskowych lasu:</a:t>
            </a:r>
          </a:p>
          <a:p>
            <a:pPr>
              <a:lnSpc>
                <a:spcPct val="120000"/>
              </a:lnSpc>
              <a:buNone/>
            </a:pPr>
            <a:r>
              <a:rPr lang="pl-PL" sz="2000" dirty="0" smtClean="0"/>
              <a:t>      -  na żyznych glebach siedliska lasowe, posiadające bogatą szatę rośliną i zbudowane głownie z drzew liściastych,</a:t>
            </a:r>
          </a:p>
          <a:p>
            <a:pPr>
              <a:lnSpc>
                <a:spcPct val="120000"/>
              </a:lnSpc>
              <a:buNone/>
            </a:pPr>
            <a:r>
              <a:rPr lang="pl-PL" sz="2000" dirty="0" smtClean="0"/>
              <a:t>       - na siedliskach borowych w króluje sosna,</a:t>
            </a:r>
          </a:p>
          <a:p>
            <a:pPr>
              <a:lnSpc>
                <a:spcPct val="120000"/>
              </a:lnSpc>
              <a:buNone/>
            </a:pPr>
            <a:r>
              <a:rPr lang="pl-PL" sz="2000" dirty="0" smtClean="0"/>
              <a:t>        - na siedliskach mieszanych,  gatunkiem głównym jest również sosna, ale  duży udział mają tu też gatunki liściaste (dąb bezszypułkowy i szypułkowy, brzoza brodawkowata oraz buk zwyczajny).</a:t>
            </a: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>           </a:t>
            </a:r>
            <a:endParaRPr lang="pl-PL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06090"/>
          </a:xfrm>
        </p:spPr>
        <p:txBody>
          <a:bodyPr>
            <a:normAutofit/>
          </a:bodyPr>
          <a:lstStyle/>
          <a:p>
            <a:r>
              <a:rPr lang="pl-PL" dirty="0" smtClean="0"/>
              <a:t>Biocenoza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064896" cy="57606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1600" dirty="0" smtClean="0"/>
              <a:t>           </a:t>
            </a:r>
            <a:r>
              <a:rPr lang="pl-PL" sz="1700" dirty="0" smtClean="0"/>
              <a:t> Oprócz drzew na biocenozę ekosystemu leśnego składa się wiele gatunków roślin oraz grzybów  występujących  w runie leśnym spalskich lasów. Spośród ich dużego bogactwa na terenie nadleśnictwa występuje wiele gatunków objętych ochroną gatunkową.</a:t>
            </a:r>
          </a:p>
          <a:p>
            <a:pPr>
              <a:lnSpc>
                <a:spcPct val="120000"/>
              </a:lnSpc>
            </a:pPr>
            <a:r>
              <a:rPr lang="pl-PL" sz="1700" dirty="0" smtClean="0"/>
              <a:t> Najciekawsze z nich to: smardz, szmaciak gałęzisty, porosty z rodziny </a:t>
            </a:r>
            <a:r>
              <a:rPr lang="pl-PL" sz="1700" dirty="0" err="1" smtClean="0"/>
              <a:t>brodaczkowate</a:t>
            </a:r>
            <a:r>
              <a:rPr lang="pl-PL" sz="1700" dirty="0" smtClean="0"/>
              <a:t>, orlik pospolity, grążel żółty i grzybienie białe występujące </a:t>
            </a:r>
            <a:r>
              <a:rPr lang="pl-PL" sz="1700" dirty="0" smtClean="0"/>
              <a:t>            na </a:t>
            </a:r>
            <a:r>
              <a:rPr lang="pl-PL" sz="1700" dirty="0" smtClean="0"/>
              <a:t>stawach starorzecza Pilicy, a także wawrzynek </a:t>
            </a:r>
            <a:r>
              <a:rPr lang="pl-PL" sz="1700" dirty="0" err="1" smtClean="0"/>
              <a:t>wilczełyko</a:t>
            </a:r>
            <a:r>
              <a:rPr lang="pl-PL" sz="1700" dirty="0" smtClean="0"/>
              <a:t> oraz wierzba </a:t>
            </a:r>
            <a:r>
              <a:rPr lang="pl-PL" sz="1700" dirty="0" err="1" smtClean="0"/>
              <a:t>borówkolistna</a:t>
            </a:r>
            <a:r>
              <a:rPr lang="pl-PL" sz="1700" dirty="0" smtClean="0"/>
              <a:t>. Ponadto na terenie nadleśnictwa  występuje wiele okazałych pojedynczych drzew oraz ich grup, które mają miano pomników przyrody.</a:t>
            </a:r>
          </a:p>
          <a:p>
            <a:pPr>
              <a:lnSpc>
                <a:spcPct val="120000"/>
              </a:lnSpc>
            </a:pPr>
            <a:r>
              <a:rPr lang="pl-PL" sz="1700" dirty="0" smtClean="0"/>
              <a:t>Świat zwierząt na obszarze lasów spalskich jest bogaty i zróżnicowany. Gromada ssaków reprezentowana jest przez główne polskie gatunki łowne: jelenia, sarnę, dzika, daniela, zająca, lisa, jenota, borsuka, kunę, norkę, tchórza i piżmaka. Na terenie nadleśnictwa występuje również wiele chronionych owadów, płazów, gadów, ptaków oraz ssaków. Do najciekawszych możemy zaliczyć: kumaka nizinnego (płazy), traszki grzebieniastą oraz zwyczajną (gady), błotniaki, bociana czarnego, świstuna (ptaki), liczne nietoperze z rodziny mroczkowatych gniazdujące w bunkrach, gronostaja oraz łasicę. </a:t>
            </a:r>
            <a:r>
              <a:rPr lang="pl-PL" sz="1700" dirty="0" smtClean="0"/>
              <a:t> </a:t>
            </a:r>
            <a:endParaRPr lang="pl-PL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660688"/>
          </a:xfrm>
        </p:spPr>
        <p:txBody>
          <a:bodyPr/>
          <a:lstStyle/>
          <a:p>
            <a:r>
              <a:rPr lang="pl-PL" dirty="0" smtClean="0"/>
              <a:t>Turystyka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7704856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1900" dirty="0" smtClean="0"/>
              <a:t>Z </a:t>
            </a:r>
            <a:r>
              <a:rPr lang="pl-PL" sz="1900" dirty="0" smtClean="0"/>
              <a:t>racji bliskiego sąsiedztwa </a:t>
            </a:r>
            <a:r>
              <a:rPr lang="pl-PL" sz="1900" dirty="0" smtClean="0"/>
              <a:t>Rawy ze Spałą jest ona częstym </a:t>
            </a:r>
            <a:r>
              <a:rPr lang="pl-PL" sz="1900" dirty="0" smtClean="0"/>
              <a:t>celem naszych wycieczek szkolnych  i wyjazdów rodzinnych.</a:t>
            </a:r>
          </a:p>
          <a:p>
            <a:pPr>
              <a:buNone/>
            </a:pPr>
            <a:r>
              <a:rPr lang="pl-PL" sz="1900" dirty="0" smtClean="0"/>
              <a:t>Tereny </a:t>
            </a:r>
            <a:r>
              <a:rPr lang="pl-PL" sz="1900" dirty="0" smtClean="0"/>
              <a:t>Nadleśnictwa Spała rozpościerają </a:t>
            </a:r>
            <a:r>
              <a:rPr lang="pl-PL" sz="1900" dirty="0" smtClean="0"/>
              <a:t>się w </a:t>
            </a:r>
            <a:r>
              <a:rPr lang="pl-PL" sz="1900" dirty="0" smtClean="0"/>
              <a:t>dolinie rzeki Pilicy, która jest szczególnie bogata w kompleksy leśne.  Przyjeżdżając do lasów spalskich warto zobaczyć m.in. </a:t>
            </a:r>
            <a:r>
              <a:rPr lang="pl-PL" sz="1900" dirty="0" smtClean="0"/>
              <a:t>: </a:t>
            </a:r>
            <a:endParaRPr lang="pl-PL" sz="1900" dirty="0" smtClean="0"/>
          </a:p>
          <a:p>
            <a:r>
              <a:rPr lang="pl-PL" sz="1900" b="1" dirty="0" smtClean="0"/>
              <a:t>Niebieskie Źródła</a:t>
            </a:r>
          </a:p>
          <a:p>
            <a:r>
              <a:rPr lang="pl-PL" sz="1900" b="1" dirty="0" smtClean="0"/>
              <a:t>Skansen Rzeki Pilicy</a:t>
            </a:r>
          </a:p>
          <a:p>
            <a:r>
              <a:rPr lang="pl-PL" sz="1900" b="1" dirty="0" smtClean="0"/>
              <a:t>Groty </a:t>
            </a:r>
            <a:r>
              <a:rPr lang="pl-PL" sz="1900" b="1" dirty="0" err="1" smtClean="0"/>
              <a:t>Nagórzyckie</a:t>
            </a:r>
            <a:endParaRPr lang="pl-PL" sz="1900" b="1" dirty="0" smtClean="0"/>
          </a:p>
          <a:p>
            <a:r>
              <a:rPr lang="pl-PL" sz="1900" b="1" dirty="0" smtClean="0"/>
              <a:t>Ośrodek </a:t>
            </a:r>
            <a:r>
              <a:rPr lang="pl-PL" sz="1900" b="1" dirty="0" smtClean="0"/>
              <a:t>hodowli żubrów w </a:t>
            </a:r>
            <a:r>
              <a:rPr lang="pl-PL" sz="1900" b="1" dirty="0" smtClean="0"/>
              <a:t>Smardzewicach. </a:t>
            </a:r>
          </a:p>
          <a:p>
            <a:pPr>
              <a:buFontTx/>
              <a:buChar char="-"/>
            </a:pPr>
            <a:endParaRPr lang="pl-PL" sz="1900" dirty="0" smtClean="0"/>
          </a:p>
          <a:p>
            <a:pPr>
              <a:lnSpc>
                <a:spcPct val="110000"/>
              </a:lnSpc>
              <a:buNone/>
            </a:pPr>
            <a:r>
              <a:rPr lang="pl-PL" sz="1900" dirty="0" smtClean="0"/>
              <a:t>Od 2013 roku istnieje również ścieżka </a:t>
            </a:r>
            <a:r>
              <a:rPr lang="pl-PL" sz="1900" b="1" dirty="0" err="1" smtClean="0"/>
              <a:t>crossfit</a:t>
            </a:r>
            <a:r>
              <a:rPr lang="pl-PL" sz="1900" b="1" dirty="0" smtClean="0"/>
              <a:t> </a:t>
            </a:r>
            <a:r>
              <a:rPr lang="pl-PL" sz="1900" dirty="0" smtClean="0"/>
              <a:t>(</a:t>
            </a:r>
            <a:r>
              <a:rPr lang="pl-PL" sz="1900" dirty="0" smtClean="0">
                <a:hlinkClick r:id="rId2"/>
              </a:rPr>
              <a:t>https</a:t>
            </a:r>
            <a:r>
              <a:rPr lang="pl-PL" sz="1900" dirty="0" smtClean="0">
                <a:hlinkClick r:id="rId2"/>
              </a:rPr>
              <a:t>://</a:t>
            </a:r>
            <a:r>
              <a:rPr lang="pl-PL" sz="1900" dirty="0" smtClean="0">
                <a:hlinkClick r:id="rId2"/>
              </a:rPr>
              <a:t>www.youtube.com/watch?v=PSLq1xnsgo4</a:t>
            </a:r>
            <a:r>
              <a:rPr lang="pl-PL" sz="1900" dirty="0" smtClean="0"/>
              <a:t>), którą przygotowało </a:t>
            </a:r>
            <a:r>
              <a:rPr lang="pl-PL" sz="1900" dirty="0" smtClean="0"/>
              <a:t>Nadleśnictwo Spała pod okiem </a:t>
            </a:r>
            <a:r>
              <a:rPr lang="pl-PL" sz="1900" dirty="0" smtClean="0"/>
              <a:t>RDLP  w Łodzi. Powstała ona  </a:t>
            </a:r>
            <a:r>
              <a:rPr lang="pl-PL" sz="1900" dirty="0" smtClean="0"/>
              <a:t>z myślą o wszystkich wielbicielach zdrowego stylu życia i jest częścią kampanii, promującej wakacje w lesie</a:t>
            </a:r>
            <a:r>
              <a:rPr lang="pl-PL" sz="1900" dirty="0" smtClean="0"/>
              <a:t>.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Dwukilometrowa ścieżka została poprowadzona przez spalskie lasy. Można tam jeździć rowerem, uprawiać nordic </a:t>
            </a:r>
            <a:r>
              <a:rPr lang="pl-PL" sz="1900" dirty="0" err="1" smtClean="0"/>
              <a:t>walking</a:t>
            </a:r>
            <a:r>
              <a:rPr lang="pl-PL" sz="1900" dirty="0" smtClean="0"/>
              <a:t> i organizować piesze wycieczki. Przy ścieżce urządzono też </a:t>
            </a:r>
            <a:r>
              <a:rPr lang="pl-PL" sz="1900" dirty="0" smtClean="0"/>
              <a:t>siłownię</a:t>
            </a:r>
            <a:r>
              <a:rPr lang="pl-PL" sz="1900" dirty="0" smtClean="0"/>
              <a:t> </a:t>
            </a:r>
            <a:r>
              <a:rPr lang="pl-PL" sz="1900" dirty="0" smtClean="0"/>
              <a:t>zewnętrzną  dla wszystkich amatorów ćwiczeń na świeżym powietrzu.</a:t>
            </a:r>
            <a:endParaRPr lang="pl-PL" sz="1900" dirty="0" smtClean="0"/>
          </a:p>
          <a:p>
            <a:pPr algn="just">
              <a:buNone/>
            </a:pPr>
            <a:endParaRPr lang="pl-PL" sz="1400" dirty="0" smtClean="0"/>
          </a:p>
          <a:p>
            <a:pPr algn="just">
              <a:buNone/>
            </a:pPr>
            <a:endParaRPr lang="pl-PL" sz="1400" dirty="0" smtClean="0"/>
          </a:p>
          <a:p>
            <a:pPr algn="just">
              <a:buNone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Rezerwat przyrody Niebieskie 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Rezerwat leży w dolinie rzeki Pilicy. Powierzchnia rezerwatu wynosi 28,7 ha. Jego symbolem jest kaczka krzyżówka. Został utworzony, dla ochrony malowniczych źródeł krasowych o błękitnym zabarwieniu i zachowania ostoi licznych gatunków ptaków. Na jego terenie znajduje się las olchowy stanowiący ich ostoję. Rezerwat ten obejmuje także silnie pulsujące źródła typu </a:t>
            </a:r>
            <a:r>
              <a:rPr lang="pl-PL" dirty="0" err="1" smtClean="0"/>
              <a:t>limnokrenowego</a:t>
            </a:r>
            <a:r>
              <a:rPr lang="pl-PL" dirty="0" smtClean="0"/>
              <a:t>, które dają początek rzece Jana. Ich urok polega na tym, że woda wybija z dna piasek, który widziany przez taflę wody posiada niepowtarzalną, zieloną barwę o różnych odcieniach, zależnie od warunków pogodowych i kąta padania promieni słonecznych</a:t>
            </a:r>
            <a:r>
              <a:rPr lang="pl-PL" baseline="30000" dirty="0" smtClean="0"/>
              <a:t>.</a:t>
            </a:r>
            <a:r>
              <a:rPr lang="pl-PL" dirty="0" smtClean="0"/>
              <a:t> Czysta woda z wapiennych źródeł pochłania promienie czerwone, a przepuszcza odbite od dnia niebieskie i zielone, które można obserwować.</a:t>
            </a:r>
            <a:endParaRPr lang="pl-PL" dirty="0"/>
          </a:p>
        </p:txBody>
      </p:sp>
      <p:pic>
        <p:nvPicPr>
          <p:cNvPr id="5" name="Obraz 4" descr="IMG_1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7668344" cy="5122454"/>
          </a:xfrm>
          <a:prstGeom prst="rect">
            <a:avLst/>
          </a:prstGeom>
        </p:spPr>
      </p:pic>
      <p:pic>
        <p:nvPicPr>
          <p:cNvPr id="6" name="Obraz 5" descr="IMG_1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7812360" cy="52186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Ośrodek hodowli żubrów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Ośrodek zajmuje pow. 72,4 ha. Leży w strefie ochronnej Spalskiego Parku Krajobrazowego. Liczebność stada hodowlanego utrzymywana jest na poziomie 20 sztuk. (</a:t>
            </a:r>
            <a:r>
              <a:rPr lang="pl-PL" i="1" dirty="0" smtClean="0"/>
              <a:t>Symbolem lasów spalskich jest żubr</a:t>
            </a:r>
            <a:r>
              <a:rPr lang="pl-PL" i="1" dirty="0" smtClean="0"/>
              <a:t>).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9040"/>
            <a:ext cx="342758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387</TotalTime>
  <Words>459</Words>
  <Application>Microsoft Office PowerPoint</Application>
  <PresentationFormat>Pokaz na ekranie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Bogaty</vt:lpstr>
      <vt:lpstr>NASZE  NADLEŚNICTWO   SPAŁA </vt:lpstr>
      <vt:lpstr>Położenie </vt:lpstr>
      <vt:lpstr>Położenie </vt:lpstr>
      <vt:lpstr>Położenie </vt:lpstr>
      <vt:lpstr>Biocenoza </vt:lpstr>
      <vt:lpstr>Biocenoza </vt:lpstr>
      <vt:lpstr>Turystyka </vt:lpstr>
      <vt:lpstr>Rezerwat przyrody Niebieskie Źródła</vt:lpstr>
      <vt:lpstr>Ośrodek hodowli żubrów</vt:lpstr>
      <vt:lpstr>Groty Nagórzyckie</vt:lpstr>
      <vt:lpstr>Źródła: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 SPAŁA</dc:title>
  <dc:creator>Madzia</dc:creator>
  <cp:lastModifiedBy>Madzia</cp:lastModifiedBy>
  <cp:revision>69</cp:revision>
  <dcterms:created xsi:type="dcterms:W3CDTF">2016-04-25T18:49:07Z</dcterms:created>
  <dcterms:modified xsi:type="dcterms:W3CDTF">2016-04-28T20:49:40Z</dcterms:modified>
</cp:coreProperties>
</file>