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6" r:id="rId5"/>
    <p:sldId id="262" r:id="rId6"/>
    <p:sldId id="263" r:id="rId7"/>
    <p:sldId id="264" r:id="rId8"/>
    <p:sldId id="267" r:id="rId9"/>
    <p:sldId id="265" r:id="rId10"/>
    <p:sldId id="268" r:id="rId11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4955699-2766-49AB-89B5-96A76667739F}" type="slidenum"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08933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8D75267-ACFC-44FC-B36C-B0F7D5C85D6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58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9EB7122-F7DA-49E1-B2D6-E61DE19708B6}" type="slidenum">
              <a:t>1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3E0A73B-C3FC-449C-9A79-73FEFCA7C7EC}" type="slidenum">
              <a:t>10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6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48FB473-1333-4EEE-A891-FEB2A1D7367E}" type="slidenum">
              <a:t>2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C51A201-370C-40B4-9068-B400C1448863}" type="slidenum">
              <a:t>3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C51A201-370C-40B4-9068-B400C1448863}" type="slidenum">
              <a:t>4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66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3E0A73B-C3FC-449C-9A79-73FEFCA7C7EC}" type="slidenum">
              <a:t>5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3E0A73B-C3FC-449C-9A79-73FEFCA7C7EC}" type="slidenum">
              <a:t>6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111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3E0A73B-C3FC-449C-9A79-73FEFCA7C7EC}" type="slidenum">
              <a:t>7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69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3E0A73B-C3FC-449C-9A79-73FEFCA7C7EC}" type="slidenum">
              <a:t>8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9630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3E0A73B-C3FC-449C-9A79-73FEFCA7C7EC}" type="slidenum">
              <a:t>9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59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333" y="-9334"/>
            <a:ext cx="10109072" cy="7578343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403" y="2650553"/>
            <a:ext cx="642355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403" y="4465295"/>
            <a:ext cx="642355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F450D9-07AB-4EED-BB6C-FAC6F59C7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557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671971"/>
            <a:ext cx="6997914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2" y="4927788"/>
            <a:ext cx="6997914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FCCA43-C4BB-4F43-B7EC-6EB9B71CCF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3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57" y="671971"/>
            <a:ext cx="6694159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13857" y="4003828"/>
            <a:ext cx="5974958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27788"/>
            <a:ext cx="6997915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FCCA43-C4BB-4F43-B7EC-6EB9B71CCFAC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32156" y="87124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38870" y="31818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482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0" y="2129659"/>
            <a:ext cx="6997915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FCCA43-C4BB-4F43-B7EC-6EB9B71CCF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59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57" y="671971"/>
            <a:ext cx="6694159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2038" y="4423810"/>
            <a:ext cx="6997916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FCCA43-C4BB-4F43-B7EC-6EB9B71CCFAC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32156" y="87124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38870" y="31818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794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30" y="671971"/>
            <a:ext cx="6991025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2038" y="4423810"/>
            <a:ext cx="6997916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FCCA43-C4BB-4F43-B7EC-6EB9B71CCF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076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3FA05E-1F8F-49D9-AB53-3DBADC32AE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97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572" y="671972"/>
            <a:ext cx="1079072" cy="5788752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041" y="671972"/>
            <a:ext cx="5727155" cy="5788752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21CAE4-A75B-489D-B825-2C82509722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34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4C00AE-13A7-4498-803E-61BB60731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99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0" y="2977208"/>
            <a:ext cx="6997915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5B90F2-8A5E-4E9F-B80C-0C04F15E5C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62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671971"/>
            <a:ext cx="6997914" cy="14559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042" y="2381649"/>
            <a:ext cx="340442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5529" y="2381651"/>
            <a:ext cx="340442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D18ECF-1DF8-4711-80FF-F9E532B89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646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3" cy="145593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1" y="2382084"/>
            <a:ext cx="340725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041" y="3017307"/>
            <a:ext cx="3407251" cy="364217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2702" y="2382084"/>
            <a:ext cx="340725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2702" y="3017307"/>
            <a:ext cx="3407251" cy="364217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32FA86-88EB-4F7D-A8C5-EC8784D322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81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4" cy="14559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0D1294-EEC5-4EF1-B8CD-714AA610D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77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A8F097-4FD4-4FA5-B45C-A25840A5EB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93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1651933"/>
            <a:ext cx="3075982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83" y="567610"/>
            <a:ext cx="3732871" cy="609187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1" y="3061205"/>
            <a:ext cx="3075982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E7AE8F-AC02-4A7E-B911-8BDAA30E90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68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5291772"/>
            <a:ext cx="6997914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2041" y="671971"/>
            <a:ext cx="6997914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1" y="5916496"/>
            <a:ext cx="6997914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2F2BEF-F7A6-4996-8F74-FDF74E401F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64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F4FBE6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334" y="-9334"/>
            <a:ext cx="10109073" cy="7578343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3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1" y="2381651"/>
            <a:ext cx="6997914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58922" y="6659484"/>
            <a:ext cx="7542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2041" y="6659484"/>
            <a:ext cx="509650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808" y="6659484"/>
            <a:ext cx="56514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pPr lvl="0"/>
            <a:fld id="{3BFCCA43-C4BB-4F43-B7EC-6EB9B71CCF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05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46075"/>
            <a:ext cx="9072563" cy="1173163"/>
          </a:xfrm>
        </p:spPr>
        <p:txBody>
          <a:bodyPr/>
          <a:lstStyle/>
          <a:p>
            <a:pPr lvl="0"/>
            <a:r>
              <a:rPr lang="pl-PL" b="1" dirty="0" smtClean="0">
                <a:solidFill>
                  <a:srgbClr val="23FF23"/>
                </a:solidFill>
              </a:rPr>
              <a:t>„NASZE NADLEŚNICTWO”</a:t>
            </a:r>
            <a:endParaRPr lang="pl-PL" b="1" dirty="0">
              <a:solidFill>
                <a:srgbClr val="23FF23"/>
              </a:solidFill>
            </a:endParaRP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1" y="1814513"/>
            <a:ext cx="8625840" cy="5485447"/>
          </a:xfrm>
        </p:spPr>
        <p:txBody>
          <a:bodyPr anchor="ctr">
            <a:normAutofit/>
          </a:bodyPr>
          <a:lstStyle/>
          <a:p>
            <a:pPr lvl="0" algn="r"/>
            <a:endParaRPr lang="pl-PL" dirty="0"/>
          </a:p>
          <a:p>
            <a:pPr lvl="0" algn="r"/>
            <a:endParaRPr lang="pl-PL" dirty="0"/>
          </a:p>
          <a:p>
            <a:pPr lvl="0" algn="r"/>
            <a:endParaRPr lang="pl-PL" dirty="0"/>
          </a:p>
          <a:p>
            <a:pPr marL="0" lvl="0" indent="0" algn="r">
              <a:buNone/>
            </a:pPr>
            <a:endParaRPr lang="pl-PL" sz="2200" dirty="0" smtClean="0"/>
          </a:p>
          <a:p>
            <a:pPr marL="0" lvl="0" indent="0" algn="r">
              <a:buNone/>
            </a:pPr>
            <a:endParaRPr lang="pl-PL" sz="2200" dirty="0" smtClean="0"/>
          </a:p>
          <a:p>
            <a:pPr marL="0" lvl="0" indent="0" algn="r">
              <a:buNone/>
            </a:pPr>
            <a:endParaRPr lang="pl-PL" sz="2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70560" y="2413000"/>
            <a:ext cx="7955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TEMAT PRACY KONKURSOWEJ </a:t>
            </a:r>
            <a:r>
              <a:rPr lang="pl-PL" sz="3600" b="1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:</a:t>
            </a:r>
          </a:p>
          <a:p>
            <a:endParaRPr lang="pl-PL" sz="36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pl-PL" sz="36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sz="3600" b="1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„ CIEKAWA OSOBOWOŚĆ </a:t>
            </a:r>
            <a:r>
              <a:rPr lang="pl-PL" sz="36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-</a:t>
            </a:r>
            <a:endParaRPr lang="pl-PL" sz="36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pl-PL" sz="36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      </a:t>
            </a:r>
            <a:r>
              <a:rPr lang="pl-PL" sz="3600" b="1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dr  </a:t>
            </a:r>
            <a:r>
              <a:rPr lang="pl-PL" sz="36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ROMAN BARTOL”</a:t>
            </a:r>
            <a:endParaRPr lang="pl-PL" sz="36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 advTm="2000">
    <p:push dir="u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5918" y="218908"/>
            <a:ext cx="9072563" cy="1173163"/>
          </a:xfrm>
        </p:spPr>
        <p:txBody>
          <a:bodyPr>
            <a:normAutofit/>
          </a:bodyPr>
          <a:lstStyle/>
          <a:p>
            <a:pPr lvl="0"/>
            <a:r>
              <a:rPr lang="pl-PL" dirty="0" smtClean="0"/>
              <a:t>BIBLIOGAFIA</a:t>
            </a:r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0" y="1280161"/>
            <a:ext cx="8945563" cy="5692140"/>
          </a:xfrm>
        </p:spPr>
        <p:txBody>
          <a:bodyPr>
            <a:normAutofit fontScale="92500" lnSpcReduction="20000"/>
          </a:bodyPr>
          <a:lstStyle/>
          <a:p>
            <a:pPr lvl="0">
              <a:spcAft>
                <a:spcPts val="799"/>
              </a:spcAft>
            </a:pPr>
            <a:r>
              <a:rPr lang="pl-PL" sz="2400" b="1" i="1" dirty="0" err="1" smtClean="0">
                <a:solidFill>
                  <a:srgbClr val="008000"/>
                </a:solidFill>
                <a:latin typeface="Calibri" pitchFamily="18"/>
              </a:rPr>
              <a:t>M.Przybylski</a:t>
            </a:r>
            <a:r>
              <a:rPr lang="en-US" sz="2400" b="1" i="1" dirty="0" smtClean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pl-PL" sz="2400" b="1" i="1" dirty="0" smtClean="0">
                <a:solidFill>
                  <a:srgbClr val="008000"/>
                </a:solidFill>
                <a:latin typeface="Calibri" pitchFamily="18"/>
              </a:rPr>
              <a:t>„Lasy Pałuckie. Z dziejów Nadleśnictwa Gołąbki 1796-2016.</a:t>
            </a:r>
          </a:p>
          <a:p>
            <a:pPr lvl="0">
              <a:spcAft>
                <a:spcPts val="799"/>
              </a:spcAft>
            </a:pPr>
            <a:r>
              <a:rPr lang="pl-PL" sz="2400" b="1" i="1" dirty="0" smtClean="0">
                <a:solidFill>
                  <a:srgbClr val="008000"/>
                </a:solidFill>
                <a:latin typeface="Calibri" pitchFamily="18"/>
              </a:rPr>
              <a:t>W. Łapiński „Nadleśnictwo Trzcianka”</a:t>
            </a:r>
          </a:p>
          <a:p>
            <a:pPr lvl="0">
              <a:spcAft>
                <a:spcPts val="799"/>
              </a:spcAft>
            </a:pPr>
            <a:r>
              <a:rPr lang="pl-PL" sz="2400" b="1" i="1" dirty="0" smtClean="0">
                <a:solidFill>
                  <a:srgbClr val="008000"/>
                </a:solidFill>
                <a:latin typeface="Calibri" pitchFamily="18"/>
              </a:rPr>
              <a:t>Zbiory własne zdjęć P. Romana Bartola</a:t>
            </a:r>
          </a:p>
          <a:p>
            <a:pPr lvl="0">
              <a:spcAft>
                <a:spcPts val="799"/>
              </a:spcAft>
            </a:pPr>
            <a:r>
              <a:rPr lang="pl-PL" sz="2400" b="1" i="1" dirty="0" smtClean="0">
                <a:solidFill>
                  <a:srgbClr val="008000"/>
                </a:solidFill>
                <a:latin typeface="Calibri" pitchFamily="18"/>
              </a:rPr>
              <a:t>Zbiory własne zdjęć Szkoły Podstawowej im. Przyjaciół Lasu w Rychliku</a:t>
            </a:r>
          </a:p>
          <a:p>
            <a:pPr lvl="0">
              <a:spcAft>
                <a:spcPts val="799"/>
              </a:spcAft>
            </a:pPr>
            <a:endParaRPr lang="pl-PL" sz="2400" b="1" i="1" dirty="0">
              <a:solidFill>
                <a:srgbClr val="008000"/>
              </a:solidFill>
              <a:latin typeface="Calibri" pitchFamily="18"/>
            </a:endParaRPr>
          </a:p>
          <a:p>
            <a:pPr marL="0" lvl="0" indent="0" algn="ctr">
              <a:buNone/>
            </a:pPr>
            <a:r>
              <a:rPr lang="pl-PL" sz="2400" dirty="0" smtClean="0"/>
              <a:t>Autorki:</a:t>
            </a:r>
            <a:endParaRPr lang="pl-PL" sz="2400" dirty="0"/>
          </a:p>
          <a:p>
            <a:pPr lvl="0" algn="ctr"/>
            <a:r>
              <a:rPr lang="pl-PL" sz="2400" b="1" dirty="0"/>
              <a:t>Oliwia Kenig</a:t>
            </a:r>
          </a:p>
          <a:p>
            <a:pPr lvl="0" algn="ctr"/>
            <a:r>
              <a:rPr lang="pl-PL" sz="2400" b="1" dirty="0"/>
              <a:t>Natalia </a:t>
            </a:r>
            <a:r>
              <a:rPr lang="pl-PL" sz="2400" b="1" dirty="0" err="1"/>
              <a:t>Semenowicz</a:t>
            </a:r>
            <a:endParaRPr lang="pl-PL" sz="2400" b="1" dirty="0"/>
          </a:p>
          <a:p>
            <a:pPr lvl="0" algn="ctr"/>
            <a:r>
              <a:rPr lang="pl-PL" sz="2400" b="1" dirty="0"/>
              <a:t>Monika </a:t>
            </a:r>
            <a:r>
              <a:rPr lang="pl-PL" sz="2400" b="1" dirty="0" err="1"/>
              <a:t>Złocińska</a:t>
            </a:r>
            <a:endParaRPr lang="pl-PL" sz="2400" b="1" dirty="0"/>
          </a:p>
          <a:p>
            <a:pPr marL="0" lvl="0" indent="0" algn="ctr">
              <a:buNone/>
            </a:pPr>
            <a:r>
              <a:rPr lang="pl-PL" sz="2400" b="1" dirty="0" smtClean="0"/>
              <a:t>Szkoła </a:t>
            </a:r>
            <a:r>
              <a:rPr lang="pl-PL" sz="2400" b="1" dirty="0"/>
              <a:t>Podstawowa im. Przyjaciół Lasu w </a:t>
            </a:r>
            <a:r>
              <a:rPr lang="pl-PL" sz="2400" b="1" dirty="0" smtClean="0"/>
              <a:t>Rychliku</a:t>
            </a:r>
          </a:p>
          <a:p>
            <a:pPr marL="0" lvl="0" indent="0" algn="ctr">
              <a:buNone/>
            </a:pPr>
            <a:r>
              <a:rPr lang="pl-PL" sz="2400" dirty="0" smtClean="0"/>
              <a:t>Uczennice z klasy V</a:t>
            </a:r>
          </a:p>
          <a:p>
            <a:pPr marL="0" lvl="0" indent="0" algn="ctr">
              <a:buNone/>
            </a:pPr>
            <a:r>
              <a:rPr lang="pl-PL" sz="2400" dirty="0" smtClean="0"/>
              <a:t>Kategoria: szkoły podstawowe klasy IV-VI</a:t>
            </a:r>
            <a:endParaRPr lang="pl-PL" sz="2400" dirty="0"/>
          </a:p>
          <a:p>
            <a:pPr lvl="0" algn="r"/>
            <a:endParaRPr lang="pl-PL" sz="2400" dirty="0"/>
          </a:p>
          <a:p>
            <a:pPr lvl="0">
              <a:spcAft>
                <a:spcPts val="799"/>
              </a:spcAft>
            </a:pPr>
            <a:endParaRPr lang="pl-PL" sz="2400" b="1" i="1" dirty="0" smtClean="0">
              <a:solidFill>
                <a:srgbClr val="008000"/>
              </a:solidFill>
              <a:latin typeface="Calibri" pitchFamily="18"/>
            </a:endParaRPr>
          </a:p>
          <a:p>
            <a:pPr lvl="0" algn="ctr">
              <a:spcAft>
                <a:spcPts val="799"/>
              </a:spcAft>
            </a:pPr>
            <a:endParaRPr lang="pl-PL" sz="2800" b="1" i="1" dirty="0" smtClean="0">
              <a:solidFill>
                <a:srgbClr val="008000"/>
              </a:solidFill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585681761"/>
      </p:ext>
    </p:extLst>
  </p:cSld>
  <p:clrMapOvr>
    <a:masterClrMapping/>
  </p:clrMapOvr>
  <p:transition spd="slow" advTm="6000">
    <p:push dir="u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593725"/>
            <a:ext cx="8615363" cy="702949"/>
          </a:xfrm>
        </p:spPr>
        <p:txBody>
          <a:bodyPr wrap="square">
            <a:spAutoFit/>
          </a:bodyPr>
          <a:lstStyle/>
          <a:p>
            <a:pPr lvl="0"/>
            <a:r>
              <a:rPr lang="pl-PL" dirty="0" smtClean="0"/>
              <a:t>NADLEŚNICTWO TRZCIANKA</a:t>
            </a:r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0" y="1494155"/>
            <a:ext cx="4427538" cy="6047809"/>
          </a:xfrm>
        </p:spPr>
        <p:txBody>
          <a:bodyPr>
            <a:spAutoFit/>
          </a:bodyPr>
          <a:lstStyle/>
          <a:p>
            <a:pPr algn="ctr"/>
            <a:r>
              <a:rPr lang="pl-PL" sz="24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Regionalna </a:t>
            </a:r>
            <a:r>
              <a:rPr lang="pl-PL" sz="24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Dyrekcja Lasów Państwowych: PIŁA </a:t>
            </a:r>
            <a:endParaRPr lang="pl-PL" sz="2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ctr"/>
            <a:r>
              <a:rPr lang="pl-PL" sz="24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Nadleśnictwo: TRZCIANKA </a:t>
            </a:r>
            <a:endParaRPr lang="pl-PL" sz="2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ctr"/>
            <a:r>
              <a:rPr lang="pl-PL" sz="24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województwo: wielkopolskie </a:t>
            </a:r>
            <a:endParaRPr lang="pl-PL" sz="2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ctr"/>
            <a:r>
              <a:rPr lang="pl-PL" sz="24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powiat: czarnkowsko-trzcianecki </a:t>
            </a:r>
            <a:endParaRPr lang="pl-PL" sz="2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ctr"/>
            <a:r>
              <a:rPr lang="pl-PL" sz="24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gmina: Trzcianka </a:t>
            </a:r>
            <a:endParaRPr lang="pl-PL" sz="2400" b="1" i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US" sz="24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Pod </a:t>
            </a:r>
            <a:r>
              <a:rPr lang="en-US" sz="2400" b="1" i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zarz</a:t>
            </a:r>
            <a:r>
              <a:rPr lang="pl-PL" sz="2400" b="1" i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ądem</a:t>
            </a:r>
            <a:r>
              <a:rPr lang="pl-PL" sz="24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Nadleśnictwa Trzcianka znajduje się ponad 22,5 tys. ha lasów. Tutejsi leśnicy opiekują się także blisko 570 ha lasów prywatnych.</a:t>
            </a:r>
          </a:p>
          <a:p>
            <a:endParaRPr lang="pl-PL" sz="2000" dirty="0"/>
          </a:p>
        </p:txBody>
      </p:sp>
      <p:pic>
        <p:nvPicPr>
          <p:cNvPr id="4" name="Symbol zastępczy obrazu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29163" y="1614170"/>
            <a:ext cx="5051384" cy="5182870"/>
          </a:xfrm>
        </p:spPr>
      </p:pic>
    </p:spTree>
  </p:cSld>
  <p:clrMapOvr>
    <a:masterClrMapping/>
  </p:clrMapOvr>
  <p:transition spd="slow" advTm="12000">
    <p:push dir="u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20077" y="233362"/>
            <a:ext cx="9072563" cy="702949"/>
          </a:xfrm>
        </p:spPr>
        <p:txBody>
          <a:bodyPr>
            <a:spAutoFit/>
          </a:bodyPr>
          <a:lstStyle/>
          <a:p>
            <a:pPr lvl="0"/>
            <a:r>
              <a:rPr lang="pl-PL" dirty="0" smtClean="0"/>
              <a:t>CO NIECO O RYCHLIKU</a:t>
            </a:r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0" y="1190625"/>
            <a:ext cx="5867400" cy="7281481"/>
          </a:xfrm>
        </p:spPr>
        <p:txBody>
          <a:bodyPr wrap="square">
            <a:spAutoFit/>
          </a:bodyPr>
          <a:lstStyle/>
          <a:p>
            <a:pPr lvl="0" algn="ctr">
              <a:spcBef>
                <a:spcPts val="601"/>
              </a:spcBef>
              <a:spcAft>
                <a:spcPts val="601"/>
              </a:spcAft>
            </a:pPr>
            <a:r>
              <a:rPr lang="en-US" sz="24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Rychlik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 (</a:t>
            </a:r>
            <a:r>
              <a:rPr lang="en-US" sz="24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niem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. </a:t>
            </a:r>
            <a:r>
              <a:rPr lang="en-US" sz="24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Karolina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) – </a:t>
            </a:r>
            <a:r>
              <a:rPr lang="pl-PL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wieś w Polsce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/>
              </a:rPr>
              <a:t> </a:t>
            </a:r>
            <a:r>
              <a:rPr lang="en-US" sz="2400" b="1" dirty="0" err="1">
                <a:solidFill>
                  <a:schemeClr val="accent2"/>
                </a:solidFill>
                <a:latin typeface="Calibri" panose="020F0502020204030204" pitchFamily="34" charset="0"/>
                <a:cs typeface="Arial" pitchFamily="34"/>
              </a:rPr>
              <a:t>po</a:t>
            </a:r>
            <a:r>
              <a:rPr lang="pl-PL" sz="2400" b="1" dirty="0" err="1">
                <a:solidFill>
                  <a:schemeClr val="accent2"/>
                </a:solidFill>
                <a:latin typeface="Calibri" panose="020F0502020204030204" pitchFamily="34" charset="0"/>
                <a:cs typeface="Arial CE" pitchFamily="34"/>
              </a:rPr>
              <a:t>łożona</a:t>
            </a:r>
            <a:r>
              <a:rPr lang="pl-PL" sz="2400" b="1" dirty="0">
                <a:solidFill>
                  <a:schemeClr val="accent2"/>
                </a:solidFill>
                <a:latin typeface="Calibri" panose="020F0502020204030204" pitchFamily="34" charset="0"/>
                <a:cs typeface="Arial CE" pitchFamily="34"/>
              </a:rPr>
              <a:t> w województwie wielkopolskim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/>
              </a:rPr>
              <a:t>, </a:t>
            </a:r>
            <a:r>
              <a:rPr 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itchFamily="34"/>
              </a:rPr>
              <a:t>w</a:t>
            </a:r>
            <a:r>
              <a:rPr lang="pl-PL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itchFamily="34"/>
              </a:rPr>
              <a:t> powiecie czarnkowsko- </a:t>
            </a:r>
            <a:r>
              <a:rPr lang="pl-PL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itchFamily="34"/>
              </a:rPr>
              <a:t>trzcianeckim, w Nadleśnictwie Trzcianka.</a:t>
            </a:r>
          </a:p>
          <a:p>
            <a:pPr lvl="0" algn="ctr">
              <a:spcBef>
                <a:spcPts val="601"/>
              </a:spcBef>
              <a:spcAft>
                <a:spcPts val="601"/>
              </a:spcAft>
            </a:pPr>
            <a:r>
              <a:rPr lang="pl-PL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itchFamily="34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Arial" pitchFamily="34"/>
              </a:rPr>
              <a:t>Rychlik</a:t>
            </a:r>
            <a:r>
              <a:rPr 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itchFamily="34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/>
              </a:rPr>
              <a:t>jest </a:t>
            </a:r>
            <a:r>
              <a:rPr lang="pl-PL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itchFamily="34"/>
              </a:rPr>
              <a:t>p</a:t>
            </a:r>
            <a:r>
              <a:rPr 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itchFamily="34"/>
              </a:rPr>
              <a:t>o</a:t>
            </a:r>
            <a:r>
              <a:rPr lang="pl-PL" sz="24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Arial CE" pitchFamily="34"/>
              </a:rPr>
              <a:t>łożony</a:t>
            </a:r>
            <a:r>
              <a:rPr lang="pl-PL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 CE" pitchFamily="34"/>
              </a:rPr>
              <a:t> </a:t>
            </a:r>
            <a:r>
              <a:rPr lang="pl-PL" sz="2400" b="1" dirty="0">
                <a:solidFill>
                  <a:schemeClr val="accent2"/>
                </a:solidFill>
                <a:latin typeface="Calibri" panose="020F0502020204030204" pitchFamily="34" charset="0"/>
                <a:cs typeface="Arial CE" pitchFamily="34"/>
              </a:rPr>
              <a:t>wśród </a:t>
            </a:r>
            <a:r>
              <a:rPr lang="pl-PL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 CE" pitchFamily="34"/>
              </a:rPr>
              <a:t>lasów, w </a:t>
            </a:r>
            <a:r>
              <a:rPr lang="pl-PL" sz="2400" b="1" dirty="0">
                <a:solidFill>
                  <a:schemeClr val="accent2"/>
                </a:solidFill>
                <a:latin typeface="Calibri" panose="020F0502020204030204" pitchFamily="34" charset="0"/>
                <a:cs typeface="Arial CE" pitchFamily="34"/>
              </a:rPr>
              <a:t>pobliżu Bukówki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/>
              </a:rPr>
              <a:t>, w </a:t>
            </a:r>
            <a:r>
              <a:rPr lang="en-US" sz="2400" b="1" dirty="0" err="1">
                <a:solidFill>
                  <a:schemeClr val="accent2"/>
                </a:solidFill>
                <a:latin typeface="Calibri" panose="020F0502020204030204" pitchFamily="34" charset="0"/>
                <a:cs typeface="Arial" pitchFamily="34"/>
              </a:rPr>
              <a:t>po</a:t>
            </a:r>
            <a:r>
              <a:rPr lang="pl-PL" sz="2400" b="1" dirty="0" err="1">
                <a:solidFill>
                  <a:schemeClr val="accent2"/>
                </a:solidFill>
                <a:latin typeface="Calibri" panose="020F0502020204030204" pitchFamily="34" charset="0"/>
                <a:cs typeface="Arial CE" pitchFamily="34"/>
              </a:rPr>
              <a:t>łudniowo</a:t>
            </a:r>
            <a:r>
              <a:rPr lang="pl-PL" sz="2400" b="1" dirty="0">
                <a:solidFill>
                  <a:schemeClr val="accent2"/>
                </a:solidFill>
                <a:latin typeface="Calibri" panose="020F0502020204030204" pitchFamily="34" charset="0"/>
                <a:cs typeface="Arial CE" pitchFamily="34"/>
              </a:rPr>
              <a:t>-zachodniej części gminy, około 13 km od Trzcianki</a:t>
            </a:r>
            <a:r>
              <a:rPr 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itchFamily="34"/>
              </a:rPr>
              <a:t>.</a:t>
            </a:r>
            <a:endParaRPr lang="pl-PL" sz="2400" b="1" dirty="0" smtClean="0">
              <a:solidFill>
                <a:schemeClr val="accent2"/>
              </a:solidFill>
              <a:latin typeface="Calibri" panose="020F0502020204030204" pitchFamily="34" charset="0"/>
              <a:cs typeface="Arial" pitchFamily="34"/>
            </a:endParaRPr>
          </a:p>
          <a:p>
            <a:pPr algn="ctr"/>
            <a:r>
              <a:rPr lang="pl-PL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Przez </a:t>
            </a:r>
            <a:r>
              <a:rPr lang="pl-PL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Rychlik wiodą szlaki: pieszy i rowerowy, z Górnicy do Smolarni. Niedaleko wsi znajduje się Jezioro Szczupacze. Jest to jezioro polodowcowe, położone wśród lasów. </a:t>
            </a:r>
            <a:r>
              <a:rPr lang="pl-PL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Nieopodal </a:t>
            </a:r>
            <a:r>
              <a:rPr lang="pl-PL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Rychlika  znajduje się sędziwy pomnik przyrody – 450 letni dąb </a:t>
            </a:r>
            <a:r>
              <a:rPr lang="pl-PL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Wojtek (na zdjęciu).</a:t>
            </a:r>
            <a:endParaRPr lang="pl-PL" sz="2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ts val="601"/>
              </a:spcBef>
              <a:spcAft>
                <a:spcPts val="601"/>
              </a:spcAft>
            </a:pPr>
            <a:endParaRPr lang="pl-PL" sz="2000" dirty="0"/>
          </a:p>
          <a:p>
            <a:pPr lvl="0">
              <a:spcBef>
                <a:spcPts val="601"/>
              </a:spcBef>
              <a:spcAft>
                <a:spcPts val="601"/>
              </a:spcAft>
            </a:pPr>
            <a:endParaRPr lang="en-US" sz="2400" dirty="0">
              <a:solidFill>
                <a:schemeClr val="tx1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4">
            <a:lum/>
            <a:alphaModFix/>
          </a:blip>
          <a:srcRect l="39628" r="10403"/>
          <a:stretch/>
        </p:blipFill>
        <p:spPr>
          <a:xfrm>
            <a:off x="6338570" y="1567180"/>
            <a:ext cx="3354070" cy="503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5000">
    <p:push dir="u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691640" y="220663"/>
            <a:ext cx="7380923" cy="702949"/>
          </a:xfrm>
        </p:spPr>
        <p:txBody>
          <a:bodyPr wrap="square">
            <a:spAutoFit/>
          </a:bodyPr>
          <a:lstStyle/>
          <a:p>
            <a:pPr lvl="0"/>
            <a:r>
              <a:rPr lang="pl-PL" dirty="0" smtClean="0"/>
              <a:t>LEGENDA O RYCHLIKU</a:t>
            </a:r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0" y="1190625"/>
            <a:ext cx="4953000" cy="6078587"/>
          </a:xfr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Wedle </a:t>
            </a:r>
            <a:r>
              <a:rPr lang="pl-PL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starej legendy, pewna hrabianka z Wielenia o imieniu Karolina, zapałała gorącym uczuciem do biednego, lecz przystojnego leśniczego. Zachwyciła się również miejscem, w którym mieszkał. Hrabianka przeniosła się do leśniczego, a on na jej prośbę wyciął na wzór ręki kawałek lasu. W taki sposób miała powstać osada o nazwie Karolina, z której w stronę północną odchodziło pięć leśnych dróg. Patrząc na mapę, można owe pięć ścieżek dojrzeć</a:t>
            </a:r>
            <a:r>
              <a:rPr lang="pl-PL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.</a:t>
            </a:r>
            <a:r>
              <a:rPr lang="pl-PL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</a:p>
          <a:p>
            <a:pPr lvl="0">
              <a:spcBef>
                <a:spcPts val="601"/>
              </a:spcBef>
              <a:spcAft>
                <a:spcPts val="601"/>
              </a:spcAft>
            </a:pPr>
            <a:endParaRPr lang="en-US" sz="2400" dirty="0">
              <a:solidFill>
                <a:schemeClr val="tx1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29" y="1504973"/>
            <a:ext cx="3860510" cy="422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87474"/>
      </p:ext>
    </p:extLst>
  </p:cSld>
  <p:clrMapOvr>
    <a:masterClrMapping/>
  </p:clrMapOvr>
  <p:transition spd="slow" advTm="12000">
    <p:push dir="u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18160" y="346075"/>
            <a:ext cx="9072563" cy="1173163"/>
          </a:xfrm>
        </p:spPr>
        <p:txBody>
          <a:bodyPr/>
          <a:lstStyle/>
          <a:p>
            <a:pPr lvl="0"/>
            <a:r>
              <a:rPr lang="pl-PL" dirty="0" smtClean="0"/>
              <a:t>NADLEŚNICZY ROMAN BARTOL</a:t>
            </a:r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" y="1519238"/>
            <a:ext cx="4130039" cy="4899025"/>
          </a:xfrm>
        </p:spPr>
        <p:txBody>
          <a:bodyPr>
            <a:noAutofit/>
          </a:bodyPr>
          <a:lstStyle/>
          <a:p>
            <a:pPr lvl="0" algn="ctr">
              <a:spcAft>
                <a:spcPts val="799"/>
              </a:spcAft>
            </a:pPr>
            <a:r>
              <a:rPr lang="pl-PL" sz="24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12 marca 2002 roku Nadleśniczym Nadleśnictwa został Roman Bartol, wywodzący </a:t>
            </a:r>
            <a:r>
              <a:rPr lang="pl-PL" sz="24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się z wielopokoleniowej rodziny leśników: </a:t>
            </a:r>
            <a:r>
              <a:rPr lang="pl-PL" sz="24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pradziadek, dziadek </a:t>
            </a:r>
            <a:r>
              <a:rPr lang="pl-PL" sz="24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Józef Bartol, ojciec Aleksy Bartol, brat ojca Edward Bartol, drugi brat ojca Tadeusz </a:t>
            </a:r>
            <a:r>
              <a:rPr lang="pl-PL" sz="24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Bartol. Syn Marek również został leśnikiem.</a:t>
            </a:r>
            <a:endParaRPr lang="en-US" sz="2400" b="1" i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397318"/>
            <a:ext cx="4398582" cy="5160816"/>
          </a:xfrm>
          <a:prstGeom prst="rect">
            <a:avLst/>
          </a:prstGeom>
        </p:spPr>
      </p:pic>
    </p:spTree>
  </p:cSld>
  <p:clrMapOvr>
    <a:masterClrMapping/>
  </p:clrMapOvr>
  <p:transition spd="slow" advTm="12000">
    <p:push dir="u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31520" y="346075"/>
            <a:ext cx="9072563" cy="1173163"/>
          </a:xfrm>
        </p:spPr>
        <p:txBody>
          <a:bodyPr/>
          <a:lstStyle/>
          <a:p>
            <a:pPr lvl="0"/>
            <a:r>
              <a:rPr lang="pl-PL" dirty="0" smtClean="0"/>
              <a:t>DZIADEK I OJCIEC</a:t>
            </a:r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08743" y="1519238"/>
            <a:ext cx="4427538" cy="4899025"/>
          </a:xfrm>
        </p:spPr>
        <p:txBody>
          <a:bodyPr>
            <a:normAutofit fontScale="92500" lnSpcReduction="20000"/>
          </a:bodyPr>
          <a:lstStyle/>
          <a:p>
            <a:pPr lvl="0" algn="ctr">
              <a:spcAft>
                <a:spcPts val="799"/>
              </a:spcAft>
            </a:pPr>
            <a:r>
              <a:rPr lang="pl-PL" sz="2600" b="1" i="1" dirty="0" smtClean="0">
                <a:solidFill>
                  <a:srgbClr val="008000"/>
                </a:solidFill>
                <a:latin typeface="Calibri" pitchFamily="18"/>
              </a:rPr>
              <a:t>Dziadek Józef Bartol był powstańcem wielkopolskim, uczestnikiem wojny polsko-bolszewickiej, został rozstrzelany przez Niemców w 1939 roku.</a:t>
            </a:r>
          </a:p>
          <a:p>
            <a:pPr lvl="0" algn="ctr">
              <a:spcAft>
                <a:spcPts val="799"/>
              </a:spcAft>
            </a:pPr>
            <a:r>
              <a:rPr lang="pl-PL" sz="2600" b="1" i="1" dirty="0" smtClean="0">
                <a:solidFill>
                  <a:srgbClr val="008000"/>
                </a:solidFill>
                <a:latin typeface="Calibri" pitchFamily="18"/>
              </a:rPr>
              <a:t>Ojciec Aleksy Bartol (na zdjęciu z żoną) był w latach 1951-1963 nadleśniczym Nadleśnictwa </a:t>
            </a:r>
            <a:r>
              <a:rPr lang="pl-PL" sz="2600" b="1" i="1" dirty="0">
                <a:solidFill>
                  <a:srgbClr val="008000"/>
                </a:solidFill>
                <a:latin typeface="Calibri" pitchFamily="18"/>
              </a:rPr>
              <a:t>S</a:t>
            </a:r>
            <a:r>
              <a:rPr lang="pl-PL" sz="2600" b="1" i="1" dirty="0" smtClean="0">
                <a:solidFill>
                  <a:srgbClr val="008000"/>
                </a:solidFill>
                <a:latin typeface="Calibri" pitchFamily="18"/>
              </a:rPr>
              <a:t>zczepanowo, w latach 1970-1982 nadleśniczym Nadleśnictwa </a:t>
            </a:r>
            <a:r>
              <a:rPr lang="pl-PL" sz="2600" b="1" i="1" dirty="0" smtClean="0">
                <a:solidFill>
                  <a:srgbClr val="008000"/>
                </a:solidFill>
                <a:latin typeface="Calibri" pitchFamily="18"/>
              </a:rPr>
              <a:t>Rychlik, </a:t>
            </a:r>
            <a:r>
              <a:rPr lang="pl-PL" sz="2600" b="1" i="1" dirty="0" smtClean="0">
                <a:solidFill>
                  <a:srgbClr val="008000"/>
                </a:solidFill>
                <a:latin typeface="Calibri" pitchFamily="18"/>
              </a:rPr>
              <a:t>a po reorganizacji nadleśniczym terenowym Nadleśnictwa Trzcianka.</a:t>
            </a:r>
          </a:p>
          <a:p>
            <a:pPr lvl="0" algn="ctr">
              <a:spcAft>
                <a:spcPts val="799"/>
              </a:spcAft>
            </a:pPr>
            <a:endParaRPr lang="pl-PL" sz="2400" b="1" i="1" dirty="0" smtClean="0">
              <a:solidFill>
                <a:srgbClr val="008000"/>
              </a:solidFill>
              <a:latin typeface="Calibri" pitchFamily="1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99" y="1231620"/>
            <a:ext cx="3724321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78710"/>
      </p:ext>
    </p:extLst>
  </p:cSld>
  <p:clrMapOvr>
    <a:masterClrMapping/>
  </p:clrMapOvr>
  <p:transition spd="slow" advTm="12000"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021080" y="346075"/>
            <a:ext cx="8051483" cy="1173163"/>
          </a:xfrm>
        </p:spPr>
        <p:txBody>
          <a:bodyPr/>
          <a:lstStyle/>
          <a:p>
            <a:pPr lvl="0"/>
            <a:r>
              <a:rPr lang="pl-PL" dirty="0" smtClean="0"/>
              <a:t>DZIECIŃSTWO</a:t>
            </a:r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235246" y="1519238"/>
            <a:ext cx="4427538" cy="2849563"/>
          </a:xfrm>
        </p:spPr>
        <p:txBody>
          <a:bodyPr>
            <a:normAutofit fontScale="85000" lnSpcReduction="10000"/>
          </a:bodyPr>
          <a:lstStyle/>
          <a:p>
            <a:pPr lvl="0">
              <a:spcAft>
                <a:spcPts val="799"/>
              </a:spcAft>
            </a:pPr>
            <a:r>
              <a:rPr lang="pl-PL" sz="2800" b="1" i="1" dirty="0" smtClean="0">
                <a:solidFill>
                  <a:srgbClr val="008000"/>
                </a:solidFill>
                <a:latin typeface="Calibri" pitchFamily="18"/>
              </a:rPr>
              <a:t>Pan Roman Bartol urodził się w budynku w którym mieściła się siedziba Nadleśnictwa Szczepanowo (zdjęcie obok).</a:t>
            </a:r>
          </a:p>
          <a:p>
            <a:pPr lvl="0">
              <a:spcAft>
                <a:spcPts val="799"/>
              </a:spcAft>
            </a:pPr>
            <a:r>
              <a:rPr lang="pl-PL" sz="2800" b="1" i="1" dirty="0" smtClean="0">
                <a:solidFill>
                  <a:srgbClr val="008000"/>
                </a:solidFill>
                <a:latin typeface="Calibri" pitchFamily="18"/>
              </a:rPr>
              <a:t>Od 1964 uczęszczał do Szkoły Podstawowej w Rychliku, którą ukończył w 1970 roku.</a:t>
            </a:r>
            <a:endParaRPr lang="en-US" sz="2800" b="1" i="1" dirty="0">
              <a:solidFill>
                <a:srgbClr val="008000"/>
              </a:solidFill>
              <a:latin typeface="Calibri" pitchFamily="18"/>
            </a:endParaRPr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0" y="1519238"/>
            <a:ext cx="4422435" cy="4073842"/>
          </a:xfr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3" b="16419"/>
          <a:stretch/>
        </p:blipFill>
        <p:spPr>
          <a:xfrm>
            <a:off x="235246" y="4737847"/>
            <a:ext cx="4964066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43164"/>
      </p:ext>
    </p:extLst>
  </p:cSld>
  <p:clrMapOvr>
    <a:masterClrMapping/>
  </p:clrMapOvr>
  <p:transition spd="slow" advTm="12000">
    <p:push dir="u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021080" y="346075"/>
            <a:ext cx="8051483" cy="1173163"/>
          </a:xfrm>
        </p:spPr>
        <p:txBody>
          <a:bodyPr/>
          <a:lstStyle/>
          <a:p>
            <a:pPr lvl="0"/>
            <a:r>
              <a:rPr lang="pl-PL" dirty="0" smtClean="0"/>
              <a:t>PRACA I PASJA</a:t>
            </a:r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235245" y="1188720"/>
            <a:ext cx="4611075" cy="3215640"/>
          </a:xfrm>
        </p:spPr>
        <p:txBody>
          <a:bodyPr>
            <a:normAutofit fontScale="85000" lnSpcReduction="10000"/>
          </a:bodyPr>
          <a:lstStyle/>
          <a:p>
            <a:pPr lvl="0">
              <a:spcAft>
                <a:spcPts val="799"/>
              </a:spcAft>
            </a:pPr>
            <a:r>
              <a:rPr lang="pl-PL" sz="2800" b="1" i="1" dirty="0" smtClean="0">
                <a:solidFill>
                  <a:srgbClr val="008000"/>
                </a:solidFill>
                <a:latin typeface="Calibri" pitchFamily="18"/>
              </a:rPr>
              <a:t>Następnie ukończył Technikum Leśne w Goraju, studia na kierunku Leśnictwo w Poznaniu i obronił doktorat.</a:t>
            </a:r>
          </a:p>
          <a:p>
            <a:pPr lvl="0">
              <a:spcAft>
                <a:spcPts val="799"/>
              </a:spcAft>
            </a:pPr>
            <a:r>
              <a:rPr lang="pl-PL" sz="2800" b="1" i="1" dirty="0" smtClean="0">
                <a:solidFill>
                  <a:srgbClr val="008000"/>
                </a:solidFill>
                <a:latin typeface="Calibri" pitchFamily="18"/>
              </a:rPr>
              <a:t>W zawodzie leśnika pracuje już prawie 40 lat.</a:t>
            </a:r>
            <a:endParaRPr lang="pl-PL" sz="2800" b="1" i="1" dirty="0" smtClean="0">
              <a:solidFill>
                <a:srgbClr val="008000"/>
              </a:solidFill>
              <a:latin typeface="Calibri" pitchFamily="18"/>
            </a:endParaRPr>
          </a:p>
          <a:p>
            <a:pPr lvl="0">
              <a:spcAft>
                <a:spcPts val="799"/>
              </a:spcAft>
            </a:pPr>
            <a:r>
              <a:rPr lang="pl-PL" sz="2800" b="1" i="1" dirty="0" smtClean="0">
                <a:solidFill>
                  <a:srgbClr val="008000"/>
                </a:solidFill>
                <a:latin typeface="Calibri" pitchFamily="18"/>
              </a:rPr>
              <a:t>Pasją  Nadleśniczego są kamienie oraz ogród.</a:t>
            </a:r>
            <a:endParaRPr lang="en-US" sz="2800" b="1" i="1" dirty="0">
              <a:solidFill>
                <a:srgbClr val="008000"/>
              </a:solidFill>
              <a:latin typeface="Calibri" pitchFamily="18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r="1687" b="7037"/>
          <a:stretch/>
        </p:blipFill>
        <p:spPr>
          <a:xfrm>
            <a:off x="5279768" y="3519661"/>
            <a:ext cx="4006377" cy="381609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41" y="221197"/>
            <a:ext cx="4041204" cy="293032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9" y="4530486"/>
            <a:ext cx="3855191" cy="28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0385"/>
      </p:ext>
    </p:extLst>
  </p:cSld>
  <p:clrMapOvr>
    <a:masterClrMapping/>
  </p:clrMapOvr>
  <p:transition spd="slow" advTm="12000">
    <p:push dir="u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5918" y="218908"/>
            <a:ext cx="9072563" cy="1173163"/>
          </a:xfrm>
        </p:spPr>
        <p:txBody>
          <a:bodyPr>
            <a:normAutofit/>
          </a:bodyPr>
          <a:lstStyle/>
          <a:p>
            <a:pPr lvl="0"/>
            <a:r>
              <a:rPr lang="pl-PL" dirty="0" smtClean="0"/>
              <a:t>PRZYJACIEL NASZEJ SZKOŁY</a:t>
            </a:r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0" y="4937125"/>
            <a:ext cx="8945563" cy="2035175"/>
          </a:xfrm>
        </p:spPr>
        <p:txBody>
          <a:bodyPr>
            <a:normAutofit/>
          </a:bodyPr>
          <a:lstStyle/>
          <a:p>
            <a:pPr lvl="0" algn="ctr">
              <a:spcAft>
                <a:spcPts val="799"/>
              </a:spcAft>
            </a:pPr>
            <a:r>
              <a:rPr lang="en-US" sz="2800" b="1" i="1" dirty="0" smtClean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pl-PL" sz="2400" b="1" i="1" dirty="0" smtClean="0">
                <a:solidFill>
                  <a:srgbClr val="008000"/>
                </a:solidFill>
                <a:latin typeface="Calibri" pitchFamily="18"/>
              </a:rPr>
              <a:t>Pan Roman Bartol to </a:t>
            </a:r>
            <a:r>
              <a:rPr lang="en-US" sz="2400" b="1" i="1" dirty="0" err="1" smtClean="0">
                <a:solidFill>
                  <a:srgbClr val="008000"/>
                </a:solidFill>
                <a:latin typeface="Calibri" pitchFamily="18"/>
              </a:rPr>
              <a:t>wieloletni</a:t>
            </a:r>
            <a:r>
              <a:rPr lang="en-US" sz="2400" b="1" i="1" dirty="0" smtClean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latin typeface="Calibri" pitchFamily="18"/>
              </a:rPr>
              <a:t>przyjaciel</a:t>
            </a:r>
            <a:r>
              <a:rPr lang="en-US" sz="2400" b="1" i="1" dirty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latin typeface="Calibri" pitchFamily="18"/>
              </a:rPr>
              <a:t>i</a:t>
            </a:r>
            <a:r>
              <a:rPr lang="en-US" sz="2400" b="1" i="1" dirty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latin typeface="Calibri" pitchFamily="18"/>
              </a:rPr>
              <a:t>sympatyk</a:t>
            </a:r>
            <a:r>
              <a:rPr lang="en-US" sz="2400" b="1" i="1" dirty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latin typeface="Calibri" pitchFamily="18"/>
              </a:rPr>
              <a:t>naszej</a:t>
            </a:r>
            <a:r>
              <a:rPr lang="en-US" sz="2400" b="1" i="1" dirty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latin typeface="Calibri" pitchFamily="18"/>
              </a:rPr>
              <a:t>szko</a:t>
            </a:r>
            <a:r>
              <a:rPr lang="pl-PL" sz="2400" b="1" i="1" dirty="0" err="1">
                <a:solidFill>
                  <a:srgbClr val="008000"/>
                </a:solidFill>
                <a:latin typeface="Calibri" pitchFamily="18"/>
              </a:rPr>
              <a:t>ły</a:t>
            </a:r>
            <a:r>
              <a:rPr lang="pl-PL" sz="2400" b="1" i="1" dirty="0" smtClean="0">
                <a:solidFill>
                  <a:srgbClr val="008000"/>
                </a:solidFill>
                <a:latin typeface="Calibri" pitchFamily="18"/>
              </a:rPr>
              <a:t>, </a:t>
            </a:r>
            <a:r>
              <a:rPr lang="en-US" sz="2400" b="1" i="1" dirty="0" smtClean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latin typeface="Calibri" pitchFamily="18"/>
              </a:rPr>
              <a:t>honorowy</a:t>
            </a:r>
            <a:r>
              <a:rPr lang="en-US" sz="2400" b="1" i="1" dirty="0">
                <a:solidFill>
                  <a:srgbClr val="008000"/>
                </a:solidFill>
                <a:latin typeface="Calibri" pitchFamily="18"/>
              </a:rPr>
              <a:t> go</a:t>
            </a:r>
            <a:r>
              <a:rPr lang="pl-PL" sz="2400" b="1" i="1" dirty="0" err="1">
                <a:solidFill>
                  <a:srgbClr val="008000"/>
                </a:solidFill>
                <a:latin typeface="Calibri" pitchFamily="18"/>
              </a:rPr>
              <a:t>ść</a:t>
            </a:r>
            <a:r>
              <a:rPr lang="pl-PL" sz="2400" b="1" i="1" dirty="0">
                <a:solidFill>
                  <a:srgbClr val="008000"/>
                </a:solidFill>
                <a:latin typeface="Calibri" pitchFamily="18"/>
              </a:rPr>
              <a:t> na wielu uroczystościach </a:t>
            </a:r>
            <a:r>
              <a:rPr lang="pl-PL" sz="2400" b="1" i="1" dirty="0" smtClean="0">
                <a:solidFill>
                  <a:srgbClr val="008000"/>
                </a:solidFill>
                <a:latin typeface="Calibri" pitchFamily="18"/>
              </a:rPr>
              <a:t>szkolnych, </a:t>
            </a:r>
            <a:r>
              <a:rPr lang="en-US" sz="2400" b="1" i="1" dirty="0" err="1" smtClean="0">
                <a:solidFill>
                  <a:srgbClr val="008000"/>
                </a:solidFill>
                <a:latin typeface="Calibri" pitchFamily="18"/>
              </a:rPr>
              <a:t>jeden</a:t>
            </a:r>
            <a:r>
              <a:rPr lang="en-US" sz="2400" b="1" i="1" dirty="0" smtClean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latin typeface="Calibri" pitchFamily="18"/>
              </a:rPr>
              <a:t>ze</a:t>
            </a:r>
            <a:r>
              <a:rPr lang="en-US" sz="2400" b="1" i="1" dirty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latin typeface="Calibri" pitchFamily="18"/>
              </a:rPr>
              <a:t>sponsorów</a:t>
            </a:r>
            <a:r>
              <a:rPr lang="en-US" sz="2400" b="1" i="1" dirty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latin typeface="Calibri" pitchFamily="18"/>
              </a:rPr>
              <a:t>sztandaru</a:t>
            </a:r>
            <a:r>
              <a:rPr lang="en-US" sz="2400" b="1" i="1" dirty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latin typeface="Calibri" pitchFamily="18"/>
              </a:rPr>
              <a:t>szkolnego</a:t>
            </a:r>
            <a:r>
              <a:rPr lang="en-US" sz="2400" b="1" i="1" dirty="0">
                <a:solidFill>
                  <a:srgbClr val="008000"/>
                </a:solidFill>
                <a:latin typeface="Calibri" pitchFamily="18"/>
              </a:rPr>
              <a:t>  </a:t>
            </a:r>
            <a:r>
              <a:rPr lang="en-US" sz="2400" b="1" i="1" dirty="0" err="1">
                <a:solidFill>
                  <a:srgbClr val="008000"/>
                </a:solidFill>
                <a:latin typeface="Calibri" pitchFamily="18"/>
              </a:rPr>
              <a:t>oraz</a:t>
            </a:r>
            <a:r>
              <a:rPr lang="en-US" sz="2400" b="1" i="1" dirty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latin typeface="Calibri" pitchFamily="18"/>
              </a:rPr>
              <a:t>wielu</a:t>
            </a:r>
            <a:r>
              <a:rPr lang="en-US" sz="2400" b="1" i="1" dirty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latin typeface="Calibri" pitchFamily="18"/>
              </a:rPr>
              <a:t>ciekawych</a:t>
            </a:r>
            <a:r>
              <a:rPr lang="en-US" sz="2400" b="1" i="1" dirty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latin typeface="Calibri" pitchFamily="18"/>
              </a:rPr>
              <a:t>nagród</a:t>
            </a:r>
            <a:r>
              <a:rPr lang="en-US" sz="2400" b="1" i="1" dirty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latin typeface="Calibri" pitchFamily="18"/>
              </a:rPr>
              <a:t>dla</a:t>
            </a:r>
            <a:r>
              <a:rPr lang="en-US" sz="2400" b="1" i="1" dirty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en-US" sz="2400" b="1" i="1" dirty="0" err="1" smtClean="0">
                <a:solidFill>
                  <a:srgbClr val="008000"/>
                </a:solidFill>
                <a:latin typeface="Calibri" pitchFamily="18"/>
              </a:rPr>
              <a:t>uczniów</a:t>
            </a:r>
            <a:r>
              <a:rPr lang="pl-PL" sz="2400" b="1" i="1" dirty="0">
                <a:solidFill>
                  <a:srgbClr val="008000"/>
                </a:solidFill>
                <a:latin typeface="Calibri" pitchFamily="18"/>
              </a:rPr>
              <a:t>.</a:t>
            </a:r>
            <a:endParaRPr lang="en-US" sz="2400" b="1" i="1" dirty="0">
              <a:solidFill>
                <a:srgbClr val="008000"/>
              </a:solidFill>
              <a:latin typeface="Calibri" pitchFamily="18"/>
            </a:endParaRPr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25874"/>
          <a:stretch/>
        </p:blipFill>
        <p:spPr>
          <a:xfrm>
            <a:off x="505918" y="1518516"/>
            <a:ext cx="4130675" cy="313531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t="8481" r="8789" b="14345"/>
          <a:stretch/>
        </p:blipFill>
        <p:spPr>
          <a:xfrm>
            <a:off x="5042199" y="1518516"/>
            <a:ext cx="4114799" cy="30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65205"/>
      </p:ext>
    </p:extLst>
  </p:cSld>
  <p:clrMapOvr>
    <a:masterClrMapping/>
  </p:clrMapOvr>
  <p:transition spd="slow" advTm="12000">
    <p:push dir="u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926</TotalTime>
  <Words>321</Words>
  <Application>Microsoft Office PowerPoint</Application>
  <PresentationFormat>Niestandardowy</PresentationFormat>
  <Paragraphs>60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21" baseType="lpstr">
      <vt:lpstr>MS Gothic</vt:lpstr>
      <vt:lpstr>Arial</vt:lpstr>
      <vt:lpstr>Arial CE</vt:lpstr>
      <vt:lpstr>Bookman Old Style</vt:lpstr>
      <vt:lpstr>Calibri</vt:lpstr>
      <vt:lpstr>Lucida Sans Unicode</vt:lpstr>
      <vt:lpstr>Tahoma</vt:lpstr>
      <vt:lpstr>Times New Roman</vt:lpstr>
      <vt:lpstr>Trebuchet MS</vt:lpstr>
      <vt:lpstr>Wingdings 3</vt:lpstr>
      <vt:lpstr>Faseta</vt:lpstr>
      <vt:lpstr>„NASZE NADLEŚNICTWO”</vt:lpstr>
      <vt:lpstr>NADLEŚNICTWO TRZCIANKA</vt:lpstr>
      <vt:lpstr>CO NIECO O RYCHLIKU</vt:lpstr>
      <vt:lpstr>LEGENDA O RYCHLIKU</vt:lpstr>
      <vt:lpstr>NADLEŚNICZY ROMAN BARTOL</vt:lpstr>
      <vt:lpstr>DZIADEK I OJCIEC</vt:lpstr>
      <vt:lpstr>DZIECIŃSTWO</vt:lpstr>
      <vt:lpstr>PRACA I PASJA</vt:lpstr>
      <vt:lpstr>PRZYJACIEL NASZEJ SZKOŁY</vt:lpstr>
      <vt:lpstr>BIBLIOGAFIA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,,Nasze Nadleśnictwo”</dc:title>
  <dc:creator>Wioletta Flisikowska</dc:creator>
  <cp:lastModifiedBy>Wioletta Flisikowska</cp:lastModifiedBy>
  <cp:revision>36</cp:revision>
  <dcterms:created xsi:type="dcterms:W3CDTF">2016-04-27T09:02:21Z</dcterms:created>
  <dcterms:modified xsi:type="dcterms:W3CDTF">2016-04-28T11:13:44Z</dcterms:modified>
</cp:coreProperties>
</file>