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audio3.wav" ContentType="audio/x-wav"/>
  <Override PartName="/ppt/media/audio4.wav" ContentType="audio/x-wav"/>
  <Override PartName="/ppt/media/audio5.wav" ContentType="audio/x-wav"/>
  <Override PartName="/ppt/media/audio6.wav" ContentType="audio/x-wav"/>
  <Override PartName="/ppt/media/audio9.wav" ContentType="audio/x-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0" r:id="rId8"/>
    <p:sldId id="264" r:id="rId9"/>
    <p:sldId id="26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pl-PL"/>
              <a:t>Kliknij, aby edytować styl</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8F2A832A-144E-49DC-ABF8-0D72DC3FA46F}" type="datetimeFigureOut">
              <a:rPr lang="pl-PL" smtClean="0"/>
              <a:pPr/>
              <a:t>2016-03-01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8E4EAFA-2716-4CF4-8547-04658CE8F7DC}" type="slidenum">
              <a:rPr lang="pl-PL" smtClean="0"/>
              <a:pPr/>
              <a:t>‹#›</a:t>
            </a:fld>
            <a:endParaRPr lang="pl-PL"/>
          </a:p>
        </p:txBody>
      </p:sp>
    </p:spTree>
    <p:extLst>
      <p:ext uri="{BB962C8B-B14F-4D97-AF65-F5344CB8AC3E}">
        <p14:creationId xmlns:p14="http://schemas.microsoft.com/office/powerpoint/2010/main" val="3374753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8F2A832A-144E-49DC-ABF8-0D72DC3FA46F}" type="datetimeFigureOut">
              <a:rPr lang="pl-PL" smtClean="0"/>
              <a:pPr/>
              <a:t>2016-03-01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8E4EAFA-2716-4CF4-8547-04658CE8F7DC}" type="slidenum">
              <a:rPr lang="pl-PL" smtClean="0"/>
              <a:pPr/>
              <a:t>‹#›</a:t>
            </a:fld>
            <a:endParaRPr lang="pl-PL"/>
          </a:p>
        </p:txBody>
      </p:sp>
    </p:spTree>
    <p:extLst>
      <p:ext uri="{BB962C8B-B14F-4D97-AF65-F5344CB8AC3E}">
        <p14:creationId xmlns:p14="http://schemas.microsoft.com/office/powerpoint/2010/main" val="3000046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8F2A832A-144E-49DC-ABF8-0D72DC3FA46F}" type="datetimeFigureOut">
              <a:rPr lang="pl-PL" smtClean="0"/>
              <a:pPr/>
              <a:t>2016-03-01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8E4EAFA-2716-4CF4-8547-04658CE8F7DC}" type="slidenum">
              <a:rPr lang="pl-PL" smtClean="0"/>
              <a:pPr/>
              <a:t>‹#›</a:t>
            </a:fld>
            <a:endParaRPr lang="pl-PL"/>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91095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8F2A832A-144E-49DC-ABF8-0D72DC3FA46F}" type="datetimeFigureOut">
              <a:rPr lang="pl-PL" smtClean="0"/>
              <a:pPr/>
              <a:t>2016-03-01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8E4EAFA-2716-4CF4-8547-04658CE8F7DC}" type="slidenum">
              <a:rPr lang="pl-PL" smtClean="0"/>
              <a:pPr/>
              <a:t>‹#›</a:t>
            </a:fld>
            <a:endParaRPr lang="pl-PL"/>
          </a:p>
        </p:txBody>
      </p:sp>
    </p:spTree>
    <p:extLst>
      <p:ext uri="{BB962C8B-B14F-4D97-AF65-F5344CB8AC3E}">
        <p14:creationId xmlns:p14="http://schemas.microsoft.com/office/powerpoint/2010/main" val="3428621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8F2A832A-144E-49DC-ABF8-0D72DC3FA46F}" type="datetimeFigureOut">
              <a:rPr lang="pl-PL" smtClean="0"/>
              <a:pPr/>
              <a:t>2016-03-01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8E4EAFA-2716-4CF4-8547-04658CE8F7DC}" type="slidenum">
              <a:rPr lang="pl-PL" smtClean="0"/>
              <a:pPr/>
              <a:t>‹#›</a:t>
            </a:fld>
            <a:endParaRPr lang="pl-PL"/>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4883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8F2A832A-144E-49DC-ABF8-0D72DC3FA46F}" type="datetimeFigureOut">
              <a:rPr lang="pl-PL" smtClean="0"/>
              <a:pPr/>
              <a:t>2016-03-01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8E4EAFA-2716-4CF4-8547-04658CE8F7DC}" type="slidenum">
              <a:rPr lang="pl-PL" smtClean="0"/>
              <a:pPr/>
              <a:t>‹#›</a:t>
            </a:fld>
            <a:endParaRPr lang="pl-PL"/>
          </a:p>
        </p:txBody>
      </p:sp>
    </p:spTree>
    <p:extLst>
      <p:ext uri="{BB962C8B-B14F-4D97-AF65-F5344CB8AC3E}">
        <p14:creationId xmlns:p14="http://schemas.microsoft.com/office/powerpoint/2010/main" val="4145615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8F2A832A-144E-49DC-ABF8-0D72DC3FA46F}" type="datetimeFigureOut">
              <a:rPr lang="pl-PL" smtClean="0"/>
              <a:pPr/>
              <a:t>2016-03-01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8E4EAFA-2716-4CF4-8547-04658CE8F7DC}" type="slidenum">
              <a:rPr lang="pl-PL" smtClean="0"/>
              <a:pPr/>
              <a:t>‹#›</a:t>
            </a:fld>
            <a:endParaRPr lang="pl-PL"/>
          </a:p>
        </p:txBody>
      </p:sp>
    </p:spTree>
    <p:extLst>
      <p:ext uri="{BB962C8B-B14F-4D97-AF65-F5344CB8AC3E}">
        <p14:creationId xmlns:p14="http://schemas.microsoft.com/office/powerpoint/2010/main" val="1793296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8F2A832A-144E-49DC-ABF8-0D72DC3FA46F}" type="datetimeFigureOut">
              <a:rPr lang="pl-PL" smtClean="0"/>
              <a:pPr/>
              <a:t>2016-03-01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8E4EAFA-2716-4CF4-8547-04658CE8F7DC}" type="slidenum">
              <a:rPr lang="pl-PL" smtClean="0"/>
              <a:pPr/>
              <a:t>‹#›</a:t>
            </a:fld>
            <a:endParaRPr lang="pl-PL"/>
          </a:p>
        </p:txBody>
      </p:sp>
    </p:spTree>
    <p:extLst>
      <p:ext uri="{BB962C8B-B14F-4D97-AF65-F5344CB8AC3E}">
        <p14:creationId xmlns:p14="http://schemas.microsoft.com/office/powerpoint/2010/main" val="1099524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8F2A832A-144E-49DC-ABF8-0D72DC3FA46F}" type="datetimeFigureOut">
              <a:rPr lang="pl-PL" smtClean="0"/>
              <a:pPr/>
              <a:t>2016-03-01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8E4EAFA-2716-4CF4-8547-04658CE8F7DC}" type="slidenum">
              <a:rPr lang="pl-PL" smtClean="0"/>
              <a:pPr/>
              <a:t>‹#›</a:t>
            </a:fld>
            <a:endParaRPr lang="pl-PL"/>
          </a:p>
        </p:txBody>
      </p:sp>
    </p:spTree>
    <p:extLst>
      <p:ext uri="{BB962C8B-B14F-4D97-AF65-F5344CB8AC3E}">
        <p14:creationId xmlns:p14="http://schemas.microsoft.com/office/powerpoint/2010/main" val="2278553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8F2A832A-144E-49DC-ABF8-0D72DC3FA46F}" type="datetimeFigureOut">
              <a:rPr lang="pl-PL" smtClean="0"/>
              <a:pPr/>
              <a:t>2016-03-01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8E4EAFA-2716-4CF4-8547-04658CE8F7DC}" type="slidenum">
              <a:rPr lang="pl-PL" smtClean="0"/>
              <a:pPr/>
              <a:t>‹#›</a:t>
            </a:fld>
            <a:endParaRPr lang="pl-PL"/>
          </a:p>
        </p:txBody>
      </p:sp>
    </p:spTree>
    <p:extLst>
      <p:ext uri="{BB962C8B-B14F-4D97-AF65-F5344CB8AC3E}">
        <p14:creationId xmlns:p14="http://schemas.microsoft.com/office/powerpoint/2010/main" val="1607895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pl-PL"/>
              <a:t>Kliknij, aby edytować styl</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8F2A832A-144E-49DC-ABF8-0D72DC3FA46F}" type="datetimeFigureOut">
              <a:rPr lang="pl-PL" smtClean="0"/>
              <a:pPr/>
              <a:t>2016-03-01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8E4EAFA-2716-4CF4-8547-04658CE8F7DC}" type="slidenum">
              <a:rPr lang="pl-PL" smtClean="0"/>
              <a:pPr/>
              <a:t>‹#›</a:t>
            </a:fld>
            <a:endParaRPr lang="pl-PL"/>
          </a:p>
        </p:txBody>
      </p:sp>
    </p:spTree>
    <p:extLst>
      <p:ext uri="{BB962C8B-B14F-4D97-AF65-F5344CB8AC3E}">
        <p14:creationId xmlns:p14="http://schemas.microsoft.com/office/powerpoint/2010/main" val="90057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8F2A832A-144E-49DC-ABF8-0D72DC3FA46F}" type="datetimeFigureOut">
              <a:rPr lang="pl-PL" smtClean="0"/>
              <a:pPr/>
              <a:t>2016-03-01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C8E4EAFA-2716-4CF4-8547-04658CE8F7DC}" type="slidenum">
              <a:rPr lang="pl-PL" smtClean="0"/>
              <a:pPr/>
              <a:t>‹#›</a:t>
            </a:fld>
            <a:endParaRPr lang="pl-PL"/>
          </a:p>
        </p:txBody>
      </p:sp>
    </p:spTree>
    <p:extLst>
      <p:ext uri="{BB962C8B-B14F-4D97-AF65-F5344CB8AC3E}">
        <p14:creationId xmlns:p14="http://schemas.microsoft.com/office/powerpoint/2010/main" val="1821231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8F2A832A-144E-49DC-ABF8-0D72DC3FA46F}" type="datetimeFigureOut">
              <a:rPr lang="pl-PL" smtClean="0"/>
              <a:pPr/>
              <a:t>2016-03-01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C8E4EAFA-2716-4CF4-8547-04658CE8F7DC}" type="slidenum">
              <a:rPr lang="pl-PL" smtClean="0"/>
              <a:pPr/>
              <a:t>‹#›</a:t>
            </a:fld>
            <a:endParaRPr lang="pl-PL"/>
          </a:p>
        </p:txBody>
      </p:sp>
    </p:spTree>
    <p:extLst>
      <p:ext uri="{BB962C8B-B14F-4D97-AF65-F5344CB8AC3E}">
        <p14:creationId xmlns:p14="http://schemas.microsoft.com/office/powerpoint/2010/main" val="2248827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2A832A-144E-49DC-ABF8-0D72DC3FA46F}" type="datetimeFigureOut">
              <a:rPr lang="pl-PL" smtClean="0"/>
              <a:pPr/>
              <a:t>2016-03-01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C8E4EAFA-2716-4CF4-8547-04658CE8F7DC}" type="slidenum">
              <a:rPr lang="pl-PL" smtClean="0"/>
              <a:pPr/>
              <a:t>‹#›</a:t>
            </a:fld>
            <a:endParaRPr lang="pl-PL"/>
          </a:p>
        </p:txBody>
      </p:sp>
    </p:spTree>
    <p:extLst>
      <p:ext uri="{BB962C8B-B14F-4D97-AF65-F5344CB8AC3E}">
        <p14:creationId xmlns:p14="http://schemas.microsoft.com/office/powerpoint/2010/main" val="2602145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pl-PL"/>
              <a:t>Kliknij, aby edytować styl</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Edytuj style wzorca tekstu</a:t>
            </a:r>
          </a:p>
        </p:txBody>
      </p:sp>
      <p:sp>
        <p:nvSpPr>
          <p:cNvPr id="5" name="Date Placeholder 4"/>
          <p:cNvSpPr>
            <a:spLocks noGrp="1"/>
          </p:cNvSpPr>
          <p:nvPr>
            <p:ph type="dt" sz="half" idx="10"/>
          </p:nvPr>
        </p:nvSpPr>
        <p:spPr/>
        <p:txBody>
          <a:bodyPr/>
          <a:lstStyle/>
          <a:p>
            <a:fld id="{8F2A832A-144E-49DC-ABF8-0D72DC3FA46F}" type="datetimeFigureOut">
              <a:rPr lang="pl-PL" smtClean="0"/>
              <a:pPr/>
              <a:t>2016-03-01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8E4EAFA-2716-4CF4-8547-04658CE8F7DC}" type="slidenum">
              <a:rPr lang="pl-PL" smtClean="0"/>
              <a:pPr/>
              <a:t>‹#›</a:t>
            </a:fld>
            <a:endParaRPr lang="pl-PL"/>
          </a:p>
        </p:txBody>
      </p:sp>
    </p:spTree>
    <p:extLst>
      <p:ext uri="{BB962C8B-B14F-4D97-AF65-F5344CB8AC3E}">
        <p14:creationId xmlns:p14="http://schemas.microsoft.com/office/powerpoint/2010/main" val="4158696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8F2A832A-144E-49DC-ABF8-0D72DC3FA46F}" type="datetimeFigureOut">
              <a:rPr lang="pl-PL" smtClean="0"/>
              <a:pPr/>
              <a:t>2016-03-01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8E4EAFA-2716-4CF4-8547-04658CE8F7DC}" type="slidenum">
              <a:rPr lang="pl-PL" smtClean="0"/>
              <a:pPr/>
              <a:t>‹#›</a:t>
            </a:fld>
            <a:endParaRPr lang="pl-PL"/>
          </a:p>
        </p:txBody>
      </p:sp>
    </p:spTree>
    <p:extLst>
      <p:ext uri="{BB962C8B-B14F-4D97-AF65-F5344CB8AC3E}">
        <p14:creationId xmlns:p14="http://schemas.microsoft.com/office/powerpoint/2010/main" val="3776313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F2A832A-144E-49DC-ABF8-0D72DC3FA46F}" type="datetimeFigureOut">
              <a:rPr lang="pl-PL" smtClean="0"/>
              <a:pPr/>
              <a:t>2016-03-01</a:t>
            </a:fld>
            <a:endParaRPr lang="pl-PL"/>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C8E4EAFA-2716-4CF4-8547-04658CE8F7DC}" type="slidenum">
              <a:rPr lang="pl-PL" smtClean="0"/>
              <a:pPr/>
              <a:t>‹#›</a:t>
            </a:fld>
            <a:endParaRPr lang="pl-PL"/>
          </a:p>
        </p:txBody>
      </p:sp>
    </p:spTree>
    <p:extLst>
      <p:ext uri="{BB962C8B-B14F-4D97-AF65-F5344CB8AC3E}">
        <p14:creationId xmlns:p14="http://schemas.microsoft.com/office/powerpoint/2010/main" val="3587826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audio" Target="../media/audio30.wav"/><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audio" Target="../media/audio40.wav"/><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www.belchatow.lodz.lasy.gov.pl/rezerwaty-przyrody" TargetMode="External"/><Relationship Id="rId2" Type="http://schemas.openxmlformats.org/officeDocument/2006/relationships/audio" Target="../media/audio5.wav"/><Relationship Id="rId1" Type="http://schemas.openxmlformats.org/officeDocument/2006/relationships/slideLayout" Target="../slideLayouts/slideLayout6.xml"/><Relationship Id="rId6" Type="http://schemas.openxmlformats.org/officeDocument/2006/relationships/audio" Target="../media/audio50.wav"/><Relationship Id="rId5" Type="http://schemas.openxmlformats.org/officeDocument/2006/relationships/hyperlink" Target="http://www.belchatow.lodz.lasy.gov.pl/parki-krajobrazowe" TargetMode="External"/><Relationship Id="rId4" Type="http://schemas.openxmlformats.org/officeDocument/2006/relationships/hyperlink" Target="http://www.belchatow.lodz.lasy.gov.pl/pomniki-przyrody"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belchatow.lodz.lasy.gov.pl/surowiec-do-wszystkiego" TargetMode="External"/><Relationship Id="rId7" Type="http://schemas.openxmlformats.org/officeDocument/2006/relationships/audio" Target="../media/audio60.wav"/><Relationship Id="rId2" Type="http://schemas.openxmlformats.org/officeDocument/2006/relationships/audio" Target="../media/audio6.wav"/><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hyperlink" Target="http://www.belchatow.lodz.lasy.gov.pl/skad-sie-bierze-drewno"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7.wav"/><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audio" Target="../media/audio90.wav"/><Relationship Id="rId2" Type="http://schemas.openxmlformats.org/officeDocument/2006/relationships/audio" Target="../media/audio9.wav"/><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3568" y="476672"/>
            <a:ext cx="7772400" cy="1470025"/>
          </a:xfrm>
        </p:spPr>
        <p:txBody>
          <a:bodyPr/>
          <a:lstStyle/>
          <a:p>
            <a:r>
              <a:rPr lang="pl-PL" b="1" dirty="0">
                <a:latin typeface="Baskerville Old Face" panose="02020602080505020303" pitchFamily="18" charset="0"/>
              </a:rPr>
              <a:t>NASZE   NADLEŚNICTWO</a:t>
            </a:r>
          </a:p>
        </p:txBody>
      </p:sp>
      <p:sp>
        <p:nvSpPr>
          <p:cNvPr id="3" name="Podtytuł 2"/>
          <p:cNvSpPr>
            <a:spLocks noGrp="1"/>
          </p:cNvSpPr>
          <p:nvPr>
            <p:ph type="subTitle" idx="1"/>
          </p:nvPr>
        </p:nvSpPr>
        <p:spPr>
          <a:xfrm>
            <a:off x="1403648" y="1412776"/>
            <a:ext cx="7488832" cy="1752600"/>
          </a:xfrm>
        </p:spPr>
        <p:txBody>
          <a:bodyPr>
            <a:normAutofit/>
          </a:bodyPr>
          <a:lstStyle/>
          <a:p>
            <a:endParaRPr lang="pl-PL" dirty="0"/>
          </a:p>
          <a:p>
            <a:r>
              <a:rPr lang="pl-PL" dirty="0"/>
              <a:t>                      </a:t>
            </a:r>
          </a:p>
          <a:p>
            <a:r>
              <a:rPr lang="pl-PL" dirty="0"/>
              <a:t>                      </a:t>
            </a:r>
            <a:r>
              <a:rPr lang="pl-PL" b="1" dirty="0">
                <a:solidFill>
                  <a:schemeClr val="tx1"/>
                </a:solidFill>
                <a:effectLst>
                  <a:outerShdw blurRad="38100" dist="38100" dir="2700000" algn="tl">
                    <a:srgbClr val="000000">
                      <a:alpha val="43137"/>
                    </a:srgbClr>
                  </a:outerShdw>
                </a:effectLst>
                <a:latin typeface="Baskerville Old Face" panose="02020602080505020303" pitchFamily="18" charset="0"/>
              </a:rPr>
              <a:t>NADLEŚNICTWO BEŁCHATÓW</a:t>
            </a:r>
          </a:p>
          <a:p>
            <a:endParaRPr lang="pl-PL" dirty="0"/>
          </a:p>
          <a:p>
            <a:endParaRPr lang="pl-P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6972" y="3717031"/>
            <a:ext cx="4495800"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565" y="1844824"/>
            <a:ext cx="3427371"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trzałka w prawo 3"/>
          <p:cNvSpPr/>
          <p:nvPr/>
        </p:nvSpPr>
        <p:spPr>
          <a:xfrm>
            <a:off x="467544" y="5001532"/>
            <a:ext cx="4824536" cy="2160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FF0000"/>
              </a:solidFill>
            </a:endParaRPr>
          </a:p>
        </p:txBody>
      </p:sp>
      <p:sp>
        <p:nvSpPr>
          <p:cNvPr id="5" name="Dowolny kształt 4"/>
          <p:cNvSpPr/>
          <p:nvPr/>
        </p:nvSpPr>
        <p:spPr>
          <a:xfrm>
            <a:off x="5193792" y="4523232"/>
            <a:ext cx="1804416" cy="1560576"/>
          </a:xfrm>
          <a:custGeom>
            <a:avLst/>
            <a:gdLst>
              <a:gd name="connsiteX0" fmla="*/ 73152 w 1804416"/>
              <a:gd name="connsiteY0" fmla="*/ 524256 h 1560576"/>
              <a:gd name="connsiteX1" fmla="*/ 121920 w 1804416"/>
              <a:gd name="connsiteY1" fmla="*/ 377952 h 1560576"/>
              <a:gd name="connsiteX2" fmla="*/ 134112 w 1804416"/>
              <a:gd name="connsiteY2" fmla="*/ 341376 h 1560576"/>
              <a:gd name="connsiteX3" fmla="*/ 170688 w 1804416"/>
              <a:gd name="connsiteY3" fmla="*/ 292608 h 1560576"/>
              <a:gd name="connsiteX4" fmla="*/ 219456 w 1804416"/>
              <a:gd name="connsiteY4" fmla="*/ 219456 h 1560576"/>
              <a:gd name="connsiteX5" fmla="*/ 256032 w 1804416"/>
              <a:gd name="connsiteY5" fmla="*/ 195072 h 1560576"/>
              <a:gd name="connsiteX6" fmla="*/ 292608 w 1804416"/>
              <a:gd name="connsiteY6" fmla="*/ 158496 h 1560576"/>
              <a:gd name="connsiteX7" fmla="*/ 341376 w 1804416"/>
              <a:gd name="connsiteY7" fmla="*/ 146304 h 1560576"/>
              <a:gd name="connsiteX8" fmla="*/ 414528 w 1804416"/>
              <a:gd name="connsiteY8" fmla="*/ 121920 h 1560576"/>
              <a:gd name="connsiteX9" fmla="*/ 463296 w 1804416"/>
              <a:gd name="connsiteY9" fmla="*/ 109728 h 1560576"/>
              <a:gd name="connsiteX10" fmla="*/ 536448 w 1804416"/>
              <a:gd name="connsiteY10" fmla="*/ 85344 h 1560576"/>
              <a:gd name="connsiteX11" fmla="*/ 585216 w 1804416"/>
              <a:gd name="connsiteY11" fmla="*/ 73152 h 1560576"/>
              <a:gd name="connsiteX12" fmla="*/ 633984 w 1804416"/>
              <a:gd name="connsiteY12" fmla="*/ 48768 h 1560576"/>
              <a:gd name="connsiteX13" fmla="*/ 694944 w 1804416"/>
              <a:gd name="connsiteY13" fmla="*/ 36576 h 1560576"/>
              <a:gd name="connsiteX14" fmla="*/ 731520 w 1804416"/>
              <a:gd name="connsiteY14" fmla="*/ 24384 h 1560576"/>
              <a:gd name="connsiteX15" fmla="*/ 816864 w 1804416"/>
              <a:gd name="connsiteY15" fmla="*/ 0 h 1560576"/>
              <a:gd name="connsiteX16" fmla="*/ 1207008 w 1804416"/>
              <a:gd name="connsiteY16" fmla="*/ 12192 h 1560576"/>
              <a:gd name="connsiteX17" fmla="*/ 1377696 w 1804416"/>
              <a:gd name="connsiteY17" fmla="*/ 48768 h 1560576"/>
              <a:gd name="connsiteX18" fmla="*/ 1438656 w 1804416"/>
              <a:gd name="connsiteY18" fmla="*/ 60960 h 1560576"/>
              <a:gd name="connsiteX19" fmla="*/ 1487424 w 1804416"/>
              <a:gd name="connsiteY19" fmla="*/ 85344 h 1560576"/>
              <a:gd name="connsiteX20" fmla="*/ 1524000 w 1804416"/>
              <a:gd name="connsiteY20" fmla="*/ 97536 h 1560576"/>
              <a:gd name="connsiteX21" fmla="*/ 1584960 w 1804416"/>
              <a:gd name="connsiteY21" fmla="*/ 134112 h 1560576"/>
              <a:gd name="connsiteX22" fmla="*/ 1658112 w 1804416"/>
              <a:gd name="connsiteY22" fmla="*/ 158496 h 1560576"/>
              <a:gd name="connsiteX23" fmla="*/ 1694688 w 1804416"/>
              <a:gd name="connsiteY23" fmla="*/ 195072 h 1560576"/>
              <a:gd name="connsiteX24" fmla="*/ 1731264 w 1804416"/>
              <a:gd name="connsiteY24" fmla="*/ 219456 h 1560576"/>
              <a:gd name="connsiteX25" fmla="*/ 1755648 w 1804416"/>
              <a:gd name="connsiteY25" fmla="*/ 292608 h 1560576"/>
              <a:gd name="connsiteX26" fmla="*/ 1792224 w 1804416"/>
              <a:gd name="connsiteY26" fmla="*/ 658368 h 1560576"/>
              <a:gd name="connsiteX27" fmla="*/ 1804416 w 1804416"/>
              <a:gd name="connsiteY27" fmla="*/ 707136 h 1560576"/>
              <a:gd name="connsiteX28" fmla="*/ 1792224 w 1804416"/>
              <a:gd name="connsiteY28" fmla="*/ 1036320 h 1560576"/>
              <a:gd name="connsiteX29" fmla="*/ 1767840 w 1804416"/>
              <a:gd name="connsiteY29" fmla="*/ 1072896 h 1560576"/>
              <a:gd name="connsiteX30" fmla="*/ 1755648 w 1804416"/>
              <a:gd name="connsiteY30" fmla="*/ 1109472 h 1560576"/>
              <a:gd name="connsiteX31" fmla="*/ 1694688 w 1804416"/>
              <a:gd name="connsiteY31" fmla="*/ 1182624 h 1560576"/>
              <a:gd name="connsiteX32" fmla="*/ 1633728 w 1804416"/>
              <a:gd name="connsiteY32" fmla="*/ 1280160 h 1560576"/>
              <a:gd name="connsiteX33" fmla="*/ 1609344 w 1804416"/>
              <a:gd name="connsiteY33" fmla="*/ 1316736 h 1560576"/>
              <a:gd name="connsiteX34" fmla="*/ 1572768 w 1804416"/>
              <a:gd name="connsiteY34" fmla="*/ 1365504 h 1560576"/>
              <a:gd name="connsiteX35" fmla="*/ 1438656 w 1804416"/>
              <a:gd name="connsiteY35" fmla="*/ 1475232 h 1560576"/>
              <a:gd name="connsiteX36" fmla="*/ 1365504 w 1804416"/>
              <a:gd name="connsiteY36" fmla="*/ 1524000 h 1560576"/>
              <a:gd name="connsiteX37" fmla="*/ 1328928 w 1804416"/>
              <a:gd name="connsiteY37" fmla="*/ 1536192 h 1560576"/>
              <a:gd name="connsiteX38" fmla="*/ 1255776 w 1804416"/>
              <a:gd name="connsiteY38" fmla="*/ 1548384 h 1560576"/>
              <a:gd name="connsiteX39" fmla="*/ 1207008 w 1804416"/>
              <a:gd name="connsiteY39" fmla="*/ 1560576 h 1560576"/>
              <a:gd name="connsiteX40" fmla="*/ 853440 w 1804416"/>
              <a:gd name="connsiteY40" fmla="*/ 1548384 h 1560576"/>
              <a:gd name="connsiteX41" fmla="*/ 792480 w 1804416"/>
              <a:gd name="connsiteY41" fmla="*/ 1524000 h 1560576"/>
              <a:gd name="connsiteX42" fmla="*/ 755904 w 1804416"/>
              <a:gd name="connsiteY42" fmla="*/ 1511808 h 1560576"/>
              <a:gd name="connsiteX43" fmla="*/ 670560 w 1804416"/>
              <a:gd name="connsiteY43" fmla="*/ 1487424 h 1560576"/>
              <a:gd name="connsiteX44" fmla="*/ 633984 w 1804416"/>
              <a:gd name="connsiteY44" fmla="*/ 1463040 h 1560576"/>
              <a:gd name="connsiteX45" fmla="*/ 585216 w 1804416"/>
              <a:gd name="connsiteY45" fmla="*/ 1438656 h 1560576"/>
              <a:gd name="connsiteX46" fmla="*/ 548640 w 1804416"/>
              <a:gd name="connsiteY46" fmla="*/ 1414272 h 1560576"/>
              <a:gd name="connsiteX47" fmla="*/ 499872 w 1804416"/>
              <a:gd name="connsiteY47" fmla="*/ 1389888 h 1560576"/>
              <a:gd name="connsiteX48" fmla="*/ 426720 w 1804416"/>
              <a:gd name="connsiteY48" fmla="*/ 1341120 h 1560576"/>
              <a:gd name="connsiteX49" fmla="*/ 390144 w 1804416"/>
              <a:gd name="connsiteY49" fmla="*/ 1316736 h 1560576"/>
              <a:gd name="connsiteX50" fmla="*/ 341376 w 1804416"/>
              <a:gd name="connsiteY50" fmla="*/ 1304544 h 1560576"/>
              <a:gd name="connsiteX51" fmla="*/ 316992 w 1804416"/>
              <a:gd name="connsiteY51" fmla="*/ 1267968 h 1560576"/>
              <a:gd name="connsiteX52" fmla="*/ 256032 w 1804416"/>
              <a:gd name="connsiteY52" fmla="*/ 1207008 h 1560576"/>
              <a:gd name="connsiteX53" fmla="*/ 243840 w 1804416"/>
              <a:gd name="connsiteY53" fmla="*/ 1158240 h 1560576"/>
              <a:gd name="connsiteX54" fmla="*/ 219456 w 1804416"/>
              <a:gd name="connsiteY54" fmla="*/ 1085088 h 1560576"/>
              <a:gd name="connsiteX55" fmla="*/ 207264 w 1804416"/>
              <a:gd name="connsiteY55" fmla="*/ 1024128 h 1560576"/>
              <a:gd name="connsiteX56" fmla="*/ 182880 w 1804416"/>
              <a:gd name="connsiteY56" fmla="*/ 950976 h 1560576"/>
              <a:gd name="connsiteX57" fmla="*/ 170688 w 1804416"/>
              <a:gd name="connsiteY57" fmla="*/ 865632 h 1560576"/>
              <a:gd name="connsiteX58" fmla="*/ 146304 w 1804416"/>
              <a:gd name="connsiteY58" fmla="*/ 829056 h 1560576"/>
              <a:gd name="connsiteX59" fmla="*/ 73152 w 1804416"/>
              <a:gd name="connsiteY59" fmla="*/ 768096 h 1560576"/>
              <a:gd name="connsiteX60" fmla="*/ 48768 w 1804416"/>
              <a:gd name="connsiteY60" fmla="*/ 731520 h 1560576"/>
              <a:gd name="connsiteX61" fmla="*/ 12192 w 1804416"/>
              <a:gd name="connsiteY61" fmla="*/ 707136 h 1560576"/>
              <a:gd name="connsiteX62" fmla="*/ 0 w 1804416"/>
              <a:gd name="connsiteY62" fmla="*/ 670560 h 1560576"/>
              <a:gd name="connsiteX63" fmla="*/ 48768 w 1804416"/>
              <a:gd name="connsiteY63" fmla="*/ 609600 h 15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804416" h="1560576">
                <a:moveTo>
                  <a:pt x="73152" y="524256"/>
                </a:moveTo>
                <a:cubicBezTo>
                  <a:pt x="116463" y="351010"/>
                  <a:pt x="74674" y="488192"/>
                  <a:pt x="121920" y="377952"/>
                </a:cubicBezTo>
                <a:cubicBezTo>
                  <a:pt x="126982" y="366140"/>
                  <a:pt x="127736" y="352534"/>
                  <a:pt x="134112" y="341376"/>
                </a:cubicBezTo>
                <a:cubicBezTo>
                  <a:pt x="144194" y="323733"/>
                  <a:pt x="159035" y="309255"/>
                  <a:pt x="170688" y="292608"/>
                </a:cubicBezTo>
                <a:cubicBezTo>
                  <a:pt x="187494" y="268600"/>
                  <a:pt x="195072" y="235712"/>
                  <a:pt x="219456" y="219456"/>
                </a:cubicBezTo>
                <a:cubicBezTo>
                  <a:pt x="231648" y="211328"/>
                  <a:pt x="244775" y="204453"/>
                  <a:pt x="256032" y="195072"/>
                </a:cubicBezTo>
                <a:cubicBezTo>
                  <a:pt x="269278" y="184034"/>
                  <a:pt x="277638" y="167050"/>
                  <a:pt x="292608" y="158496"/>
                </a:cubicBezTo>
                <a:cubicBezTo>
                  <a:pt x="307157" y="150183"/>
                  <a:pt x="325326" y="151119"/>
                  <a:pt x="341376" y="146304"/>
                </a:cubicBezTo>
                <a:cubicBezTo>
                  <a:pt x="365995" y="138918"/>
                  <a:pt x="389592" y="128154"/>
                  <a:pt x="414528" y="121920"/>
                </a:cubicBezTo>
                <a:cubicBezTo>
                  <a:pt x="430784" y="117856"/>
                  <a:pt x="447246" y="114543"/>
                  <a:pt x="463296" y="109728"/>
                </a:cubicBezTo>
                <a:cubicBezTo>
                  <a:pt x="487915" y="102342"/>
                  <a:pt x="511512" y="91578"/>
                  <a:pt x="536448" y="85344"/>
                </a:cubicBezTo>
                <a:cubicBezTo>
                  <a:pt x="552704" y="81280"/>
                  <a:pt x="569527" y="79036"/>
                  <a:pt x="585216" y="73152"/>
                </a:cubicBezTo>
                <a:cubicBezTo>
                  <a:pt x="602234" y="66770"/>
                  <a:pt x="616742" y="54515"/>
                  <a:pt x="633984" y="48768"/>
                </a:cubicBezTo>
                <a:cubicBezTo>
                  <a:pt x="653643" y="42215"/>
                  <a:pt x="674840" y="41602"/>
                  <a:pt x="694944" y="36576"/>
                </a:cubicBezTo>
                <a:cubicBezTo>
                  <a:pt x="707412" y="33459"/>
                  <a:pt x="719163" y="27915"/>
                  <a:pt x="731520" y="24384"/>
                </a:cubicBezTo>
                <a:cubicBezTo>
                  <a:pt x="838683" y="-6234"/>
                  <a:pt x="729167" y="29232"/>
                  <a:pt x="816864" y="0"/>
                </a:cubicBezTo>
                <a:cubicBezTo>
                  <a:pt x="946912" y="4064"/>
                  <a:pt x="1077067" y="5528"/>
                  <a:pt x="1207008" y="12192"/>
                </a:cubicBezTo>
                <a:cubicBezTo>
                  <a:pt x="1288536" y="16373"/>
                  <a:pt x="1298805" y="29045"/>
                  <a:pt x="1377696" y="48768"/>
                </a:cubicBezTo>
                <a:cubicBezTo>
                  <a:pt x="1397800" y="53794"/>
                  <a:pt x="1418336" y="56896"/>
                  <a:pt x="1438656" y="60960"/>
                </a:cubicBezTo>
                <a:cubicBezTo>
                  <a:pt x="1454912" y="69088"/>
                  <a:pt x="1470719" y="78185"/>
                  <a:pt x="1487424" y="85344"/>
                </a:cubicBezTo>
                <a:cubicBezTo>
                  <a:pt x="1499236" y="90406"/>
                  <a:pt x="1512505" y="91789"/>
                  <a:pt x="1524000" y="97536"/>
                </a:cubicBezTo>
                <a:cubicBezTo>
                  <a:pt x="1545195" y="108134"/>
                  <a:pt x="1563387" y="124306"/>
                  <a:pt x="1584960" y="134112"/>
                </a:cubicBezTo>
                <a:cubicBezTo>
                  <a:pt x="1608359" y="144748"/>
                  <a:pt x="1658112" y="158496"/>
                  <a:pt x="1658112" y="158496"/>
                </a:cubicBezTo>
                <a:cubicBezTo>
                  <a:pt x="1670304" y="170688"/>
                  <a:pt x="1681442" y="184034"/>
                  <a:pt x="1694688" y="195072"/>
                </a:cubicBezTo>
                <a:cubicBezTo>
                  <a:pt x="1705945" y="204453"/>
                  <a:pt x="1723498" y="207030"/>
                  <a:pt x="1731264" y="219456"/>
                </a:cubicBezTo>
                <a:cubicBezTo>
                  <a:pt x="1744887" y="241252"/>
                  <a:pt x="1755648" y="292608"/>
                  <a:pt x="1755648" y="292608"/>
                </a:cubicBezTo>
                <a:cubicBezTo>
                  <a:pt x="1766088" y="417890"/>
                  <a:pt x="1767982" y="537158"/>
                  <a:pt x="1792224" y="658368"/>
                </a:cubicBezTo>
                <a:cubicBezTo>
                  <a:pt x="1795510" y="674799"/>
                  <a:pt x="1800352" y="690880"/>
                  <a:pt x="1804416" y="707136"/>
                </a:cubicBezTo>
                <a:cubicBezTo>
                  <a:pt x="1800352" y="816864"/>
                  <a:pt x="1803150" y="927062"/>
                  <a:pt x="1792224" y="1036320"/>
                </a:cubicBezTo>
                <a:cubicBezTo>
                  <a:pt x="1790766" y="1050900"/>
                  <a:pt x="1774393" y="1059790"/>
                  <a:pt x="1767840" y="1072896"/>
                </a:cubicBezTo>
                <a:cubicBezTo>
                  <a:pt x="1762093" y="1084391"/>
                  <a:pt x="1761395" y="1097977"/>
                  <a:pt x="1755648" y="1109472"/>
                </a:cubicBezTo>
                <a:cubicBezTo>
                  <a:pt x="1738674" y="1143420"/>
                  <a:pt x="1721652" y="1155660"/>
                  <a:pt x="1694688" y="1182624"/>
                </a:cubicBezTo>
                <a:cubicBezTo>
                  <a:pt x="1653736" y="1285004"/>
                  <a:pt x="1693787" y="1208089"/>
                  <a:pt x="1633728" y="1280160"/>
                </a:cubicBezTo>
                <a:cubicBezTo>
                  <a:pt x="1624347" y="1291417"/>
                  <a:pt x="1617861" y="1304812"/>
                  <a:pt x="1609344" y="1316736"/>
                </a:cubicBezTo>
                <a:cubicBezTo>
                  <a:pt x="1597533" y="1333271"/>
                  <a:pt x="1585992" y="1350076"/>
                  <a:pt x="1572768" y="1365504"/>
                </a:cubicBezTo>
                <a:cubicBezTo>
                  <a:pt x="1537098" y="1407119"/>
                  <a:pt x="1480116" y="1447592"/>
                  <a:pt x="1438656" y="1475232"/>
                </a:cubicBezTo>
                <a:cubicBezTo>
                  <a:pt x="1414272" y="1491488"/>
                  <a:pt x="1393306" y="1514733"/>
                  <a:pt x="1365504" y="1524000"/>
                </a:cubicBezTo>
                <a:cubicBezTo>
                  <a:pt x="1353312" y="1528064"/>
                  <a:pt x="1341473" y="1533404"/>
                  <a:pt x="1328928" y="1536192"/>
                </a:cubicBezTo>
                <a:cubicBezTo>
                  <a:pt x="1304796" y="1541555"/>
                  <a:pt x="1280016" y="1543536"/>
                  <a:pt x="1255776" y="1548384"/>
                </a:cubicBezTo>
                <a:cubicBezTo>
                  <a:pt x="1239345" y="1551670"/>
                  <a:pt x="1223264" y="1556512"/>
                  <a:pt x="1207008" y="1560576"/>
                </a:cubicBezTo>
                <a:cubicBezTo>
                  <a:pt x="1089152" y="1556512"/>
                  <a:pt x="970910" y="1558749"/>
                  <a:pt x="853440" y="1548384"/>
                </a:cubicBezTo>
                <a:cubicBezTo>
                  <a:pt x="831639" y="1546460"/>
                  <a:pt x="812972" y="1531684"/>
                  <a:pt x="792480" y="1524000"/>
                </a:cubicBezTo>
                <a:cubicBezTo>
                  <a:pt x="780447" y="1519488"/>
                  <a:pt x="768261" y="1515339"/>
                  <a:pt x="755904" y="1511808"/>
                </a:cubicBezTo>
                <a:cubicBezTo>
                  <a:pt x="737674" y="1506600"/>
                  <a:pt x="690048" y="1497168"/>
                  <a:pt x="670560" y="1487424"/>
                </a:cubicBezTo>
                <a:cubicBezTo>
                  <a:pt x="657454" y="1480871"/>
                  <a:pt x="646706" y="1470310"/>
                  <a:pt x="633984" y="1463040"/>
                </a:cubicBezTo>
                <a:cubicBezTo>
                  <a:pt x="618204" y="1454023"/>
                  <a:pt x="600996" y="1447673"/>
                  <a:pt x="585216" y="1438656"/>
                </a:cubicBezTo>
                <a:cubicBezTo>
                  <a:pt x="572494" y="1431386"/>
                  <a:pt x="561362" y="1421542"/>
                  <a:pt x="548640" y="1414272"/>
                </a:cubicBezTo>
                <a:cubicBezTo>
                  <a:pt x="532860" y="1405255"/>
                  <a:pt x="515457" y="1399239"/>
                  <a:pt x="499872" y="1389888"/>
                </a:cubicBezTo>
                <a:cubicBezTo>
                  <a:pt x="474742" y="1374810"/>
                  <a:pt x="451104" y="1357376"/>
                  <a:pt x="426720" y="1341120"/>
                </a:cubicBezTo>
                <a:cubicBezTo>
                  <a:pt x="414528" y="1332992"/>
                  <a:pt x="404359" y="1320290"/>
                  <a:pt x="390144" y="1316736"/>
                </a:cubicBezTo>
                <a:lnTo>
                  <a:pt x="341376" y="1304544"/>
                </a:lnTo>
                <a:cubicBezTo>
                  <a:pt x="333248" y="1292352"/>
                  <a:pt x="327353" y="1278329"/>
                  <a:pt x="316992" y="1267968"/>
                </a:cubicBezTo>
                <a:cubicBezTo>
                  <a:pt x="235712" y="1186688"/>
                  <a:pt x="321056" y="1304544"/>
                  <a:pt x="256032" y="1207008"/>
                </a:cubicBezTo>
                <a:cubicBezTo>
                  <a:pt x="251968" y="1190752"/>
                  <a:pt x="248655" y="1174290"/>
                  <a:pt x="243840" y="1158240"/>
                </a:cubicBezTo>
                <a:cubicBezTo>
                  <a:pt x="236454" y="1133621"/>
                  <a:pt x="224497" y="1110292"/>
                  <a:pt x="219456" y="1085088"/>
                </a:cubicBezTo>
                <a:cubicBezTo>
                  <a:pt x="215392" y="1064768"/>
                  <a:pt x="212716" y="1044120"/>
                  <a:pt x="207264" y="1024128"/>
                </a:cubicBezTo>
                <a:cubicBezTo>
                  <a:pt x="200501" y="999331"/>
                  <a:pt x="182880" y="950976"/>
                  <a:pt x="182880" y="950976"/>
                </a:cubicBezTo>
                <a:cubicBezTo>
                  <a:pt x="178816" y="922528"/>
                  <a:pt x="178945" y="893157"/>
                  <a:pt x="170688" y="865632"/>
                </a:cubicBezTo>
                <a:cubicBezTo>
                  <a:pt x="166478" y="851597"/>
                  <a:pt x="155685" y="840313"/>
                  <a:pt x="146304" y="829056"/>
                </a:cubicBezTo>
                <a:cubicBezTo>
                  <a:pt x="116968" y="793853"/>
                  <a:pt x="109116" y="792072"/>
                  <a:pt x="73152" y="768096"/>
                </a:cubicBezTo>
                <a:cubicBezTo>
                  <a:pt x="65024" y="755904"/>
                  <a:pt x="59129" y="741881"/>
                  <a:pt x="48768" y="731520"/>
                </a:cubicBezTo>
                <a:cubicBezTo>
                  <a:pt x="38407" y="721159"/>
                  <a:pt x="21346" y="718578"/>
                  <a:pt x="12192" y="707136"/>
                </a:cubicBezTo>
                <a:cubicBezTo>
                  <a:pt x="4164" y="697101"/>
                  <a:pt x="4064" y="682752"/>
                  <a:pt x="0" y="670560"/>
                </a:cubicBezTo>
                <a:cubicBezTo>
                  <a:pt x="30760" y="624420"/>
                  <a:pt x="14023" y="644345"/>
                  <a:pt x="48768" y="609600"/>
                </a:cubicBezTo>
              </a:path>
            </a:pathLst>
          </a:custGeom>
          <a:noFill/>
          <a:ln>
            <a:solidFill>
              <a:srgbClr val="FF0000">
                <a:alpha val="73000"/>
              </a:srgbClr>
            </a:solidFill>
          </a:ln>
          <a:effectLst>
            <a:glow rad="228600">
              <a:schemeClr val="accent2">
                <a:satMod val="175000"/>
                <a:alpha val="40000"/>
              </a:schemeClr>
            </a:glow>
            <a:softEdge rad="419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56051082"/>
      </p:ext>
    </p:extLst>
  </p:cSld>
  <p:clrMapOvr>
    <a:masterClrMapping/>
  </p:clrMapOvr>
  <p:transition spd="slow">
    <p:fade/>
    <p:sndAc>
      <p:stSnd>
        <p:snd r:embed="rId2"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548680"/>
            <a:ext cx="8229600" cy="6192688"/>
          </a:xfrm>
        </p:spPr>
        <p:txBody>
          <a:bodyPr>
            <a:normAutofit/>
          </a:bodyPr>
          <a:lstStyle/>
          <a:p>
            <a:pPr marL="0" indent="0">
              <a:buNone/>
            </a:pPr>
            <a:r>
              <a:rPr lang="pl-PL" sz="2000" b="1" dirty="0"/>
              <a:t>Pod zarządem Nadleśnictwa Bełchatów </a:t>
            </a:r>
            <a:r>
              <a:rPr lang="pl-PL" sz="2000" dirty="0"/>
              <a:t>znajduje się prawie 20.000 hektarów lasów. Leśnicy z Nadleśnictwa opiekują się także obszarem ponad 14.000  hektarów lasów prywatnych.</a:t>
            </a:r>
          </a:p>
          <a:p>
            <a:pPr marL="0" indent="0">
              <a:buNone/>
            </a:pPr>
            <a:r>
              <a:rPr lang="pl-PL" sz="2000" dirty="0"/>
              <a:t>W lasach Nadleśnictwa Bełchatów przeważają </a:t>
            </a:r>
            <a:r>
              <a:rPr lang="pl-PL" sz="2000" b="1" dirty="0"/>
              <a:t>drzewa iglaste, głównie sosny.</a:t>
            </a:r>
          </a:p>
          <a:p>
            <a:pPr marL="0" indent="0">
              <a:buNone/>
            </a:pPr>
            <a:r>
              <a:rPr lang="pl-PL" sz="2000" b="1" dirty="0"/>
              <a:t>Na terenie Nadleśnictwa znajduje się Kopalnia Węgla Brunatnego oraz Elektrownia Bełchatów. </a:t>
            </a:r>
            <a:r>
              <a:rPr lang="pl-PL" sz="2000" dirty="0"/>
              <a:t>Obecność tych zakładów ma duży wpływ na specyficzny charakter gospodarki leśnej Nadleśnictwa. Działania wiążą się z zagospodarowaniem terenów poprzemysłowych oraz </a:t>
            </a:r>
            <a:r>
              <a:rPr lang="pl-PL" sz="2000" dirty="0" err="1"/>
              <a:t>wylesieniami</a:t>
            </a:r>
            <a:r>
              <a:rPr lang="pl-PL" sz="2000" dirty="0"/>
              <a:t> pod odkrywkę węgla brunatnego.</a:t>
            </a:r>
          </a:p>
          <a:p>
            <a:pPr marL="0" indent="0">
              <a:buNone/>
            </a:pPr>
            <a:endParaRPr lang="pl-PL" dirty="0"/>
          </a:p>
          <a:p>
            <a:endParaRPr lang="pl-PL"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861048"/>
            <a:ext cx="8172399" cy="319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9240030"/>
      </p:ext>
    </p:extLst>
  </p:cSld>
  <p:clrMapOvr>
    <a:masterClrMapping/>
  </p:clrMapOvr>
  <p:transition spd="slow">
    <p:fade/>
    <p:sndAc>
      <p:stSnd>
        <p:snd r:embed="rId2" name="suction.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76672"/>
            <a:ext cx="8229600" cy="5649491"/>
          </a:xfrm>
        </p:spPr>
        <p:txBody>
          <a:bodyPr>
            <a:normAutofit/>
          </a:bodyPr>
          <a:lstStyle/>
          <a:p>
            <a:pPr marL="0" indent="0">
              <a:buNone/>
            </a:pPr>
            <a:r>
              <a:rPr lang="pl-PL" sz="2000" b="1" dirty="0"/>
              <a:t>Pomimo działalności dużych zakładów przemysłowych, na terenie Nadleśnictwa Bełchatów znajduje się wiele ciekawych oraz zróżnicowanych ekosystemów, ważnych dla turystyki i wypoczynku.</a:t>
            </a:r>
          </a:p>
          <a:p>
            <a:pPr marL="0" indent="0">
              <a:buNone/>
            </a:pPr>
            <a:r>
              <a:rPr lang="pl-PL" sz="2000" dirty="0"/>
              <a:t>Do obszarów tych należą m.in.:</a:t>
            </a:r>
          </a:p>
          <a:p>
            <a:pPr marL="0" indent="0" algn="just">
              <a:buNone/>
            </a:pPr>
            <a:r>
              <a:rPr lang="pl-PL" sz="2000" dirty="0"/>
              <a:t> - </a:t>
            </a:r>
            <a:r>
              <a:rPr lang="pl-PL" sz="2000" b="1" dirty="0"/>
              <a:t>Chrząstawsko-Widawski Obszar Chronionego Krajobrazu</a:t>
            </a:r>
            <a:endParaRPr lang="pl-PL" sz="2000" dirty="0"/>
          </a:p>
          <a:p>
            <a:pPr marL="0" indent="0" algn="just">
              <a:buNone/>
            </a:pPr>
            <a:r>
              <a:rPr lang="pl-PL" sz="2000" dirty="0"/>
              <a:t>obszarem swoim obejmuje doliny rzek Widawki i </a:t>
            </a:r>
            <a:r>
              <a:rPr lang="pl-PL" sz="2000" dirty="0" err="1"/>
              <a:t>Chrząstawki</a:t>
            </a:r>
            <a:r>
              <a:rPr lang="pl-PL" sz="2000" dirty="0"/>
              <a:t> o naturalnym charakterze, wraz z przyległymi  terenami, wyróżniające się bogactwem flory i fauny. Na tym terenie występują kompleksy łąk z oczkami wodnymi oraz roślinnością szuwarową i wodną.</a:t>
            </a:r>
          </a:p>
          <a:p>
            <a:pPr marL="0" indent="0" algn="just">
              <a:buNone/>
            </a:pPr>
            <a:endParaRPr lang="pl-P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686" y="4149080"/>
            <a:ext cx="4032449"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3545" y="4149080"/>
            <a:ext cx="3744416"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0737020"/>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camera.wav"/>
          </p:stSnd>
        </p:sndAc>
      </p:transition>
    </mc:Choice>
    <mc:Fallback xmlns="">
      <p:transition spd="slow">
        <p:fade/>
        <p:sndAc>
          <p:stSnd>
            <p:snd r:embed="rId5" name="camera.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260648"/>
            <a:ext cx="8229600" cy="5865515"/>
          </a:xfrm>
        </p:spPr>
        <p:txBody>
          <a:bodyPr>
            <a:normAutofit/>
          </a:bodyPr>
          <a:lstStyle/>
          <a:p>
            <a:pPr marL="0" indent="0" algn="just">
              <a:buNone/>
            </a:pPr>
            <a:r>
              <a:rPr lang="pl-PL" sz="2800" b="1" dirty="0"/>
              <a:t>- </a:t>
            </a:r>
            <a:r>
              <a:rPr lang="pl-PL" sz="2000" b="1" dirty="0"/>
              <a:t>Park Krajobrazowy Międzyrzecza Warty i Widawki </a:t>
            </a:r>
          </a:p>
          <a:p>
            <a:pPr marL="0" indent="0" algn="just">
              <a:buNone/>
            </a:pPr>
            <a:r>
              <a:rPr lang="pl-PL" sz="2000" dirty="0"/>
              <a:t>W granicach zasięgu terytorialnego Nadleśnictwa Bełchatów znajduje się niewielki wschodni fragment parku, położony na terenie gminy Widawa.</a:t>
            </a:r>
          </a:p>
          <a:p>
            <a:pPr marL="0" indent="0">
              <a:buNone/>
            </a:pPr>
            <a:endParaRPr lang="pl-PL" sz="2000" dirty="0"/>
          </a:p>
          <a:p>
            <a:pPr marL="0" indent="0">
              <a:buNone/>
            </a:pPr>
            <a:endParaRPr lang="pl-PL" sz="2000" dirty="0"/>
          </a:p>
          <a:p>
            <a:pPr marL="0" indent="0">
              <a:buNone/>
            </a:pPr>
            <a:endParaRPr lang="pl-PL" sz="2000" dirty="0"/>
          </a:p>
          <a:p>
            <a:pPr marL="0" indent="0">
              <a:buNone/>
            </a:pPr>
            <a:endParaRPr lang="pl-PL" sz="2000" dirty="0"/>
          </a:p>
          <a:p>
            <a:pPr marL="0" indent="0">
              <a:buNone/>
            </a:pPr>
            <a:endParaRPr lang="pl-PL" sz="2000" dirty="0"/>
          </a:p>
          <a:p>
            <a:pPr marL="0" indent="0">
              <a:buNone/>
            </a:pPr>
            <a:endParaRPr lang="pl-PL" sz="2000" dirty="0"/>
          </a:p>
          <a:p>
            <a:pPr marL="0" indent="0">
              <a:buNone/>
            </a:pPr>
            <a:r>
              <a:rPr lang="pl-PL" sz="2000" b="1" dirty="0"/>
              <a:t>- Rezerwat Łuszczanowice</a:t>
            </a:r>
          </a:p>
          <a:p>
            <a:pPr marL="0" indent="0">
              <a:buNone/>
            </a:pPr>
            <a:r>
              <a:rPr lang="pl-PL" sz="2000" dirty="0"/>
              <a:t>Florystyczny i leśny </a:t>
            </a:r>
            <a:r>
              <a:rPr lang="pl-PL" sz="2000" dirty="0">
                <a:solidFill>
                  <a:schemeClr val="tx1">
                    <a:lumMod val="95000"/>
                    <a:lumOff val="5000"/>
                  </a:schemeClr>
                </a:solidFill>
              </a:rPr>
              <a:t>rezerwat przyrody </a:t>
            </a:r>
            <a:r>
              <a:rPr lang="pl-PL" sz="2000" dirty="0"/>
              <a:t>w gminie Kleszczów. Celem ochrony jest zachowanie naturalnego fragmentu lasu jodłowego.</a:t>
            </a:r>
            <a:endParaRPr lang="pl-PL" sz="20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016" y="1495088"/>
            <a:ext cx="3816424" cy="2005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1517192"/>
            <a:ext cx="3970344" cy="198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272" y="5619256"/>
            <a:ext cx="3168352" cy="1206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4476" y="5598629"/>
            <a:ext cx="4248472" cy="1226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3652818"/>
      </p:ext>
    </p:extLst>
  </p:cSld>
  <p:clrMapOvr>
    <a:masterClrMapping/>
  </p:clrMapOvr>
  <mc:AlternateContent xmlns:mc="http://schemas.openxmlformats.org/markup-compatibility/2006" xmlns:p14="http://schemas.microsoft.com/office/powerpoint/2010/main">
    <mc:Choice Requires="p14">
      <p:transition spd="slow" p14:dur="3900">
        <p14:glitter pattern="hexagon"/>
        <p:sndAc>
          <p:stSnd>
            <p:snd r:embed="rId2" name="cashreg.wav"/>
          </p:stSnd>
        </p:sndAc>
      </p:transition>
    </mc:Choice>
    <mc:Fallback xmlns="">
      <p:transition spd="slow">
        <p:fade/>
        <p:sndAc>
          <p:stSnd>
            <p:snd r:embed="rId7" name="cashreg.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598" y="609600"/>
            <a:ext cx="7891491" cy="5891234"/>
          </a:xfrm>
        </p:spPr>
        <p:txBody>
          <a:bodyPr>
            <a:normAutofit/>
          </a:bodyPr>
          <a:lstStyle/>
          <a:p>
            <a:pPr lvl="0"/>
            <a:r>
              <a:rPr lang="pl-PL" sz="2400" b="1" dirty="0" smtClean="0"/>
              <a:t>Ochrona przyrody jest stosowana w ;</a:t>
            </a:r>
            <a:br>
              <a:rPr lang="pl-PL" sz="2400" b="1" dirty="0" smtClean="0"/>
            </a:br>
            <a:r>
              <a:rPr lang="pl-PL" sz="2400" b="1" dirty="0" smtClean="0"/>
              <a:t/>
            </a:r>
            <a:br>
              <a:rPr lang="pl-PL" sz="2400" b="1" dirty="0" smtClean="0"/>
            </a:br>
            <a:r>
              <a:rPr lang="pl-PL" sz="1800" b="1" cap="all" dirty="0" smtClean="0">
                <a:hlinkClick r:id="rId3"/>
              </a:rPr>
              <a:t>REZERWATY PRZYRODY</a:t>
            </a:r>
            <a:r>
              <a:rPr lang="pl-PL" sz="1800" b="1" cap="all" dirty="0" smtClean="0"/>
              <a:t/>
            </a:r>
            <a:br>
              <a:rPr lang="pl-PL" sz="1800" b="1" cap="all" dirty="0" smtClean="0"/>
            </a:br>
            <a:r>
              <a:rPr lang="pl-PL" sz="1800" dirty="0" smtClean="0"/>
              <a:t>Rezerwat Łuszczanowice został utworzony Zarządzeniem </a:t>
            </a:r>
            <a:r>
              <a:rPr lang="pl-PL" sz="1800" dirty="0" err="1" smtClean="0"/>
              <a:t>MLiPD</a:t>
            </a:r>
            <a:r>
              <a:rPr lang="pl-PL" sz="1800" dirty="0" smtClean="0"/>
              <a:t> z dnia 19 kwietnia 1979 roku (M.P. Nr 13, poz. 77) w sprawie uznania za rezerwat przyrody.</a:t>
            </a:r>
            <a:br>
              <a:rPr lang="pl-PL" sz="1800" dirty="0" smtClean="0"/>
            </a:br>
            <a:r>
              <a:rPr lang="pl-PL" sz="1800" dirty="0" smtClean="0"/>
              <a:t/>
            </a:r>
            <a:br>
              <a:rPr lang="pl-PL" sz="1800" dirty="0" smtClean="0"/>
            </a:br>
            <a:r>
              <a:rPr lang="pl-PL" sz="1800" dirty="0" smtClean="0"/>
              <a:t/>
            </a:r>
            <a:br>
              <a:rPr lang="pl-PL" sz="1800" dirty="0" smtClean="0"/>
            </a:br>
            <a:r>
              <a:rPr lang="pl-PL" sz="1800" dirty="0" smtClean="0"/>
              <a:t/>
            </a:r>
            <a:br>
              <a:rPr lang="pl-PL" sz="1800" dirty="0" smtClean="0"/>
            </a:br>
            <a:r>
              <a:rPr lang="pl-PL" sz="1800" dirty="0" smtClean="0"/>
              <a:t/>
            </a:r>
            <a:br>
              <a:rPr lang="pl-PL" sz="1800" dirty="0" smtClean="0"/>
            </a:br>
            <a:r>
              <a:rPr lang="pl-PL" sz="1800" dirty="0" smtClean="0"/>
              <a:t/>
            </a:r>
            <a:br>
              <a:rPr lang="pl-PL" sz="1800" dirty="0" smtClean="0"/>
            </a:br>
            <a:r>
              <a:rPr lang="pl-PL" sz="1800" dirty="0" smtClean="0"/>
              <a:t/>
            </a:r>
            <a:br>
              <a:rPr lang="pl-PL" sz="1800" dirty="0" smtClean="0"/>
            </a:br>
            <a:r>
              <a:rPr lang="pl-PL" sz="1800" b="1" dirty="0" smtClean="0">
                <a:solidFill>
                  <a:srgbClr val="2B2B2B"/>
                </a:solidFill>
                <a:latin typeface="Open Sans"/>
                <a:cs typeface="Arial" pitchFamily="34" charset="0"/>
                <a:hlinkClick r:id="rId4"/>
              </a:rPr>
              <a:t>POMNIKI PRZYRODY</a:t>
            </a:r>
            <a:r>
              <a:rPr lang="pl-PL" sz="1800" b="1" dirty="0" smtClean="0">
                <a:solidFill>
                  <a:srgbClr val="2B2B2B"/>
                </a:solidFill>
                <a:latin typeface="Open Sans"/>
                <a:cs typeface="Arial" pitchFamily="34" charset="0"/>
              </a:rPr>
              <a:t/>
            </a:r>
            <a:br>
              <a:rPr lang="pl-PL" sz="1800" b="1" dirty="0" smtClean="0">
                <a:solidFill>
                  <a:srgbClr val="2B2B2B"/>
                </a:solidFill>
                <a:latin typeface="Open Sans"/>
                <a:cs typeface="Arial" pitchFamily="34" charset="0"/>
              </a:rPr>
            </a:br>
            <a:r>
              <a:rPr lang="pl-PL" sz="1800" dirty="0" smtClean="0">
                <a:solidFill>
                  <a:srgbClr val="000000"/>
                </a:solidFill>
                <a:latin typeface="Open Sans"/>
                <a:cs typeface="Arial" pitchFamily="34" charset="0"/>
              </a:rPr>
              <a:t> </a:t>
            </a:r>
            <a:r>
              <a:rPr lang="pl-PL" sz="1800" dirty="0" smtClean="0">
                <a:latin typeface="Open Sans"/>
                <a:cs typeface="Arial" pitchFamily="34" charset="0"/>
              </a:rPr>
              <a:t>Pomniki przyrody to zwykle pojedyncze okazy przyrody ożywionej bądź nieożywionej. Najczęściej występującymi w lasach pomnikami przyrody są najstarsze i największe drzewa. W 2012 r. mieliśmy ich w całej Polsce już prawie 11 tys., z czego 8,5 tys. stanowiły właśnie drzewa</a:t>
            </a:r>
            <a:endParaRPr lang="pl-PL" sz="1800" b="1" dirty="0"/>
          </a:p>
        </p:txBody>
      </p:sp>
      <p:sp>
        <p:nvSpPr>
          <p:cNvPr id="3" name="Prostokąt 2"/>
          <p:cNvSpPr/>
          <p:nvPr/>
        </p:nvSpPr>
        <p:spPr>
          <a:xfrm>
            <a:off x="642910" y="2643182"/>
            <a:ext cx="7786742" cy="1200329"/>
          </a:xfrm>
          <a:prstGeom prst="rect">
            <a:avLst/>
          </a:prstGeom>
        </p:spPr>
        <p:txBody>
          <a:bodyPr wrap="square">
            <a:spAutoFit/>
          </a:bodyPr>
          <a:lstStyle/>
          <a:p>
            <a:r>
              <a:rPr lang="pl-PL" b="1" cap="all" dirty="0" smtClean="0">
                <a:solidFill>
                  <a:schemeClr val="accent1"/>
                </a:solidFill>
                <a:hlinkClick r:id="rId5"/>
              </a:rPr>
              <a:t>PARKI KRAJOBRAZOWE</a:t>
            </a:r>
          </a:p>
          <a:p>
            <a:r>
              <a:rPr lang="pl-PL" dirty="0" smtClean="0">
                <a:solidFill>
                  <a:schemeClr val="accent1"/>
                </a:solidFill>
              </a:rPr>
              <a:t>Parki krajobrazowe tworzy się na terenach o wyjątkowych walorach przyrodniczych i estetyczno-krajobrazowych. Mamy ich w Polsce 125. Zajmują 2,5 mln ha, z czego blisko 1,3 mln ha to lasy.</a:t>
            </a:r>
            <a:endParaRPr lang="pl-PL" dirty="0">
              <a:solidFill>
                <a:schemeClr val="accent1"/>
              </a:solidFill>
            </a:endParaRPr>
          </a:p>
        </p:txBody>
      </p:sp>
      <p:sp>
        <p:nvSpPr>
          <p:cNvPr id="6159" name="Rectangle 15"/>
          <p:cNvSpPr>
            <a:spLocks noChangeArrowheads="1"/>
          </p:cNvSpPr>
          <p:nvPr/>
        </p:nvSpPr>
        <p:spPr bwMode="auto">
          <a:xfrm>
            <a:off x="0" y="0"/>
            <a:ext cx="128240" cy="405199"/>
          </a:xfrm>
          <a:prstGeom prst="rect">
            <a:avLst/>
          </a:prstGeom>
          <a:noFill/>
          <a:ln w="9525">
            <a:noFill/>
            <a:miter lim="800000"/>
            <a:headEnd/>
            <a:tailEnd/>
          </a:ln>
          <a:effectLst/>
        </p:spPr>
        <p:txBody>
          <a:bodyPr vert="horz" wrap="none" lIns="0" tIns="0" rIns="0" bIns="12696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dirty="0" smtClean="0">
                <a:ln>
                  <a:noFill/>
                </a:ln>
                <a:solidFill>
                  <a:schemeClr val="tx1"/>
                </a:solidFill>
                <a:effectLst/>
                <a:latin typeface="Arial" pitchFamily="34" charset="0"/>
                <a:cs typeface="Arial" pitchFamily="34" charset="0"/>
              </a:rPr>
              <a:t>  </a:t>
            </a:r>
            <a:endParaRPr kumimoji="0" lang="pl-PL" sz="12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04840936"/>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wind.wav"/>
          </p:stSnd>
        </p:sndAc>
      </p:transition>
    </mc:Choice>
    <mc:Fallback xmlns="">
      <p:transition spd="slow">
        <p:fade/>
        <p:sndAc>
          <p:stSnd>
            <p:snd r:embed="rId6" name="wind.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0034" y="357166"/>
            <a:ext cx="8215369" cy="6143668"/>
          </a:xfrm>
        </p:spPr>
        <p:txBody>
          <a:bodyPr>
            <a:normAutofit/>
          </a:bodyPr>
          <a:lstStyle/>
          <a:p>
            <a:pPr lvl="0" defTabSz="914400" eaLnBrk="0" fontAlgn="base" hangingPunct="0">
              <a:spcAft>
                <a:spcPct val="0"/>
              </a:spcAft>
            </a:pPr>
            <a:r>
              <a:rPr lang="pl-PL" sz="1800" b="1" dirty="0" smtClean="0">
                <a:solidFill>
                  <a:srgbClr val="2B2B2B"/>
                </a:solidFill>
                <a:latin typeface="Open Sans"/>
                <a:cs typeface="Arial" pitchFamily="34" charset="0"/>
                <a:hlinkClick r:id="rId3"/>
              </a:rPr>
              <a:t>SUROWIEC DO WSZYSTKIEGO</a:t>
            </a:r>
            <a:r>
              <a:rPr lang="pl-PL" sz="1800" b="1" dirty="0" smtClean="0">
                <a:solidFill>
                  <a:srgbClr val="2B2B2B"/>
                </a:solidFill>
                <a:latin typeface="Open Sans"/>
                <a:cs typeface="Arial" pitchFamily="34" charset="0"/>
              </a:rPr>
              <a:t/>
            </a:r>
            <a:br>
              <a:rPr lang="pl-PL" sz="1800" b="1" dirty="0" smtClean="0">
                <a:solidFill>
                  <a:srgbClr val="2B2B2B"/>
                </a:solidFill>
                <a:latin typeface="Open Sans"/>
                <a:cs typeface="Arial" pitchFamily="34" charset="0"/>
              </a:rPr>
            </a:br>
            <a:r>
              <a:rPr lang="pl-PL" sz="1800" dirty="0" smtClean="0">
                <a:latin typeface="Open Sans"/>
                <a:cs typeface="Arial" pitchFamily="34" charset="0"/>
              </a:rPr>
              <a:t>W erze szkła, aluminium i krzemu można by odnieść wrażenie, że drewno jest passe. Nic bardziej mylnego! Gdziekolwiek się znajdziemy, na pewno wokół nas będzie wiele przedmiotów, które nie powstałyby bez użycia drewna.</a:t>
            </a:r>
            <a:r>
              <a:rPr lang="pl-PL" sz="6600" dirty="0" smtClean="0">
                <a:latin typeface="Arial" pitchFamily="34" charset="0"/>
                <a:cs typeface="Arial" pitchFamily="34" charset="0"/>
              </a:rPr>
              <a:t/>
            </a:r>
            <a:br>
              <a:rPr lang="pl-PL" sz="6600" dirty="0" smtClean="0">
                <a:latin typeface="Arial" pitchFamily="34" charset="0"/>
                <a:cs typeface="Arial" pitchFamily="34" charset="0"/>
              </a:rPr>
            </a:br>
            <a:r>
              <a:rPr lang="pl-PL" sz="6600" dirty="0" smtClean="0">
                <a:solidFill>
                  <a:schemeClr val="tx1"/>
                </a:solidFill>
                <a:latin typeface="Arial" pitchFamily="34" charset="0"/>
                <a:cs typeface="Arial" pitchFamily="34" charset="0"/>
              </a:rPr>
              <a:t/>
            </a:r>
            <a:br>
              <a:rPr lang="pl-PL" sz="6600" dirty="0" smtClean="0">
                <a:solidFill>
                  <a:schemeClr val="tx1"/>
                </a:solidFill>
                <a:latin typeface="Arial" pitchFamily="34" charset="0"/>
                <a:cs typeface="Arial" pitchFamily="34" charset="0"/>
              </a:rPr>
            </a:br>
            <a:r>
              <a:rPr lang="pl-PL" sz="6600" dirty="0" smtClean="0">
                <a:solidFill>
                  <a:schemeClr val="tx1"/>
                </a:solidFill>
                <a:latin typeface="Arial" pitchFamily="34" charset="0"/>
                <a:cs typeface="Arial" pitchFamily="34" charset="0"/>
              </a:rPr>
              <a:t/>
            </a:r>
            <a:br>
              <a:rPr lang="pl-PL" sz="6600" dirty="0" smtClean="0">
                <a:solidFill>
                  <a:schemeClr val="tx1"/>
                </a:solidFill>
                <a:latin typeface="Arial" pitchFamily="34" charset="0"/>
                <a:cs typeface="Arial" pitchFamily="34" charset="0"/>
              </a:rPr>
            </a:br>
            <a:r>
              <a:rPr lang="pl-PL" sz="6600" dirty="0" smtClean="0">
                <a:solidFill>
                  <a:schemeClr val="tx1"/>
                </a:solidFill>
                <a:latin typeface="Arial" pitchFamily="34" charset="0"/>
                <a:cs typeface="Arial" pitchFamily="34" charset="0"/>
              </a:rPr>
              <a:t/>
            </a:r>
            <a:br>
              <a:rPr lang="pl-PL" sz="6600" dirty="0" smtClean="0">
                <a:solidFill>
                  <a:schemeClr val="tx1"/>
                </a:solidFill>
                <a:latin typeface="Arial" pitchFamily="34" charset="0"/>
                <a:cs typeface="Arial" pitchFamily="34" charset="0"/>
              </a:rPr>
            </a:br>
            <a:r>
              <a:rPr lang="pl-PL" sz="2000" b="1" dirty="0" smtClean="0">
                <a:solidFill>
                  <a:srgbClr val="2B2B2B"/>
                </a:solidFill>
                <a:latin typeface="Open Sans"/>
                <a:cs typeface="Arial" pitchFamily="34" charset="0"/>
                <a:hlinkClick r:id="rId4"/>
              </a:rPr>
              <a:t>SKĄD SIĘ BIERZE DREWNO</a:t>
            </a:r>
            <a:r>
              <a:rPr lang="pl-PL" sz="2000" b="1" dirty="0" smtClean="0">
                <a:solidFill>
                  <a:srgbClr val="2B2B2B"/>
                </a:solidFill>
                <a:latin typeface="Open Sans"/>
                <a:cs typeface="Arial" pitchFamily="34" charset="0"/>
              </a:rPr>
              <a:t/>
            </a:r>
            <a:br>
              <a:rPr lang="pl-PL" sz="2000" b="1" dirty="0" smtClean="0">
                <a:solidFill>
                  <a:srgbClr val="2B2B2B"/>
                </a:solidFill>
                <a:latin typeface="Open Sans"/>
                <a:cs typeface="Arial" pitchFamily="34" charset="0"/>
              </a:rPr>
            </a:br>
            <a:r>
              <a:rPr lang="pl-PL" sz="2000" dirty="0" smtClean="0">
                <a:latin typeface="Open Sans"/>
                <a:cs typeface="Arial" pitchFamily="34" charset="0"/>
              </a:rPr>
              <a:t>Zaspokojenie naszego zapotrzebowania na drewno i zapewnienie trwałości lasów nie są sprzecznymi interesami. Drewno w Polsce jest naturalnym bogactwem, które jest całkowicie odnawialne.</a:t>
            </a:r>
            <a:r>
              <a:rPr lang="pl-PL" sz="2000" dirty="0" smtClean="0">
                <a:latin typeface="Arial" pitchFamily="34" charset="0"/>
                <a:cs typeface="Arial" pitchFamily="34" charset="0"/>
              </a:rPr>
              <a:t/>
            </a:r>
            <a:br>
              <a:rPr lang="pl-PL" sz="2000" dirty="0" smtClean="0">
                <a:latin typeface="Arial" pitchFamily="34" charset="0"/>
                <a:cs typeface="Arial" pitchFamily="34" charset="0"/>
              </a:rPr>
            </a:br>
            <a:endParaRPr lang="pl-PL" sz="2000" dirty="0"/>
          </a:p>
        </p:txBody>
      </p:sp>
      <p:sp>
        <p:nvSpPr>
          <p:cNvPr id="5121" name="Rectangle 1"/>
          <p:cNvSpPr>
            <a:spLocks noChangeArrowheads="1"/>
          </p:cNvSpPr>
          <p:nvPr/>
        </p:nvSpPr>
        <p:spPr bwMode="auto">
          <a:xfrm>
            <a:off x="0" y="0"/>
            <a:ext cx="128240" cy="405199"/>
          </a:xfrm>
          <a:prstGeom prst="rect">
            <a:avLst/>
          </a:prstGeom>
          <a:noFill/>
          <a:ln w="9525">
            <a:noFill/>
            <a:miter lim="800000"/>
            <a:headEnd/>
            <a:tailEnd/>
          </a:ln>
          <a:effectLst/>
        </p:spPr>
        <p:txBody>
          <a:bodyPr vert="horz" wrap="none" lIns="0" tIns="0" rIns="0" bIns="12696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dirty="0" smtClean="0">
                <a:ln>
                  <a:noFill/>
                </a:ln>
                <a:solidFill>
                  <a:schemeClr val="tx1"/>
                </a:solidFill>
                <a:effectLst/>
                <a:latin typeface="Arial" pitchFamily="34" charset="0"/>
                <a:cs typeface="Arial" pitchFamily="34" charset="0"/>
              </a:rPr>
              <a:t>  </a:t>
            </a:r>
            <a:endParaRPr kumimoji="0" lang="pl-PL" sz="1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2" name="Picture 2" descr="http://www.belchatow.lodz.lasy.gov.pl/image/journal/article?img_id=26119662&amp;t=1421052542186&amp;width=330"/>
          <p:cNvPicPr>
            <a:picLocks noChangeAspect="1" noChangeArrowheads="1"/>
          </p:cNvPicPr>
          <p:nvPr/>
        </p:nvPicPr>
        <p:blipFill>
          <a:blip r:embed="rId5"/>
          <a:srcRect/>
          <a:stretch>
            <a:fillRect/>
          </a:stretch>
        </p:blipFill>
        <p:spPr bwMode="auto">
          <a:xfrm>
            <a:off x="428596" y="1928802"/>
            <a:ext cx="3143250" cy="2095500"/>
          </a:xfrm>
          <a:prstGeom prst="rect">
            <a:avLst/>
          </a:prstGeom>
          <a:noFill/>
        </p:spPr>
      </p:pic>
      <p:sp>
        <p:nvSpPr>
          <p:cNvPr id="5123" name="Rectangle 3"/>
          <p:cNvSpPr>
            <a:spLocks noChangeArrowheads="1"/>
          </p:cNvSpPr>
          <p:nvPr/>
        </p:nvSpPr>
        <p:spPr bwMode="auto">
          <a:xfrm>
            <a:off x="0" y="0"/>
            <a:ext cx="128240" cy="405199"/>
          </a:xfrm>
          <a:prstGeom prst="rect">
            <a:avLst/>
          </a:prstGeom>
          <a:noFill/>
          <a:ln w="9525">
            <a:noFill/>
            <a:miter lim="800000"/>
            <a:headEnd/>
            <a:tailEnd/>
          </a:ln>
          <a:effectLst/>
        </p:spPr>
        <p:txBody>
          <a:bodyPr vert="horz" wrap="none" lIns="0" tIns="0" rIns="0" bIns="12696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dirty="0" smtClean="0">
                <a:ln>
                  <a:noFill/>
                </a:ln>
                <a:solidFill>
                  <a:schemeClr val="tx1"/>
                </a:solidFill>
                <a:effectLst/>
                <a:latin typeface="Arial" pitchFamily="34" charset="0"/>
                <a:cs typeface="Arial" pitchFamily="34" charset="0"/>
              </a:rPr>
              <a:t>  </a:t>
            </a:r>
            <a:endParaRPr kumimoji="0" lang="pl-PL" sz="1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4" name="Picture 4" descr="http://www.belchatow.lodz.lasy.gov.pl/image/journal/article?img_id=22316247&amp;t=1388152288488&amp;width=330"/>
          <p:cNvPicPr>
            <a:picLocks noChangeAspect="1" noChangeArrowheads="1"/>
          </p:cNvPicPr>
          <p:nvPr/>
        </p:nvPicPr>
        <p:blipFill>
          <a:blip r:embed="rId6"/>
          <a:srcRect/>
          <a:stretch>
            <a:fillRect/>
          </a:stretch>
        </p:blipFill>
        <p:spPr bwMode="auto">
          <a:xfrm>
            <a:off x="4714876" y="1928802"/>
            <a:ext cx="3143250" cy="2095500"/>
          </a:xfrm>
          <a:prstGeom prst="rect">
            <a:avLst/>
          </a:prstGeom>
          <a:noFill/>
        </p:spPr>
      </p:pic>
    </p:spTree>
    <p:extLst>
      <p:ext uri="{BB962C8B-B14F-4D97-AF65-F5344CB8AC3E}">
        <p14:creationId xmlns:p14="http://schemas.microsoft.com/office/powerpoint/2010/main" val="2308786527"/>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type.wav"/>
          </p:stSnd>
        </p:sndAc>
      </p:transition>
    </mc:Choice>
    <mc:Fallback xmlns="">
      <p:transition spd="slow">
        <p:fade/>
        <p:sndAc>
          <p:stSnd>
            <p:snd r:embed="rId7" name="type.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599" y="609600"/>
            <a:ext cx="6347714" cy="6131768"/>
          </a:xfrm>
        </p:spPr>
        <p:txBody>
          <a:bodyPr>
            <a:normAutofit/>
          </a:bodyPr>
          <a:lstStyle/>
          <a:p>
            <a:r>
              <a:rPr lang="pl-PL" dirty="0"/>
              <a:t>Warunki geomorfologiczne</a:t>
            </a:r>
            <a:br>
              <a:rPr lang="pl-PL" dirty="0"/>
            </a:br>
            <a:r>
              <a:rPr lang="pl-PL" dirty="0"/>
              <a:t/>
            </a:r>
            <a:br>
              <a:rPr lang="pl-PL" dirty="0"/>
            </a:br>
            <a:r>
              <a:rPr lang="pl-PL" sz="2400" dirty="0"/>
              <a:t>Najniższy punkt (147,2m n.p.m.) leży w okolicach Rogóźna w gminie Widawa. Natomiast najwyższy punkt (400m n.p.m.) to szczyt Góry Kamieńsk, a najwyższe naturalne wzniesienie (252,8 m n.p.m.) położone jest w pobliżu Piekar w gminie </a:t>
            </a:r>
            <a:br>
              <a:rPr lang="pl-PL" sz="2400" dirty="0"/>
            </a:br>
            <a:r>
              <a:rPr lang="pl-PL" sz="2400" dirty="0"/>
              <a:t>Sulmierzyce.</a:t>
            </a:r>
            <a:endParaRPr lang="pl-PL" dirty="0"/>
          </a:p>
        </p:txBody>
      </p:sp>
      <p:pic>
        <p:nvPicPr>
          <p:cNvPr id="1028" name="Picture 4" descr="http://lotniska.dlapilota.pl/sites/lotniska.dlapilota.pl/files/galeria/rogozno_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349335"/>
            <a:ext cx="3344886" cy="25086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ocdn.eu/images/pulscms/ZWM7MDQsMCwyMyw0MDAsMjQwOzA2LDMyMCwxYzI_/b125efcff03af81e8d12af5c18b6957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4485" y="4349334"/>
            <a:ext cx="3657600" cy="2508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441774"/>
      </p:ext>
    </p:extLst>
  </p:cSld>
  <p:clrMapOvr>
    <a:masterClrMapping/>
  </p:clrMapOvr>
  <p:transition spd="slow">
    <p:fade/>
    <p:sndAc>
      <p:stSnd>
        <p:snd r:embed="rId2" name="coin.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599" y="609600"/>
            <a:ext cx="6347714" cy="2819400"/>
          </a:xfrm>
        </p:spPr>
        <p:txBody>
          <a:bodyPr>
            <a:normAutofit/>
          </a:bodyPr>
          <a:lstStyle/>
          <a:p>
            <a:r>
              <a:rPr lang="pl-PL" sz="2800" dirty="0"/>
              <a:t>Według planu urządzenia lasu na lata 2007-2016, średnioroczne zadania przedstawiają się następująco:</a:t>
            </a:r>
          </a:p>
        </p:txBody>
      </p:sp>
      <p:graphicFrame>
        <p:nvGraphicFramePr>
          <p:cNvPr id="3" name="Tabela 2"/>
          <p:cNvGraphicFramePr>
            <a:graphicFrameLocks noGrp="1"/>
          </p:cNvGraphicFramePr>
          <p:nvPr>
            <p:extLst>
              <p:ext uri="{D42A27DB-BD31-4B8C-83A1-F6EECF244321}">
                <p14:modId xmlns:p14="http://schemas.microsoft.com/office/powerpoint/2010/main" val="1829786824"/>
              </p:ext>
            </p:extLst>
          </p:nvPr>
        </p:nvGraphicFramePr>
        <p:xfrm>
          <a:off x="395536" y="2019301"/>
          <a:ext cx="5760639" cy="4838698"/>
        </p:xfrm>
        <a:graphic>
          <a:graphicData uri="http://schemas.openxmlformats.org/drawingml/2006/table">
            <a:tbl>
              <a:tblPr/>
              <a:tblGrid>
                <a:gridCol w="1920213">
                  <a:extLst>
                    <a:ext uri="{9D8B030D-6E8A-4147-A177-3AD203B41FA5}">
                      <a16:colId xmlns="" xmlns:a16="http://schemas.microsoft.com/office/drawing/2014/main" val="1794675448"/>
                    </a:ext>
                  </a:extLst>
                </a:gridCol>
                <a:gridCol w="1920213">
                  <a:extLst>
                    <a:ext uri="{9D8B030D-6E8A-4147-A177-3AD203B41FA5}">
                      <a16:colId xmlns="" xmlns:a16="http://schemas.microsoft.com/office/drawing/2014/main" val="1336881962"/>
                    </a:ext>
                  </a:extLst>
                </a:gridCol>
                <a:gridCol w="1920213">
                  <a:extLst>
                    <a:ext uri="{9D8B030D-6E8A-4147-A177-3AD203B41FA5}">
                      <a16:colId xmlns="" xmlns:a16="http://schemas.microsoft.com/office/drawing/2014/main" val="3618710672"/>
                    </a:ext>
                  </a:extLst>
                </a:gridCol>
              </a:tblGrid>
              <a:tr h="585960">
                <a:tc>
                  <a:txBody>
                    <a:bodyPr/>
                    <a:lstStyle/>
                    <a:p>
                      <a:pPr algn="r"/>
                      <a:r>
                        <a:rPr lang="pl-PL" sz="1400" dirty="0"/>
                        <a:t>1</a:t>
                      </a:r>
                    </a:p>
                  </a:txBody>
                  <a:tcPr marL="62604" marR="62604" marT="31302" marB="31302">
                    <a:lnL>
                      <a:noFill/>
                    </a:lnL>
                    <a:lnR>
                      <a:noFill/>
                    </a:lnR>
                    <a:lnT>
                      <a:noFill/>
                    </a:lnT>
                    <a:lnB>
                      <a:noFill/>
                    </a:lnB>
                  </a:tcPr>
                </a:tc>
                <a:tc>
                  <a:txBody>
                    <a:bodyPr/>
                    <a:lstStyle/>
                    <a:p>
                      <a:pPr algn="ctr"/>
                      <a:r>
                        <a:rPr lang="pl-PL" sz="1400" dirty="0"/>
                        <a:t>Odnowienia i zalesienia</a:t>
                      </a:r>
                    </a:p>
                  </a:txBody>
                  <a:tcPr marL="62604" marR="62604" marT="31302" marB="31302">
                    <a:lnL>
                      <a:noFill/>
                    </a:lnL>
                    <a:lnR>
                      <a:noFill/>
                    </a:lnR>
                    <a:lnT>
                      <a:noFill/>
                    </a:lnT>
                    <a:lnB>
                      <a:noFill/>
                    </a:lnB>
                  </a:tcPr>
                </a:tc>
                <a:tc>
                  <a:txBody>
                    <a:bodyPr/>
                    <a:lstStyle/>
                    <a:p>
                      <a:pPr algn="r"/>
                      <a:r>
                        <a:rPr lang="pl-PL" sz="1400"/>
                        <a:t>196 ha</a:t>
                      </a:r>
                    </a:p>
                  </a:txBody>
                  <a:tcPr marL="62604" marR="62604" marT="31302" marB="31302">
                    <a:lnL>
                      <a:noFill/>
                    </a:lnL>
                    <a:lnR>
                      <a:noFill/>
                    </a:lnR>
                    <a:lnT>
                      <a:noFill/>
                    </a:lnT>
                    <a:lnB>
                      <a:noFill/>
                    </a:lnB>
                  </a:tcPr>
                </a:tc>
                <a:extLst>
                  <a:ext uri="{0D108BD9-81ED-4DB2-BD59-A6C34878D82A}">
                    <a16:rowId xmlns="" xmlns:a16="http://schemas.microsoft.com/office/drawing/2014/main" val="1263945185"/>
                  </a:ext>
                </a:extLst>
              </a:tr>
              <a:tr h="1728368">
                <a:tc>
                  <a:txBody>
                    <a:bodyPr/>
                    <a:lstStyle/>
                    <a:p>
                      <a:pPr algn="r"/>
                      <a:r>
                        <a:rPr lang="pl-PL" sz="1400" dirty="0"/>
                        <a:t>2</a:t>
                      </a:r>
                    </a:p>
                  </a:txBody>
                  <a:tcPr marL="62604" marR="62604" marT="31302" marB="31302">
                    <a:lnL>
                      <a:noFill/>
                    </a:lnL>
                    <a:lnR>
                      <a:noFill/>
                    </a:lnR>
                    <a:lnT>
                      <a:noFill/>
                    </a:lnT>
                    <a:lnB>
                      <a:noFill/>
                    </a:lnB>
                  </a:tcPr>
                </a:tc>
                <a:tc>
                  <a:txBody>
                    <a:bodyPr/>
                    <a:lstStyle/>
                    <a:p>
                      <a:pPr algn="ctr"/>
                      <a:r>
                        <a:rPr lang="pl-PL" sz="1400" dirty="0"/>
                        <a:t>Pielęgnowanie lasu</a:t>
                      </a:r>
                      <a:br>
                        <a:rPr lang="pl-PL" sz="1400" dirty="0"/>
                      </a:br>
                      <a:r>
                        <a:rPr lang="pl-PL" sz="1400" dirty="0"/>
                        <a:t>w tym: pielęgnowanie gleby</a:t>
                      </a:r>
                      <a:br>
                        <a:rPr lang="pl-PL" sz="1400" dirty="0"/>
                      </a:br>
                      <a:r>
                        <a:rPr lang="pl-PL" sz="1400" dirty="0"/>
                        <a:t>czyszczenia wczesne</a:t>
                      </a:r>
                      <a:br>
                        <a:rPr lang="pl-PL" sz="1400" dirty="0"/>
                      </a:br>
                      <a:r>
                        <a:rPr lang="pl-PL" sz="1400" dirty="0"/>
                        <a:t>czyszczenia późne</a:t>
                      </a:r>
                    </a:p>
                  </a:txBody>
                  <a:tcPr marL="62604" marR="62604" marT="31302" marB="31302">
                    <a:lnL>
                      <a:noFill/>
                    </a:lnL>
                    <a:lnR>
                      <a:noFill/>
                    </a:lnR>
                    <a:lnT>
                      <a:noFill/>
                    </a:lnT>
                    <a:lnB>
                      <a:noFill/>
                    </a:lnB>
                  </a:tcPr>
                </a:tc>
                <a:tc>
                  <a:txBody>
                    <a:bodyPr/>
                    <a:lstStyle/>
                    <a:p>
                      <a:pPr algn="r"/>
                      <a:r>
                        <a:rPr lang="pl-PL" sz="1400" dirty="0"/>
                        <a:t>657 ha</a:t>
                      </a:r>
                      <a:br>
                        <a:rPr lang="pl-PL" sz="1400" dirty="0"/>
                      </a:br>
                      <a:r>
                        <a:rPr lang="pl-PL" sz="1400" dirty="0"/>
                        <a:t>189 ha</a:t>
                      </a:r>
                      <a:br>
                        <a:rPr lang="pl-PL" sz="1400" dirty="0"/>
                      </a:br>
                      <a:r>
                        <a:rPr lang="pl-PL" sz="1400" dirty="0"/>
                        <a:t>254 ha</a:t>
                      </a:r>
                      <a:br>
                        <a:rPr lang="pl-PL" sz="1400" dirty="0"/>
                      </a:br>
                      <a:r>
                        <a:rPr lang="pl-PL" sz="1400" dirty="0"/>
                        <a:t>214 ha</a:t>
                      </a:r>
                    </a:p>
                  </a:txBody>
                  <a:tcPr marL="62604" marR="62604" marT="31302" marB="31302">
                    <a:lnL>
                      <a:noFill/>
                    </a:lnL>
                    <a:lnR>
                      <a:noFill/>
                    </a:lnR>
                    <a:lnT>
                      <a:noFill/>
                    </a:lnT>
                    <a:lnB>
                      <a:noFill/>
                    </a:lnB>
                  </a:tcPr>
                </a:tc>
                <a:extLst>
                  <a:ext uri="{0D108BD9-81ED-4DB2-BD59-A6C34878D82A}">
                    <a16:rowId xmlns="" xmlns:a16="http://schemas.microsoft.com/office/drawing/2014/main" val="3837130874"/>
                  </a:ext>
                </a:extLst>
              </a:tr>
              <a:tr h="330464">
                <a:tc>
                  <a:txBody>
                    <a:bodyPr/>
                    <a:lstStyle/>
                    <a:p>
                      <a:pPr algn="r"/>
                      <a:r>
                        <a:rPr lang="pl-PL" sz="1400"/>
                        <a:t>3</a:t>
                      </a:r>
                    </a:p>
                  </a:txBody>
                  <a:tcPr marL="62604" marR="62604" marT="31302" marB="31302">
                    <a:lnL>
                      <a:noFill/>
                    </a:lnL>
                    <a:lnR>
                      <a:noFill/>
                    </a:lnR>
                    <a:lnT>
                      <a:noFill/>
                    </a:lnT>
                    <a:lnB>
                      <a:noFill/>
                    </a:lnB>
                  </a:tcPr>
                </a:tc>
                <a:tc>
                  <a:txBody>
                    <a:bodyPr/>
                    <a:lstStyle/>
                    <a:p>
                      <a:pPr algn="ctr"/>
                      <a:r>
                        <a:rPr lang="pl-PL" sz="1400"/>
                        <a:t>Trzebieże wczesne</a:t>
                      </a:r>
                    </a:p>
                  </a:txBody>
                  <a:tcPr marL="62604" marR="62604" marT="31302" marB="31302">
                    <a:lnL>
                      <a:noFill/>
                    </a:lnL>
                    <a:lnR>
                      <a:noFill/>
                    </a:lnR>
                    <a:lnT>
                      <a:noFill/>
                    </a:lnT>
                    <a:lnB>
                      <a:noFill/>
                    </a:lnB>
                  </a:tcPr>
                </a:tc>
                <a:tc>
                  <a:txBody>
                    <a:bodyPr/>
                    <a:lstStyle/>
                    <a:p>
                      <a:pPr algn="r"/>
                      <a:r>
                        <a:rPr lang="pl-PL" sz="1400" dirty="0"/>
                        <a:t>202 ha</a:t>
                      </a:r>
                    </a:p>
                  </a:txBody>
                  <a:tcPr marL="62604" marR="62604" marT="31302" marB="31302">
                    <a:lnL>
                      <a:noFill/>
                    </a:lnL>
                    <a:lnR>
                      <a:noFill/>
                    </a:lnR>
                    <a:lnT>
                      <a:noFill/>
                    </a:lnT>
                    <a:lnB>
                      <a:noFill/>
                    </a:lnB>
                  </a:tcPr>
                </a:tc>
                <a:extLst>
                  <a:ext uri="{0D108BD9-81ED-4DB2-BD59-A6C34878D82A}">
                    <a16:rowId xmlns="" xmlns:a16="http://schemas.microsoft.com/office/drawing/2014/main" val="2256736656"/>
                  </a:ext>
                </a:extLst>
              </a:tr>
              <a:tr h="330464">
                <a:tc>
                  <a:txBody>
                    <a:bodyPr/>
                    <a:lstStyle/>
                    <a:p>
                      <a:pPr algn="r"/>
                      <a:r>
                        <a:rPr lang="pl-PL" sz="1400"/>
                        <a:t>4</a:t>
                      </a:r>
                    </a:p>
                  </a:txBody>
                  <a:tcPr marL="62604" marR="62604" marT="31302" marB="31302">
                    <a:lnL>
                      <a:noFill/>
                    </a:lnL>
                    <a:lnR>
                      <a:noFill/>
                    </a:lnR>
                    <a:lnT>
                      <a:noFill/>
                    </a:lnT>
                    <a:lnB>
                      <a:noFill/>
                    </a:lnB>
                  </a:tcPr>
                </a:tc>
                <a:tc>
                  <a:txBody>
                    <a:bodyPr/>
                    <a:lstStyle/>
                    <a:p>
                      <a:pPr algn="ctr"/>
                      <a:r>
                        <a:rPr lang="pl-PL" sz="1400"/>
                        <a:t>Trzebieże późne</a:t>
                      </a:r>
                    </a:p>
                  </a:txBody>
                  <a:tcPr marL="62604" marR="62604" marT="31302" marB="31302">
                    <a:lnL>
                      <a:noFill/>
                    </a:lnL>
                    <a:lnR>
                      <a:noFill/>
                    </a:lnR>
                    <a:lnT>
                      <a:noFill/>
                    </a:lnT>
                    <a:lnB>
                      <a:noFill/>
                    </a:lnB>
                  </a:tcPr>
                </a:tc>
                <a:tc>
                  <a:txBody>
                    <a:bodyPr/>
                    <a:lstStyle/>
                    <a:p>
                      <a:pPr algn="r"/>
                      <a:r>
                        <a:rPr lang="pl-PL" sz="1400" dirty="0"/>
                        <a:t>841 ha</a:t>
                      </a:r>
                    </a:p>
                  </a:txBody>
                  <a:tcPr marL="62604" marR="62604" marT="31302" marB="31302">
                    <a:lnL>
                      <a:noFill/>
                    </a:lnL>
                    <a:lnR>
                      <a:noFill/>
                    </a:lnR>
                    <a:lnT>
                      <a:noFill/>
                    </a:lnT>
                    <a:lnB>
                      <a:noFill/>
                    </a:lnB>
                  </a:tcPr>
                </a:tc>
                <a:extLst>
                  <a:ext uri="{0D108BD9-81ED-4DB2-BD59-A6C34878D82A}">
                    <a16:rowId xmlns="" xmlns:a16="http://schemas.microsoft.com/office/drawing/2014/main" val="1169376588"/>
                  </a:ext>
                </a:extLst>
              </a:tr>
              <a:tr h="1863442">
                <a:tc>
                  <a:txBody>
                    <a:bodyPr/>
                    <a:lstStyle/>
                    <a:p>
                      <a:pPr algn="r"/>
                      <a:r>
                        <a:rPr lang="pl-PL" sz="1400"/>
                        <a:t>5</a:t>
                      </a:r>
                    </a:p>
                  </a:txBody>
                  <a:tcPr marL="62604" marR="62604" marT="31302" marB="31302">
                    <a:lnL>
                      <a:noFill/>
                    </a:lnL>
                    <a:lnR>
                      <a:noFill/>
                    </a:lnR>
                    <a:lnT>
                      <a:noFill/>
                    </a:lnT>
                    <a:lnB>
                      <a:noFill/>
                    </a:lnB>
                  </a:tcPr>
                </a:tc>
                <a:tc>
                  <a:txBody>
                    <a:bodyPr/>
                    <a:lstStyle/>
                    <a:p>
                      <a:pPr algn="ctr"/>
                      <a:r>
                        <a:rPr lang="pl-PL" sz="1400"/>
                        <a:t>Pozyskanie drewna</a:t>
                      </a:r>
                      <a:br>
                        <a:rPr lang="pl-PL" sz="1400"/>
                      </a:br>
                      <a:r>
                        <a:rPr lang="pl-PL" sz="1400"/>
                        <a:t>w tym: rębne (w drzewostanach rębnych)</a:t>
                      </a:r>
                      <a:br>
                        <a:rPr lang="pl-PL" sz="1400"/>
                      </a:br>
                      <a:r>
                        <a:rPr lang="pl-PL" sz="1400"/>
                        <a:t>przedrębne (w drzewostanach przedrębnych)</a:t>
                      </a:r>
                    </a:p>
                  </a:txBody>
                  <a:tcPr marL="62604" marR="62604" marT="31302" marB="31302">
                    <a:lnL>
                      <a:noFill/>
                    </a:lnL>
                    <a:lnR>
                      <a:noFill/>
                    </a:lnR>
                    <a:lnT>
                      <a:noFill/>
                    </a:lnT>
                    <a:lnB>
                      <a:noFill/>
                    </a:lnB>
                  </a:tcPr>
                </a:tc>
                <a:tc>
                  <a:txBody>
                    <a:bodyPr/>
                    <a:lstStyle/>
                    <a:p>
                      <a:pPr algn="r"/>
                      <a:r>
                        <a:rPr lang="pl-PL" sz="1400" dirty="0"/>
                        <a:t>64.000 m</a:t>
                      </a:r>
                      <a:r>
                        <a:rPr lang="pl-PL" sz="1400" baseline="30000" dirty="0"/>
                        <a:t>3</a:t>
                      </a:r>
                      <a:r>
                        <a:rPr lang="pl-PL" sz="1400" dirty="0"/>
                        <a:t/>
                      </a:r>
                      <a:br>
                        <a:rPr lang="pl-PL" sz="1400" dirty="0"/>
                      </a:br>
                      <a:r>
                        <a:rPr lang="pl-PL" sz="1400" dirty="0"/>
                        <a:t>34.000 m</a:t>
                      </a:r>
                      <a:r>
                        <a:rPr lang="pl-PL" sz="1400" baseline="30000" dirty="0"/>
                        <a:t>3</a:t>
                      </a:r>
                      <a:r>
                        <a:rPr lang="pl-PL" sz="1400" dirty="0"/>
                        <a:t/>
                      </a:r>
                      <a:br>
                        <a:rPr lang="pl-PL" sz="1400" dirty="0"/>
                      </a:br>
                      <a:r>
                        <a:rPr lang="pl-PL" sz="1400" dirty="0"/>
                        <a:t>30.000 m</a:t>
                      </a:r>
                      <a:r>
                        <a:rPr lang="pl-PL" sz="1400" baseline="30000" dirty="0"/>
                        <a:t>3</a:t>
                      </a:r>
                      <a:endParaRPr lang="pl-PL" sz="1400" dirty="0"/>
                    </a:p>
                  </a:txBody>
                  <a:tcPr marL="62604" marR="62604" marT="31302" marB="31302">
                    <a:lnL>
                      <a:noFill/>
                    </a:lnL>
                    <a:lnR>
                      <a:noFill/>
                    </a:lnR>
                    <a:lnT>
                      <a:noFill/>
                    </a:lnT>
                    <a:lnB>
                      <a:noFill/>
                    </a:lnB>
                  </a:tcPr>
                </a:tc>
                <a:extLst>
                  <a:ext uri="{0D108BD9-81ED-4DB2-BD59-A6C34878D82A}">
                    <a16:rowId xmlns="" xmlns:a16="http://schemas.microsoft.com/office/drawing/2014/main" val="2703916071"/>
                  </a:ext>
                </a:extLst>
              </a:tr>
            </a:tbl>
          </a:graphicData>
        </a:graphic>
      </p:graphicFrame>
    </p:spTree>
    <p:extLst>
      <p:ext uri="{BB962C8B-B14F-4D97-AF65-F5344CB8AC3E}">
        <p14:creationId xmlns:p14="http://schemas.microsoft.com/office/powerpoint/2010/main" val="2121900721"/>
      </p:ext>
    </p:extLst>
  </p:cSld>
  <p:clrMapOvr>
    <a:masterClrMapping/>
  </p:clrMapOvr>
  <p:transition spd="slow">
    <p:fade/>
    <p:sndAc>
      <p:stSnd>
        <p:snd r:embed="rId2" name="explode.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rot="19687567">
            <a:off x="609597" y="12734"/>
            <a:ext cx="6347715" cy="2595460"/>
          </a:xfrm>
        </p:spPr>
        <p:txBody>
          <a:bodyPr>
            <a:noAutofit/>
          </a:bodyPr>
          <a:lstStyle/>
          <a:p>
            <a:r>
              <a:rPr lang="pl-PL" sz="9600" dirty="0"/>
              <a:t>Koniec!!!</a:t>
            </a:r>
          </a:p>
        </p:txBody>
      </p:sp>
      <p:sp>
        <p:nvSpPr>
          <p:cNvPr id="3" name="Symbol zastępczy tekstu 2"/>
          <p:cNvSpPr>
            <a:spLocks noGrp="1"/>
          </p:cNvSpPr>
          <p:nvPr>
            <p:ph type="body" idx="1"/>
          </p:nvPr>
        </p:nvSpPr>
        <p:spPr/>
        <p:txBody>
          <a:bodyPr/>
          <a:lstStyle/>
          <a:p>
            <a:r>
              <a:rPr lang="pl-PL" dirty="0"/>
              <a:t>Opracowali : Marcel Pierzak, </a:t>
            </a:r>
            <a:r>
              <a:rPr lang="pl-PL" dirty="0" smtClean="0"/>
              <a:t>Jakub</a:t>
            </a:r>
            <a:r>
              <a:rPr lang="pl-PL" dirty="0" smtClean="0"/>
              <a:t> </a:t>
            </a:r>
            <a:r>
              <a:rPr lang="pl-PL" dirty="0"/>
              <a:t>Kokosiński, Igor </a:t>
            </a:r>
            <a:r>
              <a:rPr lang="pl-PL" dirty="0" smtClean="0"/>
              <a:t>Gawłowski  z klasy </a:t>
            </a:r>
            <a:r>
              <a:rPr lang="pl-PL" dirty="0" err="1" smtClean="0"/>
              <a:t>Vc</a:t>
            </a:r>
            <a:r>
              <a:rPr lang="pl-PL" dirty="0" smtClean="0"/>
              <a:t>.</a:t>
            </a:r>
          </a:p>
          <a:p>
            <a:r>
              <a:rPr lang="pl-PL" dirty="0" smtClean="0"/>
              <a:t>Szkoła Podstawowa im. Janusza Korczaka w Kleszczowie</a:t>
            </a:r>
            <a:endParaRPr lang="pl-PL" dirty="0"/>
          </a:p>
        </p:txBody>
      </p:sp>
      <p:sp>
        <p:nvSpPr>
          <p:cNvPr id="5" name="Uśmiechnięta buźka 4"/>
          <p:cNvSpPr/>
          <p:nvPr/>
        </p:nvSpPr>
        <p:spPr>
          <a:xfrm rot="19882394">
            <a:off x="2474001" y="3872932"/>
            <a:ext cx="1656184" cy="1584176"/>
          </a:xfrm>
          <a:prstGeom prst="smileyFace">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pl-PL"/>
          </a:p>
        </p:txBody>
      </p:sp>
      <p:sp>
        <p:nvSpPr>
          <p:cNvPr id="6" name="Serce 5"/>
          <p:cNvSpPr/>
          <p:nvPr/>
        </p:nvSpPr>
        <p:spPr>
          <a:xfrm rot="2163819">
            <a:off x="4860032" y="2852936"/>
            <a:ext cx="1656184" cy="1440160"/>
          </a:xfrm>
          <a:prstGeom prst="hear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l-PL"/>
          </a:p>
        </p:txBody>
      </p:sp>
      <p:sp>
        <p:nvSpPr>
          <p:cNvPr id="7" name="Błyskawica 6"/>
          <p:cNvSpPr/>
          <p:nvPr/>
        </p:nvSpPr>
        <p:spPr>
          <a:xfrm>
            <a:off x="609598" y="692696"/>
            <a:ext cx="2162202" cy="1296144"/>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459778445"/>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applause.wav"/>
          </p:stSnd>
        </p:sndAc>
      </p:transition>
    </mc:Choice>
    <mc:Fallback xmlns="">
      <p:transition spd="slow">
        <p:fade/>
        <p:sndAc>
          <p:stSnd>
            <p:snd r:embed="rId3" name="applause.wav"/>
          </p:stSnd>
        </p:sndAc>
      </p:transition>
    </mc:Fallback>
  </mc:AlternateContent>
  <p:timing>
    <p:tnLst>
      <p:par>
        <p:cTn id="1" dur="indefinite" restart="never" nodeType="tmRoot"/>
      </p:par>
    </p:tnLst>
  </p:timing>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468</TotalTime>
  <Words>290</Words>
  <Application>Microsoft Office PowerPoint</Application>
  <PresentationFormat>Pokaz na ekranie (4:3)</PresentationFormat>
  <Paragraphs>48</Paragraphs>
  <Slides>9</Slides>
  <Notes>0</Notes>
  <HiddenSlides>0</HiddenSlides>
  <MMClips>0</MMClips>
  <ScaleCrop>false</ScaleCrop>
  <HeadingPairs>
    <vt:vector size="4" baseType="variant">
      <vt:variant>
        <vt:lpstr>Motyw</vt:lpstr>
      </vt:variant>
      <vt:variant>
        <vt:i4>1</vt:i4>
      </vt:variant>
      <vt:variant>
        <vt:lpstr>Tytuły slajdów</vt:lpstr>
      </vt:variant>
      <vt:variant>
        <vt:i4>9</vt:i4>
      </vt:variant>
    </vt:vector>
  </HeadingPairs>
  <TitlesOfParts>
    <vt:vector size="10" baseType="lpstr">
      <vt:lpstr>Faseta</vt:lpstr>
      <vt:lpstr>NASZE   NADLEŚNICTWO</vt:lpstr>
      <vt:lpstr>Prezentacja programu PowerPoint</vt:lpstr>
      <vt:lpstr>Prezentacja programu PowerPoint</vt:lpstr>
      <vt:lpstr>Prezentacja programu PowerPoint</vt:lpstr>
      <vt:lpstr>Ochrona przyrody jest stosowana w ;  REZERWATY PRZYRODY Rezerwat Łuszczanowice został utworzony Zarządzeniem MLiPD z dnia 19 kwietnia 1979 roku (M.P. Nr 13, poz. 77) w sprawie uznania za rezerwat przyrody.       POMNIKI PRZYRODY  Pomniki przyrody to zwykle pojedyncze okazy przyrody ożywionej bądź nieożywionej. Najczęściej występującymi w lasach pomnikami przyrody są najstarsze i największe drzewa. W 2012 r. mieliśmy ich w całej Polsce już prawie 11 tys., z czego 8,5 tys. stanowiły właśnie drzewa</vt:lpstr>
      <vt:lpstr>SUROWIEC DO WSZYSTKIEGO W erze szkła, aluminium i krzemu można by odnieść wrażenie, że drewno jest passe. Nic bardziej mylnego! Gdziekolwiek się znajdziemy, na pewno wokół nas będzie wiele przedmiotów, które nie powstałyby bez użycia drewna.    SKĄD SIĘ BIERZE DREWNO Zaspokojenie naszego zapotrzebowania na drewno i zapewnienie trwałości lasów nie są sprzecznymi interesami. Drewno w Polsce jest naturalnym bogactwem, które jest całkowicie odnawialne. </vt:lpstr>
      <vt:lpstr>Warunki geomorfologiczne  Najniższy punkt (147,2m n.p.m.) leży w okolicach Rogóźna w gminie Widawa. Natomiast najwyższy punkt (400m n.p.m.) to szczyt Góry Kamieńsk, a najwyższe naturalne wzniesienie (252,8 m n.p.m.) położone jest w pobliżu Piekar w gminie  Sulmierzyce.</vt:lpstr>
      <vt:lpstr>Według planu urządzenia lasu na lata 2007-2016, średnioroczne zadania przedstawiają się następująco:</vt:lpstr>
      <vt:lpstr>Koniec!!!</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NASZE NADLEŚNICTWO</dc:title>
  <dc:creator>Ola P</dc:creator>
  <cp:lastModifiedBy>Nauczyciel</cp:lastModifiedBy>
  <cp:revision>29</cp:revision>
  <dcterms:created xsi:type="dcterms:W3CDTF">2016-02-20T15:24:52Z</dcterms:created>
  <dcterms:modified xsi:type="dcterms:W3CDTF">2016-03-01T13:30:24Z</dcterms:modified>
</cp:coreProperties>
</file>