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692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77EA5-B129-40AB-A12F-D521C0B8844B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D833-0289-4648-93D6-16682F184E2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D833-0289-4648-93D6-16682F184E2E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D833-0289-4648-93D6-16682F184E2E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1E61-60E9-4B5F-97CB-B458D64A936C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322F-AEB8-4954-8035-C48974A110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1E61-60E9-4B5F-97CB-B458D64A936C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322F-AEB8-4954-8035-C48974A110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1E61-60E9-4B5F-97CB-B458D64A936C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322F-AEB8-4954-8035-C48974A110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1E61-60E9-4B5F-97CB-B458D64A936C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322F-AEB8-4954-8035-C48974A110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1E61-60E9-4B5F-97CB-B458D64A936C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322F-AEB8-4954-8035-C48974A110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1E61-60E9-4B5F-97CB-B458D64A936C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322F-AEB8-4954-8035-C48974A110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1E61-60E9-4B5F-97CB-B458D64A936C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322F-AEB8-4954-8035-C48974A110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1E61-60E9-4B5F-97CB-B458D64A936C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322F-AEB8-4954-8035-C48974A110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1E61-60E9-4B5F-97CB-B458D64A936C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322F-AEB8-4954-8035-C48974A110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1E61-60E9-4B5F-97CB-B458D64A936C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322F-AEB8-4954-8035-C48974A110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1E61-60E9-4B5F-97CB-B458D64A936C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322F-AEB8-4954-8035-C48974A110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51E61-60E9-4B5F-97CB-B458D64A936C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5322F-AEB8-4954-8035-C48974A1103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aciej\Desktop\&#347;piew%20-%20ptak&#243;w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aciej\Desktop\&#347;piew%20-%20ptak&#243;w.mp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440159"/>
          </a:xfrm>
        </p:spPr>
        <p:txBody>
          <a:bodyPr/>
          <a:lstStyle/>
          <a:p>
            <a:r>
              <a:rPr lang="pl-PL" dirty="0" smtClean="0"/>
              <a:t>Nadleśnictwo Lubartów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4330703" y="1511074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9" name="Obraz 8" descr="fo_dg-rdlp_lublin-nadl_lubartow-dg-rdlp_lublin-nadl_lubartow-fo_dg_rdlp_lublin_nadl_lubartow_dg_rdlp_lublin_nadl_lubartow_eliza__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204864"/>
            <a:ext cx="6041703" cy="3672408"/>
          </a:xfrm>
          <a:prstGeom prst="rect">
            <a:avLst/>
          </a:prstGeom>
        </p:spPr>
      </p:pic>
      <p:pic>
        <p:nvPicPr>
          <p:cNvPr id="6" name="śpiew - ptaków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DDEBCF"/>
            </a:gs>
            <a:gs pos="50000">
              <a:srgbClr val="9CB86E"/>
            </a:gs>
            <a:gs pos="100000">
              <a:schemeClr val="accent3">
                <a:lumMod val="7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KONIEC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latin typeface="+mj-lt"/>
              </a:rPr>
              <a:t>Pracę wykonali </a:t>
            </a:r>
            <a:r>
              <a:rPr lang="pl-PL" dirty="0" smtClean="0">
                <a:latin typeface="+mj-lt"/>
              </a:rPr>
              <a:t>uczniowie klasy VI b </a:t>
            </a:r>
            <a:r>
              <a:rPr lang="pl-PL" dirty="0" smtClean="0">
                <a:latin typeface="+mj-lt"/>
              </a:rPr>
              <a:t>ze Szkoły Podstawowej nr 4 w Lubartowie :</a:t>
            </a:r>
          </a:p>
          <a:p>
            <a:r>
              <a:rPr lang="pl-PL" dirty="0" smtClean="0">
                <a:latin typeface="+mj-lt"/>
              </a:rPr>
              <a:t>  Maciej Fiutka</a:t>
            </a:r>
          </a:p>
          <a:p>
            <a:r>
              <a:rPr lang="pl-PL" dirty="0" smtClean="0">
                <a:latin typeface="+mj-lt"/>
              </a:rPr>
              <a:t>  Bartosz Bystrzycki</a:t>
            </a:r>
          </a:p>
          <a:p>
            <a:r>
              <a:rPr lang="pl-PL" dirty="0" smtClean="0">
                <a:latin typeface="+mj-lt"/>
              </a:rPr>
              <a:t>  Paweł </a:t>
            </a:r>
            <a:r>
              <a:rPr lang="pl-PL" dirty="0" err="1" smtClean="0">
                <a:latin typeface="+mj-lt"/>
              </a:rPr>
              <a:t>Warchuliński</a:t>
            </a:r>
            <a:endParaRPr lang="pl-PL" dirty="0" smtClean="0">
              <a:latin typeface="+mj-lt"/>
            </a:endParaRPr>
          </a:p>
          <a:p>
            <a:pPr>
              <a:buNone/>
            </a:pPr>
            <a:endParaRPr lang="pl-PL" sz="3600" dirty="0" smtClean="0">
              <a:latin typeface="+mj-lt"/>
            </a:endParaRPr>
          </a:p>
          <a:p>
            <a:pPr>
              <a:buNone/>
            </a:pPr>
            <a:endParaRPr lang="pl-PL" sz="3600" dirty="0" smtClean="0">
              <a:latin typeface="+mj-lt"/>
            </a:endParaRPr>
          </a:p>
          <a:p>
            <a:pPr>
              <a:buNone/>
            </a:pPr>
            <a:endParaRPr lang="pl-PL" sz="3600" dirty="0" smtClean="0">
              <a:latin typeface="+mj-lt"/>
            </a:endParaRPr>
          </a:p>
        </p:txBody>
      </p:sp>
      <p:pic>
        <p:nvPicPr>
          <p:cNvPr id="9" name="Obraz 8" descr="pobr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928934"/>
            <a:ext cx="3772377" cy="26562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Mapa Nadleśnictwa</a:t>
            </a:r>
            <a:endParaRPr lang="pl-PL" dirty="0"/>
          </a:p>
        </p:txBody>
      </p:sp>
      <p:sp>
        <p:nvSpPr>
          <p:cNvPr id="23" name="Symbol zastępczy zawartości 2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>
                <a:latin typeface="Iskoola Pota" pitchFamily="34" charset="0"/>
                <a:cs typeface="Iskoola Pota" pitchFamily="34" charset="0"/>
              </a:rPr>
              <a:t> </a:t>
            </a:r>
            <a:r>
              <a:rPr lang="pl-PL" i="1" dirty="0">
                <a:latin typeface="+mj-lt"/>
                <a:cs typeface="Iskoola Pota" pitchFamily="34" charset="0"/>
              </a:rPr>
              <a:t> </a:t>
            </a:r>
            <a:r>
              <a:rPr lang="pl-PL" i="1" dirty="0" smtClean="0">
                <a:latin typeface="+mj-lt"/>
                <a:cs typeface="Iskoola Pota" pitchFamily="34" charset="0"/>
              </a:rPr>
              <a:t>    Nadleśnictwo </a:t>
            </a:r>
            <a:r>
              <a:rPr lang="pl-PL" i="1" dirty="0">
                <a:latin typeface="+mj-lt"/>
                <a:cs typeface="Iskoola Pota" pitchFamily="34" charset="0"/>
              </a:rPr>
              <a:t>Lubartów w obecnym kształcie powstało  01. 01. 1973 </a:t>
            </a:r>
            <a:r>
              <a:rPr lang="pl-PL" i="1" dirty="0" smtClean="0">
                <a:latin typeface="+mj-lt"/>
                <a:cs typeface="Iskoola Pota" pitchFamily="34" charset="0"/>
              </a:rPr>
              <a:t>roku, </a:t>
            </a:r>
            <a:r>
              <a:rPr lang="pl-PL" i="1" dirty="0">
                <a:latin typeface="+mj-lt"/>
                <a:cs typeface="Iskoola Pota" pitchFamily="34" charset="0"/>
              </a:rPr>
              <a:t>w wyniku reorganizacji administracji Lasów Państwowych</a:t>
            </a:r>
            <a:r>
              <a:rPr lang="pl-PL" b="1" i="1" dirty="0">
                <a:latin typeface="+mj-lt"/>
                <a:cs typeface="Iskoola Pota" pitchFamily="34" charset="0"/>
              </a:rPr>
              <a:t> </a:t>
            </a:r>
            <a:r>
              <a:rPr lang="pl-PL" i="1" dirty="0">
                <a:latin typeface="+mj-lt"/>
                <a:cs typeface="Iskoola Pota" pitchFamily="34" charset="0"/>
              </a:rPr>
              <a:t>z połączenia Nadleśnictw Lubartów i Kozłówka. Nadleśnictwa te zostały utworzone w 1944 </a:t>
            </a:r>
            <a:r>
              <a:rPr lang="pl-PL" i="1" dirty="0" smtClean="0">
                <a:latin typeface="+mj-lt"/>
                <a:cs typeface="Iskoola Pota" pitchFamily="34" charset="0"/>
              </a:rPr>
              <a:t>roku</a:t>
            </a:r>
            <a:r>
              <a:rPr lang="pl-PL" i="1" dirty="0">
                <a:latin typeface="+mj-lt"/>
                <a:cs typeface="Iskoola Pota" pitchFamily="34" charset="0"/>
              </a:rPr>
              <a:t> głównie z lasów prywatnych większej własności, upaństwowionych na mocy dekretu PKWN oraz z dawnych lasów państwowych należących do Nadleśnictwa Lublin i Nadleśnictwa Łęczna.</a:t>
            </a:r>
          </a:p>
        </p:txBody>
      </p:sp>
      <p:pic>
        <p:nvPicPr>
          <p:cNvPr id="27" name="Symbol zastępczy zawartości 26" descr="article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628800"/>
            <a:ext cx="4258816" cy="4608512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smtClean="0"/>
              <a:t>Wywiad z Dawidem </a:t>
            </a:r>
            <a:r>
              <a:rPr lang="pl-PL" sz="3200" dirty="0" err="1" smtClean="0"/>
              <a:t>Warchulińskim</a:t>
            </a:r>
            <a:r>
              <a:rPr lang="pl-PL" sz="3200" dirty="0" smtClean="0"/>
              <a:t> głównym księgowym Nadleśnictwa Lubartów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sz="2000" b="1" dirty="0" smtClean="0"/>
              <a:t>           Jaka jest funkcja Lasów Państwowych?</a:t>
            </a:r>
          </a:p>
          <a:p>
            <a:pPr>
              <a:buNone/>
            </a:pPr>
            <a:r>
              <a:rPr lang="pl-PL" sz="2000" dirty="0" smtClean="0"/>
              <a:t>Lasy Państwowe prowadzą nadzór nad lasami będącymi własnością skarbu państwa. Realizują gospodarkę leśną i zarządzają gruntami. Celem tego jest zwiększenie lesistości </a:t>
            </a:r>
            <a:r>
              <a:rPr lang="pl-PL" sz="2000" dirty="0" err="1" smtClean="0"/>
              <a:t>kraju,ochrona</a:t>
            </a:r>
            <a:r>
              <a:rPr lang="pl-PL" sz="2000" dirty="0" smtClean="0"/>
              <a:t> przyrody i </a:t>
            </a:r>
            <a:r>
              <a:rPr lang="pl-PL" sz="2000" dirty="0" err="1" smtClean="0"/>
              <a:t>lasu,produkcja</a:t>
            </a:r>
            <a:r>
              <a:rPr lang="pl-PL" sz="2000" dirty="0" smtClean="0"/>
              <a:t> surowca </a:t>
            </a:r>
            <a:r>
              <a:rPr lang="pl-PL" sz="2000" dirty="0" err="1" smtClean="0"/>
              <a:t>drzewnego,edukacja</a:t>
            </a:r>
            <a:r>
              <a:rPr lang="pl-PL" sz="2000" dirty="0" smtClean="0"/>
              <a:t> </a:t>
            </a:r>
            <a:r>
              <a:rPr lang="pl-PL" sz="2000" dirty="0" err="1" smtClean="0"/>
              <a:t>społeczeństwa,prognozowanie</a:t>
            </a:r>
            <a:r>
              <a:rPr lang="pl-PL" sz="2000" dirty="0" smtClean="0"/>
              <a:t> zagrożeń przez szkodniki i choroby drzew.</a:t>
            </a:r>
            <a:br>
              <a:rPr lang="pl-PL" sz="2000" dirty="0" smtClean="0"/>
            </a:br>
            <a:endParaRPr lang="pl-PL" sz="2000" dirty="0" smtClean="0"/>
          </a:p>
          <a:p>
            <a:pPr>
              <a:buNone/>
            </a:pPr>
            <a:r>
              <a:rPr lang="pl-PL" sz="2000" b="1" dirty="0" smtClean="0"/>
              <a:t>        Ile lasów jest pod nadzorem Nadleśnictwa Lubartów?</a:t>
            </a:r>
            <a:r>
              <a:rPr lang="pl-PL" sz="2000" dirty="0" smtClean="0"/>
              <a:t>	</a:t>
            </a:r>
          </a:p>
          <a:p>
            <a:pPr>
              <a:buNone/>
            </a:pPr>
            <a:r>
              <a:rPr lang="pl-PL" sz="2000" dirty="0" smtClean="0"/>
              <a:t>Nadleśnictwo Lubartów zarządza 14,5 tys. ha lasów.</a:t>
            </a:r>
          </a:p>
          <a:p>
            <a:pPr>
              <a:buNone/>
            </a:pPr>
            <a:r>
              <a:rPr lang="pl-PL" sz="2000" b="1" dirty="0" smtClean="0"/>
              <a:t>     </a:t>
            </a:r>
          </a:p>
          <a:p>
            <a:pPr>
              <a:buNone/>
            </a:pPr>
            <a:r>
              <a:rPr lang="pl-PL" sz="2000" b="1" dirty="0" smtClean="0"/>
              <a:t>       Jak wygląda struktura organizacyjna Nadleśnictwa?</a:t>
            </a:r>
          </a:p>
          <a:p>
            <a:pPr>
              <a:buNone/>
            </a:pPr>
            <a:r>
              <a:rPr lang="pl-PL" sz="2000" dirty="0" smtClean="0"/>
              <a:t>Nadleśnictwo podzielone jest na 10 </a:t>
            </a:r>
            <a:r>
              <a:rPr lang="pl-PL" sz="2000" dirty="0" err="1" smtClean="0"/>
              <a:t>leśnictw</a:t>
            </a:r>
            <a:r>
              <a:rPr lang="pl-PL" sz="2000" dirty="0" smtClean="0"/>
              <a:t>, dwa ośrodki hodowli zwierzyny oraz szkółkę leśną.</a:t>
            </a:r>
          </a:p>
          <a:p>
            <a:pPr>
              <a:buNone/>
            </a:pPr>
            <a:r>
              <a:rPr lang="pl-PL" sz="2000" dirty="0" smtClean="0"/>
              <a:t>  </a:t>
            </a:r>
          </a:p>
          <a:p>
            <a:pPr>
              <a:buNone/>
            </a:pPr>
            <a:r>
              <a:rPr lang="pl-PL" sz="2000" dirty="0" smtClean="0"/>
              <a:t>        </a:t>
            </a:r>
            <a:r>
              <a:rPr lang="pl-PL" sz="2000" b="1" dirty="0" smtClean="0"/>
              <a:t>Jakie zwierzęta najczęściej występują w lasach? </a:t>
            </a:r>
          </a:p>
          <a:p>
            <a:pPr>
              <a:buNone/>
            </a:pPr>
            <a:r>
              <a:rPr lang="pl-PL" sz="2000" dirty="0" smtClean="0"/>
              <a:t>W lesie najczęściej występuje: </a:t>
            </a:r>
            <a:r>
              <a:rPr lang="pl-PL" sz="2000" dirty="0" err="1" smtClean="0"/>
              <a:t>jeleń,sarna,dzik,daniel</a:t>
            </a:r>
            <a:r>
              <a:rPr lang="pl-PL" sz="2000" dirty="0" smtClean="0"/>
              <a:t> rzadziej </a:t>
            </a:r>
            <a:r>
              <a:rPr lang="pl-PL" sz="2000" dirty="0" err="1" smtClean="0"/>
              <a:t>borsuk,zając,wydra,łoś,bielik</a:t>
            </a:r>
            <a:r>
              <a:rPr lang="pl-PL" sz="2000" dirty="0" smtClean="0"/>
              <a:t>.</a:t>
            </a:r>
          </a:p>
          <a:p>
            <a:pPr>
              <a:buNone/>
            </a:pPr>
            <a:endParaRPr lang="pl-PL" sz="1600" dirty="0"/>
          </a:p>
        </p:txBody>
      </p:sp>
      <p:pic>
        <p:nvPicPr>
          <p:cNvPr id="7" name="śpiew - ptaków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404664" y="908720"/>
            <a:ext cx="50230" cy="5023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Obszary Nadleśnictwa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 flipH="1">
            <a:off x="179512" y="1340768"/>
            <a:ext cx="3168352" cy="482453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dirty="0"/>
              <a:t> </a:t>
            </a:r>
            <a:r>
              <a:rPr lang="pl-PL" b="1" dirty="0"/>
              <a:t> </a:t>
            </a:r>
            <a:r>
              <a:rPr lang="pl-PL" b="1" dirty="0" smtClean="0"/>
              <a:t>      </a:t>
            </a:r>
            <a:r>
              <a:rPr lang="pl-PL" sz="3200" b="1" dirty="0" smtClean="0">
                <a:latin typeface="Bell MT" pitchFamily="18" charset="0"/>
              </a:rPr>
              <a:t>Do</a:t>
            </a:r>
            <a:r>
              <a:rPr lang="pl-PL" sz="3200" b="1" dirty="0">
                <a:latin typeface="Bell MT" pitchFamily="18" charset="0"/>
              </a:rPr>
              <a:t> Nadleśnictwa Lubartów włączono obiekty leśne byłych dóbr ziemskich: Kock Żółtowskich około 2,5 tys. ha, Czemierniki Raczyńskich około 2,0 tys. ha, Pałecznica Chromińskich około 200 ha i szereg innych kompleksów o znacznie mniejszym obszarze od wymienionych o łącznej powierzchni 4714 ha oraz las państwowy w uroczysku Brzostówka o powierzchni 887 ha należący w okresie międzywojennym do Nadleśnictwa Lublin.</a:t>
            </a:r>
          </a:p>
        </p:txBody>
      </p:sp>
      <p:pic>
        <p:nvPicPr>
          <p:cNvPr id="5" name="Symbol zastępczy zawartości 4" descr="22e1a6fa7a71947143ddf9d9dd0ae8afa,5,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340768"/>
            <a:ext cx="5616624" cy="4824536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Zwierzęta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3250704" cy="5112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000" dirty="0" smtClean="0">
                <a:latin typeface="Consolas" pitchFamily="49" charset="0"/>
                <a:cs typeface="Consolas" pitchFamily="49" charset="0"/>
              </a:rPr>
              <a:t>Lasy Nadleśnictwa</a:t>
            </a:r>
          </a:p>
          <a:p>
            <a:pPr>
              <a:buNone/>
            </a:pPr>
            <a:r>
              <a:rPr lang="pl-PL" sz="2000" dirty="0" smtClean="0">
                <a:latin typeface="Consolas" pitchFamily="49" charset="0"/>
                <a:cs typeface="Consolas" pitchFamily="49" charset="0"/>
              </a:rPr>
              <a:t>Lubartów zamieszkują: </a:t>
            </a:r>
          </a:p>
          <a:p>
            <a:r>
              <a:rPr lang="pl-PL" sz="2200" dirty="0" smtClean="0">
                <a:latin typeface="Consolas" pitchFamily="49" charset="0"/>
                <a:cs typeface="Consolas" pitchFamily="49" charset="0"/>
              </a:rPr>
              <a:t>Jelenie szlachetne</a:t>
            </a:r>
          </a:p>
          <a:p>
            <a:r>
              <a:rPr lang="pl-PL" sz="2200" dirty="0" smtClean="0">
                <a:latin typeface="Consolas" pitchFamily="49" charset="0"/>
                <a:cs typeface="Consolas" pitchFamily="49" charset="0"/>
              </a:rPr>
              <a:t>Łosie</a:t>
            </a:r>
          </a:p>
          <a:p>
            <a:r>
              <a:rPr lang="pl-PL" sz="2200" dirty="0" smtClean="0">
                <a:latin typeface="Consolas" pitchFamily="49" charset="0"/>
                <a:cs typeface="Consolas" pitchFamily="49" charset="0"/>
              </a:rPr>
              <a:t>Lisy</a:t>
            </a:r>
          </a:p>
          <a:p>
            <a:r>
              <a:rPr lang="pl-PL" sz="2200" dirty="0" smtClean="0">
                <a:latin typeface="Consolas" pitchFamily="49" charset="0"/>
                <a:cs typeface="Consolas" pitchFamily="49" charset="0"/>
              </a:rPr>
              <a:t>Dziki</a:t>
            </a:r>
          </a:p>
          <a:p>
            <a:r>
              <a:rPr lang="pl-PL" sz="2200" dirty="0" smtClean="0">
                <a:latin typeface="Consolas" pitchFamily="49" charset="0"/>
                <a:cs typeface="Consolas" pitchFamily="49" charset="0"/>
              </a:rPr>
              <a:t>Zające</a:t>
            </a:r>
          </a:p>
          <a:p>
            <a:r>
              <a:rPr lang="pl-PL" sz="2200" dirty="0" smtClean="0">
                <a:latin typeface="Consolas" pitchFamily="49" charset="0"/>
                <a:cs typeface="Consolas" pitchFamily="49" charset="0"/>
              </a:rPr>
              <a:t>Jeże</a:t>
            </a:r>
          </a:p>
          <a:p>
            <a:r>
              <a:rPr lang="pl-PL" sz="2200" dirty="0" smtClean="0">
                <a:latin typeface="Consolas" pitchFamily="49" charset="0"/>
                <a:cs typeface="Consolas" pitchFamily="49" charset="0"/>
              </a:rPr>
              <a:t>Sowy</a:t>
            </a:r>
          </a:p>
          <a:p>
            <a:r>
              <a:rPr lang="pl-PL" sz="2200" dirty="0" smtClean="0">
                <a:latin typeface="Consolas" pitchFamily="49" charset="0"/>
                <a:cs typeface="Consolas" pitchFamily="49" charset="0"/>
              </a:rPr>
              <a:t>Wiewiórki</a:t>
            </a:r>
          </a:p>
          <a:p>
            <a:r>
              <a:rPr lang="pl-PL" sz="2200" dirty="0" smtClean="0">
                <a:latin typeface="Consolas" pitchFamily="49" charset="0"/>
                <a:cs typeface="Consolas" pitchFamily="49" charset="0"/>
              </a:rPr>
              <a:t>Kuny leśne </a:t>
            </a:r>
          </a:p>
          <a:p>
            <a:r>
              <a:rPr lang="pl-PL" sz="2200" dirty="0" smtClean="0">
                <a:latin typeface="Consolas" pitchFamily="49" charset="0"/>
                <a:cs typeface="Consolas" pitchFamily="49" charset="0"/>
              </a:rPr>
              <a:t>Sarny</a:t>
            </a:r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</p:txBody>
      </p:sp>
      <p:pic>
        <p:nvPicPr>
          <p:cNvPr id="12" name="Symbol zastępczy zawartości 11" descr="001420_R12_599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09576" y="1340768"/>
            <a:ext cx="5265256" cy="3960440"/>
          </a:xfrm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3">
                <a:lumMod val="75000"/>
                <a:alpha val="6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03232" cy="70609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Rośliny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4464496" cy="55446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1800" dirty="0" smtClean="0"/>
              <a:t>      </a:t>
            </a:r>
            <a:r>
              <a:rPr lang="pl-PL" sz="1800" dirty="0" smtClean="0">
                <a:latin typeface="Book Antiqua" pitchFamily="18" charset="0"/>
              </a:rPr>
              <a:t>W </a:t>
            </a:r>
            <a:r>
              <a:rPr lang="pl-PL" sz="1800" dirty="0">
                <a:latin typeface="Book Antiqua" pitchFamily="18" charset="0"/>
              </a:rPr>
              <a:t>rezerwacie stwierdzono 14 gatunków drzew, 6 gatunków krzewów, 91 gatunków roślin kwiatowych i paprotników oraz 12 gatunków mszaków</a:t>
            </a:r>
            <a:r>
              <a:rPr lang="pl-PL" sz="1800" dirty="0" smtClean="0">
                <a:latin typeface="Book Antiqua" pitchFamily="18" charset="0"/>
              </a:rPr>
              <a:t>. Są </a:t>
            </a:r>
            <a:r>
              <a:rPr lang="pl-PL" sz="1800" dirty="0">
                <a:latin typeface="Book Antiqua" pitchFamily="18" charset="0"/>
              </a:rPr>
              <a:t>to gatunki głównie </a:t>
            </a:r>
            <a:r>
              <a:rPr lang="pl-PL" sz="1800" dirty="0" smtClean="0">
                <a:latin typeface="Book Antiqua" pitchFamily="18" charset="0"/>
              </a:rPr>
              <a:t>pospolite </a:t>
            </a:r>
            <a:r>
              <a:rPr lang="pl-PL" sz="1800" b="1" dirty="0" smtClean="0">
                <a:latin typeface="Book Antiqua" pitchFamily="18" charset="0"/>
              </a:rPr>
              <a:t>charakterystyczne </a:t>
            </a:r>
            <a:r>
              <a:rPr lang="pl-PL" sz="1800" b="1" dirty="0">
                <a:latin typeface="Book Antiqua" pitchFamily="18" charset="0"/>
              </a:rPr>
              <a:t>dla lasów i borów </a:t>
            </a:r>
            <a:r>
              <a:rPr lang="pl-PL" sz="1800" b="1" dirty="0" smtClean="0">
                <a:latin typeface="Book Antiqua" pitchFamily="18" charset="0"/>
              </a:rPr>
              <a:t>mieszanych</a:t>
            </a:r>
            <a:r>
              <a:rPr lang="pl-PL" sz="1800" dirty="0" smtClean="0">
                <a:latin typeface="Book Antiqua" pitchFamily="18" charset="0"/>
              </a:rPr>
              <a:t>. Ich przykładami są:</a:t>
            </a:r>
          </a:p>
          <a:p>
            <a:r>
              <a:rPr lang="pl-PL" sz="1800" dirty="0" smtClean="0">
                <a:latin typeface="Book Antiqua" pitchFamily="18" charset="0"/>
              </a:rPr>
              <a:t>Dąb szypułkowy</a:t>
            </a:r>
          </a:p>
          <a:p>
            <a:r>
              <a:rPr lang="pl-PL" sz="1800" dirty="0" smtClean="0">
                <a:latin typeface="Book Antiqua" pitchFamily="18" charset="0"/>
              </a:rPr>
              <a:t>Sosna doborowa</a:t>
            </a:r>
          </a:p>
          <a:p>
            <a:r>
              <a:rPr lang="pl-PL" sz="1800" dirty="0" smtClean="0">
                <a:latin typeface="Book Antiqua" pitchFamily="18" charset="0"/>
              </a:rPr>
              <a:t>Dąb bezszypułkowy </a:t>
            </a:r>
          </a:p>
          <a:p>
            <a:r>
              <a:rPr lang="pl-PL" sz="1800" dirty="0" smtClean="0">
                <a:latin typeface="Book Antiqua" pitchFamily="18" charset="0"/>
              </a:rPr>
              <a:t>Miodownik </a:t>
            </a:r>
            <a:r>
              <a:rPr lang="pl-PL" sz="1800" dirty="0" err="1" smtClean="0">
                <a:latin typeface="Book Antiqua" pitchFamily="18" charset="0"/>
              </a:rPr>
              <a:t>melisowaty</a:t>
            </a:r>
            <a:endParaRPr lang="pl-PL" sz="1800" dirty="0" smtClean="0">
              <a:latin typeface="Book Antiqua" pitchFamily="18" charset="0"/>
            </a:endParaRPr>
          </a:p>
          <a:p>
            <a:r>
              <a:rPr lang="pl-PL" sz="1800" dirty="0" smtClean="0">
                <a:latin typeface="Book Antiqua" pitchFamily="18" charset="0"/>
              </a:rPr>
              <a:t>Turówka leśna</a:t>
            </a:r>
          </a:p>
          <a:p>
            <a:r>
              <a:rPr lang="pl-PL" sz="1800" dirty="0" smtClean="0">
                <a:latin typeface="Book Antiqua" pitchFamily="18" charset="0"/>
              </a:rPr>
              <a:t>Storczyk – gnieźnik leśny</a:t>
            </a:r>
          </a:p>
          <a:p>
            <a:r>
              <a:rPr lang="pl-PL" sz="1800" dirty="0" smtClean="0">
                <a:latin typeface="Book Antiqua" pitchFamily="18" charset="0"/>
              </a:rPr>
              <a:t>Czeremchy</a:t>
            </a:r>
          </a:p>
          <a:p>
            <a:r>
              <a:rPr lang="pl-PL" sz="1800" dirty="0" smtClean="0">
                <a:latin typeface="Book Antiqua" pitchFamily="18" charset="0"/>
              </a:rPr>
              <a:t>Brzoza niska</a:t>
            </a:r>
          </a:p>
          <a:p>
            <a:r>
              <a:rPr lang="pl-PL" sz="1800" dirty="0" smtClean="0">
                <a:latin typeface="Book Antiqua" pitchFamily="18" charset="0"/>
              </a:rPr>
              <a:t>Storczyk szerokolistny</a:t>
            </a:r>
          </a:p>
          <a:p>
            <a:r>
              <a:rPr lang="pl-PL" sz="1800" dirty="0" smtClean="0">
                <a:latin typeface="Book Antiqua" pitchFamily="18" charset="0"/>
              </a:rPr>
              <a:t>Dziewięciornik błotny</a:t>
            </a:r>
          </a:p>
          <a:p>
            <a:r>
              <a:rPr lang="pl-PL" sz="1800" dirty="0" smtClean="0">
                <a:latin typeface="Book Antiqua" pitchFamily="18" charset="0"/>
              </a:rPr>
              <a:t>Tojeść pospolita</a:t>
            </a:r>
          </a:p>
          <a:p>
            <a:endParaRPr lang="pl-PL" sz="1800" dirty="0"/>
          </a:p>
        </p:txBody>
      </p:sp>
      <p:pic>
        <p:nvPicPr>
          <p:cNvPr id="5" name="Symbol zastępczy zawartości 4" descr="article (4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052736"/>
            <a:ext cx="4032448" cy="5253338"/>
          </a:xfrm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Ciekawostki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100" dirty="0" smtClean="0"/>
              <a:t>     Nadleśnictwo Lubartów jako jedyne na Lubelszczyźnie organizuje bieg pt. „Biegam , bo lubię lasy”</a:t>
            </a:r>
          </a:p>
          <a:p>
            <a:pPr>
              <a:buNone/>
            </a:pPr>
            <a:r>
              <a:rPr lang="pl-PL" sz="2100" dirty="0" smtClean="0"/>
              <a:t>   </a:t>
            </a:r>
          </a:p>
          <a:p>
            <a:pPr>
              <a:buNone/>
            </a:pPr>
            <a:r>
              <a:rPr lang="pl-PL" sz="2100" dirty="0" smtClean="0"/>
              <a:t>  Nadleśnictwo wraz z kołami rowerowymi wyznaczyło wiele ścieżek rowerowych </a:t>
            </a:r>
          </a:p>
          <a:p>
            <a:pPr>
              <a:buNone/>
            </a:pPr>
            <a:r>
              <a:rPr lang="pl-PL" sz="2100" dirty="0" smtClean="0"/>
              <a:t>    </a:t>
            </a:r>
          </a:p>
          <a:p>
            <a:pPr>
              <a:buNone/>
            </a:pPr>
            <a:r>
              <a:rPr lang="pl-PL" sz="2100" dirty="0" smtClean="0"/>
              <a:t> Są dwa parkingi dla społeczeństwa. Jeden w Kopaninie. Jest tam specjalnie wyznaczone miejsce do rozpalania ogniska. Obok niego znajduje się ścieżka dydaktyczna. Jest tam też plac zabaw. Drugi parking jest przy Starym Tartaku. Znajduje się tam ścieżka zdrowia.</a:t>
            </a:r>
          </a:p>
          <a:p>
            <a:pPr>
              <a:buNone/>
            </a:pPr>
            <a:r>
              <a:rPr lang="pl-PL" sz="2100" dirty="0" smtClean="0"/>
              <a:t>     </a:t>
            </a:r>
          </a:p>
          <a:p>
            <a:pPr>
              <a:buNone/>
            </a:pPr>
            <a:r>
              <a:rPr lang="pl-PL" sz="2100" dirty="0" smtClean="0"/>
              <a:t> W 2001 roku przeniesiono budynek nadleśnictwa. Budynek ,w którym wcześniej mieściło się nadleśnictwo nazwano Starym Nadleśnictwem.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100000">
              <a:srgbClr val="9CB86E">
                <a:alpha val="22000"/>
              </a:srgbClr>
            </a:gs>
            <a:gs pos="82000">
              <a:srgbClr val="156B13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Wieprz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8147248" cy="1728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/>
              <a:t>      Wieprz to rzeka we wschodniej części Polski leżąca na terenach Nadleśnictwa Lubartów. Jej długość wynosi 304 </a:t>
            </a:r>
            <a:r>
              <a:rPr lang="pl-PL" sz="1800" dirty="0" err="1" smtClean="0"/>
              <a:t>km</a:t>
            </a:r>
            <a:r>
              <a:rPr lang="pl-PL" sz="1800" dirty="0" smtClean="0"/>
              <a:t>. Źródło tej rzeki znajduje się we wsi Wieprzów Tarnawacki w pobliżu Tomaszowa Lubelskiego, a uchodzi do Wisły w okolicy Dęblina. Przepływa przez Roztoczański Park Narodowy i Nadwieprzański Park Narodowy.</a:t>
            </a:r>
          </a:p>
        </p:txBody>
      </p:sp>
      <p:pic>
        <p:nvPicPr>
          <p:cNvPr id="16" name="Symbol zastępczy zawartości 15" descr="rzeka-wieprz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47664" y="3356992"/>
            <a:ext cx="5904656" cy="3312368"/>
          </a:xfrm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rgbClr val="9CB86E">
                <a:alpha val="22000"/>
              </a:srgbClr>
            </a:gs>
            <a:gs pos="82000">
              <a:srgbClr val="156B13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l-PL" dirty="0" smtClean="0"/>
              <a:t>Pałac </a:t>
            </a:r>
            <a:r>
              <a:rPr lang="pl-PL" dirty="0" smtClean="0"/>
              <a:t>Zamoyskich w Kozłówce</a:t>
            </a:r>
            <a:endParaRPr lang="pl-PL" dirty="0"/>
          </a:p>
        </p:txBody>
      </p:sp>
      <p:pic>
        <p:nvPicPr>
          <p:cNvPr id="10" name="Symbol zastępczy zawartości 9" descr="Kozłówka_palace_back_200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3140968"/>
            <a:ext cx="8280920" cy="3456384"/>
          </a:xfrm>
        </p:spPr>
      </p:pic>
      <p:sp>
        <p:nvSpPr>
          <p:cNvPr id="14" name="Symbol zastępczy zawartości 13"/>
          <p:cNvSpPr>
            <a:spLocks noGrp="1"/>
          </p:cNvSpPr>
          <p:nvPr>
            <p:ph sz="half" idx="2"/>
          </p:nvPr>
        </p:nvSpPr>
        <p:spPr>
          <a:xfrm>
            <a:off x="539552" y="1124744"/>
            <a:ext cx="8136904" cy="197708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     Wzniesiony około 1742 roku dla rodziny Bielińskich według projektu Józefa Fontany. W roku 1799 stał się własnością rodziny Zamoyskich. Przebudowany przez Konstantego Zamoyskiego w latach 1897–1914. We wnętrzach pałacowych zachował się autentyczny wystrój z przełomu XIX i XX wieku w stylu Drugiego Cesarstwa.</a:t>
            </a:r>
            <a:endParaRPr lang="pl-PL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356</Words>
  <Application>Microsoft Office PowerPoint</Application>
  <PresentationFormat>Pokaz na ekranie (4:3)</PresentationFormat>
  <Paragraphs>66</Paragraphs>
  <Slides>10</Slides>
  <Notes>2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Nadleśnictwo Lubartów</vt:lpstr>
      <vt:lpstr>Mapa Nadleśnictwa</vt:lpstr>
      <vt:lpstr>Wywiad z Dawidem Warchulińskim głównym księgowym Nadleśnictwa Lubartów</vt:lpstr>
      <vt:lpstr>Obszary Nadleśnictwa </vt:lpstr>
      <vt:lpstr>Zwierzęta  </vt:lpstr>
      <vt:lpstr>Rośliny </vt:lpstr>
      <vt:lpstr>Ciekawostki</vt:lpstr>
      <vt:lpstr>Wieprz</vt:lpstr>
      <vt:lpstr>Pałac Zamoyskich w Kozłówce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Nadleśnictwo Lubartów</dc:title>
  <dc:creator>Maciej</dc:creator>
  <cp:lastModifiedBy>UML</cp:lastModifiedBy>
  <cp:revision>59</cp:revision>
  <dcterms:created xsi:type="dcterms:W3CDTF">2016-04-15T11:52:45Z</dcterms:created>
  <dcterms:modified xsi:type="dcterms:W3CDTF">2016-04-27T11:46:53Z</dcterms:modified>
</cp:coreProperties>
</file>