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62" r:id="rId6"/>
    <p:sldId id="265" r:id="rId7"/>
    <p:sldId id="260" r:id="rId8"/>
    <p:sldId id="266" r:id="rId9"/>
    <p:sldId id="261" r:id="rId10"/>
    <p:sldId id="263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69" d="100"/>
          <a:sy n="69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5CD9-D820-4C7A-AEA9-27BC90E017B1}" type="datetimeFigureOut">
              <a:rPr lang="pl-PL" smtClean="0"/>
              <a:t>2016-03-28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806991-BABB-4025-871A-E7E4FAB3675D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5CD9-D820-4C7A-AEA9-27BC90E017B1}" type="datetimeFigureOut">
              <a:rPr lang="pl-PL" smtClean="0"/>
              <a:t>2016-03-28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6991-BABB-4025-871A-E7E4FAB3675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5CD9-D820-4C7A-AEA9-27BC90E017B1}" type="datetimeFigureOut">
              <a:rPr lang="pl-PL" smtClean="0"/>
              <a:t>2016-03-28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6991-BABB-4025-871A-E7E4FAB3675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D35CD9-D820-4C7A-AEA9-27BC90E017B1}" type="datetimeFigureOut">
              <a:rPr lang="pl-PL" smtClean="0"/>
              <a:t>2016-03-28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9806991-BABB-4025-871A-E7E4FAB3675D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5CD9-D820-4C7A-AEA9-27BC90E017B1}" type="datetimeFigureOut">
              <a:rPr lang="pl-PL" smtClean="0"/>
              <a:t>2016-03-28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6991-BABB-4025-871A-E7E4FAB3675D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5CD9-D820-4C7A-AEA9-27BC90E017B1}" type="datetimeFigureOut">
              <a:rPr lang="pl-PL" smtClean="0"/>
              <a:t>2016-03-28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6991-BABB-4025-871A-E7E4FAB3675D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6991-BABB-4025-871A-E7E4FAB3675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5CD9-D820-4C7A-AEA9-27BC90E017B1}" type="datetimeFigureOut">
              <a:rPr lang="pl-PL" smtClean="0"/>
              <a:t>2016-03-28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5CD9-D820-4C7A-AEA9-27BC90E017B1}" type="datetimeFigureOut">
              <a:rPr lang="pl-PL" smtClean="0"/>
              <a:t>2016-03-28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6991-BABB-4025-871A-E7E4FAB3675D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5CD9-D820-4C7A-AEA9-27BC90E017B1}" type="datetimeFigureOut">
              <a:rPr lang="pl-PL" smtClean="0"/>
              <a:t>2016-03-28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6991-BABB-4025-871A-E7E4FAB3675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D35CD9-D820-4C7A-AEA9-27BC90E017B1}" type="datetimeFigureOut">
              <a:rPr lang="pl-PL" smtClean="0"/>
              <a:t>2016-03-28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806991-BABB-4025-871A-E7E4FAB3675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35CD9-D820-4C7A-AEA9-27BC90E017B1}" type="datetimeFigureOut">
              <a:rPr lang="pl-PL" smtClean="0"/>
              <a:t>2016-03-28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806991-BABB-4025-871A-E7E4FAB3675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D35CD9-D820-4C7A-AEA9-27BC90E017B1}" type="datetimeFigureOut">
              <a:rPr lang="pl-PL" smtClean="0"/>
              <a:t>2016-03-28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9806991-BABB-4025-871A-E7E4FAB3675D}" type="slidenum">
              <a:rPr lang="pl-PL" smtClean="0"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Nadleśnictwo Kobiór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3200" dirty="0" smtClean="0"/>
              <a:t>Dziękujemy za uwagę!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Wykonawcy:</a:t>
            </a:r>
          </a:p>
          <a:p>
            <a:pPr algn="ctr">
              <a:buNone/>
            </a:pPr>
            <a:r>
              <a:rPr lang="pl-PL" dirty="0" smtClean="0"/>
              <a:t>Lidia </a:t>
            </a:r>
            <a:r>
              <a:rPr lang="pl-PL" dirty="0" err="1" smtClean="0"/>
              <a:t>Figołuszka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Agnieszka Jarosz</a:t>
            </a:r>
          </a:p>
          <a:p>
            <a:pPr algn="ctr">
              <a:buNone/>
            </a:pPr>
            <a:r>
              <a:rPr lang="pl-PL" dirty="0" smtClean="0"/>
              <a:t>Emilia Mitręga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Nadleśnictwo składa się z trzech obrębów:</a:t>
            </a:r>
          </a:p>
          <a:p>
            <a:pPr>
              <a:buNone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Obręb Kobiór z </a:t>
            </a:r>
            <a:r>
              <a:rPr lang="pl-PL" dirty="0" err="1" smtClean="0"/>
              <a:t>leśnictwami</a:t>
            </a:r>
            <a:r>
              <a:rPr lang="pl-PL" dirty="0" smtClean="0"/>
              <a:t>: Gostyń, Zgoń, Czarków, </a:t>
            </a:r>
            <a:r>
              <a:rPr lang="pl-PL" dirty="0" smtClean="0"/>
              <a:t>R</a:t>
            </a:r>
            <a:r>
              <a:rPr lang="pl-PL" dirty="0" smtClean="0"/>
              <a:t>adostowice, Branica, Mokre, Mościska oraz </a:t>
            </a:r>
            <a:r>
              <a:rPr lang="pl-PL" dirty="0" err="1" smtClean="0"/>
              <a:t>Krolówka</a:t>
            </a:r>
            <a:r>
              <a:rPr lang="pl-PL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Obręb Tychy z </a:t>
            </a:r>
            <a:r>
              <a:rPr lang="pl-PL" dirty="0" err="1" smtClean="0"/>
              <a:t>leśnictwami</a:t>
            </a:r>
            <a:r>
              <a:rPr lang="pl-PL" dirty="0" smtClean="0"/>
              <a:t>: </a:t>
            </a:r>
            <a:r>
              <a:rPr lang="pl-PL" dirty="0" smtClean="0"/>
              <a:t>Wyry, </a:t>
            </a:r>
            <a:r>
              <a:rPr lang="pl-PL" dirty="0" err="1" smtClean="0"/>
              <a:t>Żwaków</a:t>
            </a:r>
            <a:r>
              <a:rPr lang="pl-PL" dirty="0" smtClean="0"/>
              <a:t>, Promnice oraz Świerczyniec.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Obręb </a:t>
            </a:r>
            <a:r>
              <a:rPr lang="pl-PL" dirty="0" smtClean="0"/>
              <a:t>Pszczyna </a:t>
            </a:r>
            <a:r>
              <a:rPr lang="pl-PL" dirty="0" smtClean="0"/>
              <a:t>z </a:t>
            </a:r>
            <a:r>
              <a:rPr lang="pl-PL" dirty="0" err="1" smtClean="0"/>
              <a:t>leśnictwami</a:t>
            </a:r>
            <a:r>
              <a:rPr lang="pl-PL" dirty="0" smtClean="0"/>
              <a:t>: </a:t>
            </a:r>
            <a:r>
              <a:rPr lang="pl-PL" dirty="0" err="1" smtClean="0"/>
              <a:t>Studziennice</a:t>
            </a:r>
            <a:r>
              <a:rPr lang="pl-PL" dirty="0" smtClean="0"/>
              <a:t>, Międzyrzecze, Wola oraz Pawłowice.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/>
              <a:t>Nadleśnictwo Kobiór jest jednostką organizacyjną Lasów Państwowych.</a:t>
            </a:r>
            <a:endParaRPr lang="pl-P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C:\Users\domownicy\Desktop\Zdjęcia\las.jpe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7870401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Większość powierzchni lasów Nadleśnictwa Kobiór </a:t>
            </a:r>
          </a:p>
          <a:p>
            <a:pPr>
              <a:buNone/>
            </a:pPr>
            <a:r>
              <a:rPr lang="pl-PL" dirty="0" smtClean="0"/>
              <a:t>zajmuje sosna zwyczajna, licznie występują także dąb , </a:t>
            </a:r>
          </a:p>
          <a:p>
            <a:pPr>
              <a:buNone/>
            </a:pPr>
            <a:r>
              <a:rPr lang="pl-PL" dirty="0" smtClean="0"/>
              <a:t>brzoza i olsza. Na obszarze nadleśnictwa zlokalizowane </a:t>
            </a:r>
          </a:p>
          <a:p>
            <a:pPr>
              <a:buNone/>
            </a:pPr>
            <a:r>
              <a:rPr lang="pl-PL" dirty="0" smtClean="0"/>
              <a:t>są  dwa rezerwaty przyrody.</a:t>
            </a:r>
          </a:p>
          <a:p>
            <a:pPr>
              <a:buNone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Rezerwat Przyrody Żubrowisko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Rezerwat Przyrody Babczyna Dolina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Babczyna Dolina to nazwa rezerwatu, który powstał </a:t>
            </a:r>
          </a:p>
          <a:p>
            <a:pPr>
              <a:buNone/>
            </a:pPr>
            <a:r>
              <a:rPr lang="pl-PL" dirty="0" smtClean="0"/>
              <a:t>31 stycznia 2002 roku. Na terenie rezerwatu stwierdzono</a:t>
            </a:r>
          </a:p>
          <a:p>
            <a:pPr>
              <a:buNone/>
            </a:pPr>
            <a:r>
              <a:rPr lang="pl-PL" dirty="0" smtClean="0"/>
              <a:t> występowanie wielu gatunków zwierząt chronionych. </a:t>
            </a:r>
          </a:p>
          <a:p>
            <a:pPr>
              <a:buNone/>
            </a:pPr>
            <a:r>
              <a:rPr lang="pl-PL" dirty="0" smtClean="0"/>
              <a:t>7 grudnia 2005 roku powstała ścieżka edukacyjno – </a:t>
            </a:r>
          </a:p>
          <a:p>
            <a:pPr>
              <a:buNone/>
            </a:pPr>
            <a:r>
              <a:rPr lang="pl-PL" dirty="0" smtClean="0"/>
              <a:t>przyrodnicza „Babczyna Dolina”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Babczyna Dolina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C:\Users\domownicy\Desktop\Zdjęcia\las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8373616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Całkowita </a:t>
            </a:r>
            <a:r>
              <a:rPr lang="pl-PL" dirty="0" smtClean="0"/>
              <a:t>powierzchnia Nadleśnictwa  Kobiór wynosi</a:t>
            </a:r>
          </a:p>
          <a:p>
            <a:pPr>
              <a:buNone/>
            </a:pPr>
            <a:r>
              <a:rPr lang="pl-PL" dirty="0" smtClean="0"/>
              <a:t>obecnie 21368ha, w tym powierzchnia leśna to 20373ha.</a:t>
            </a:r>
          </a:p>
          <a:p>
            <a:pPr>
              <a:buNone/>
            </a:pPr>
            <a:r>
              <a:rPr lang="pl-PL" dirty="0" smtClean="0"/>
              <a:t>Główną część nadleśnictwa stanowią Lasy Pszczyńskie,</a:t>
            </a:r>
          </a:p>
          <a:p>
            <a:pPr>
              <a:buNone/>
            </a:pPr>
            <a:r>
              <a:rPr lang="pl-PL" dirty="0" smtClean="0"/>
              <a:t>niekiedy podzielone na  Lasy Kobiórskie (część </a:t>
            </a:r>
          </a:p>
          <a:p>
            <a:pPr>
              <a:buNone/>
            </a:pPr>
            <a:r>
              <a:rPr lang="pl-PL" dirty="0" smtClean="0"/>
              <a:t>zachodnia) i Lasy Pszczyńskie (część wschodnia). </a:t>
            </a:r>
          </a:p>
          <a:p>
            <a:pPr>
              <a:buNone/>
            </a:pPr>
            <a:r>
              <a:rPr lang="pl-PL" dirty="0" smtClean="0"/>
              <a:t>Lasy Pszczyńskie </a:t>
            </a:r>
            <a:r>
              <a:rPr lang="pl-PL" dirty="0" smtClean="0"/>
              <a:t>mają długą historię i tradycję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myśliwską. Obok </a:t>
            </a:r>
            <a:r>
              <a:rPr lang="pl-PL" dirty="0" smtClean="0"/>
              <a:t>atrakcji przyrodniczych czyli pięknych </a:t>
            </a:r>
          </a:p>
          <a:p>
            <a:pPr>
              <a:buNone/>
            </a:pPr>
            <a:r>
              <a:rPr lang="pl-PL" dirty="0" smtClean="0"/>
              <a:t>Drzewostanów, kwiecistych łąk, licznych stawów i </a:t>
            </a:r>
          </a:p>
          <a:p>
            <a:pPr>
              <a:buNone/>
            </a:pPr>
            <a:r>
              <a:rPr lang="pl-PL" dirty="0" smtClean="0"/>
              <a:t>bagien oraz innych osobliwości natury </a:t>
            </a:r>
            <a:r>
              <a:rPr lang="pl-PL" dirty="0" smtClean="0"/>
              <a:t> jak choćby </a:t>
            </a:r>
          </a:p>
          <a:p>
            <a:pPr>
              <a:buNone/>
            </a:pPr>
            <a:r>
              <a:rPr lang="pl-PL" dirty="0" smtClean="0"/>
              <a:t>jednego z kilku w kraju stad żubrów. W Lasach </a:t>
            </a:r>
          </a:p>
          <a:p>
            <a:pPr>
              <a:buNone/>
            </a:pPr>
            <a:r>
              <a:rPr lang="pl-PL" dirty="0" smtClean="0"/>
              <a:t>Pszczyńskich znajdziemy także wspaniałe zabytki </a:t>
            </a:r>
          </a:p>
          <a:p>
            <a:pPr>
              <a:buNone/>
            </a:pPr>
            <a:r>
              <a:rPr lang="pl-PL" dirty="0" smtClean="0"/>
              <a:t>architektury, kultu religijnego, sztuki oraz tradycji </a:t>
            </a:r>
          </a:p>
          <a:p>
            <a:pPr>
              <a:buNone/>
            </a:pPr>
            <a:r>
              <a:rPr lang="pl-PL" dirty="0" smtClean="0"/>
              <a:t>Myśliwskiej.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C:\Users\domownicy\Desktop\Zdjęcia\Maryjk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8680"/>
            <a:ext cx="7443192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Historia opowiada o Johanie Lukasie – leśniczym w </a:t>
            </a:r>
          </a:p>
          <a:p>
            <a:pPr>
              <a:buNone/>
            </a:pPr>
            <a:r>
              <a:rPr lang="pl-PL" dirty="0" smtClean="0"/>
              <a:t>pszczyńskich lasach, który postawił figurkę. Pewnego </a:t>
            </a:r>
          </a:p>
          <a:p>
            <a:pPr>
              <a:buNone/>
            </a:pPr>
            <a:r>
              <a:rPr lang="pl-PL" dirty="0" smtClean="0"/>
              <a:t>dnia znalazł się w lesie z dala od zabudowań, kiedy to </a:t>
            </a:r>
          </a:p>
          <a:p>
            <a:pPr>
              <a:buNone/>
            </a:pPr>
            <a:r>
              <a:rPr lang="pl-PL" dirty="0" smtClean="0"/>
              <a:t>rozszalała się wielka nawałnica. Grube drzewa łamały się</a:t>
            </a:r>
          </a:p>
          <a:p>
            <a:pPr>
              <a:buNone/>
            </a:pPr>
            <a:r>
              <a:rPr lang="pl-PL" dirty="0" smtClean="0"/>
              <a:t> obok niego jak zapałki. Gdy już stracił nadzieję, ze uda </a:t>
            </a:r>
          </a:p>
          <a:p>
            <a:pPr>
              <a:buNone/>
            </a:pPr>
            <a:r>
              <a:rPr lang="pl-PL" dirty="0" smtClean="0"/>
              <a:t>mu się przeżyć szalejącą burzę, przypomniał sobie </a:t>
            </a:r>
          </a:p>
          <a:p>
            <a:pPr>
              <a:buNone/>
            </a:pPr>
            <a:r>
              <a:rPr lang="pl-PL" dirty="0" smtClean="0"/>
              <a:t>modlitwę do matki Jezusa odmawianą w jego domu </a:t>
            </a:r>
          </a:p>
          <a:p>
            <a:pPr>
              <a:buNone/>
            </a:pPr>
            <a:r>
              <a:rPr lang="pl-PL" dirty="0" smtClean="0"/>
              <a:t>przez syna, który podobnie jak matka wyznawał </a:t>
            </a:r>
          </a:p>
          <a:p>
            <a:pPr>
              <a:buNone/>
            </a:pPr>
            <a:r>
              <a:rPr lang="pl-PL" dirty="0" smtClean="0"/>
              <a:t>katolicyzm. Z modlitwą na ustach przetrwał do rana a </a:t>
            </a:r>
          </a:p>
          <a:p>
            <a:pPr>
              <a:buNone/>
            </a:pPr>
            <a:r>
              <a:rPr lang="pl-PL" dirty="0" smtClean="0"/>
              <a:t>gdy nawałnica ustała, wyszedł spod drzew, które </a:t>
            </a:r>
          </a:p>
          <a:p>
            <a:pPr>
              <a:buNone/>
            </a:pPr>
            <a:r>
              <a:rPr lang="pl-PL" dirty="0" smtClean="0"/>
              <a:t>utworzyły nad nim szałas.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</TotalTime>
  <Words>339</Words>
  <Application>Microsoft Office PowerPoint</Application>
  <PresentationFormat>Pokaz na ekranie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Papier</vt:lpstr>
      <vt:lpstr>Nadleśnictwo Kobiór</vt:lpstr>
      <vt:lpstr>Nadleśnictwo Kobiór jest jednostką organizacyjną Lasów Państwowych.</vt:lpstr>
      <vt:lpstr>Slajd 3</vt:lpstr>
      <vt:lpstr>Slajd 4</vt:lpstr>
      <vt:lpstr>Babczyna Dolina</vt:lpstr>
      <vt:lpstr>Slajd 6</vt:lpstr>
      <vt:lpstr>Slajd 7</vt:lpstr>
      <vt:lpstr>Slajd 8</vt:lpstr>
      <vt:lpstr>Slajd 9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Nadleśnictwo Kobiór</dc:title>
  <dc:creator>domownicy</dc:creator>
  <cp:lastModifiedBy>domownicy</cp:lastModifiedBy>
  <cp:revision>4</cp:revision>
  <dcterms:created xsi:type="dcterms:W3CDTF">2016-03-28T08:58:59Z</dcterms:created>
  <dcterms:modified xsi:type="dcterms:W3CDTF">2016-03-28T09:33:47Z</dcterms:modified>
</cp:coreProperties>
</file>