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73" r:id="rId3"/>
    <p:sldId id="274" r:id="rId4"/>
    <p:sldId id="275" r:id="rId5"/>
    <p:sldId id="282" r:id="rId6"/>
    <p:sldId id="278" r:id="rId7"/>
    <p:sldId id="279" r:id="rId8"/>
    <p:sldId id="280" r:id="rId9"/>
    <p:sldId id="281" r:id="rId10"/>
    <p:sldId id="268" r:id="rId11"/>
    <p:sldId id="283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1"/>
    <p:penClr>
      <a:srgbClr val="FF0000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>
      <p:cViewPr>
        <p:scale>
          <a:sx n="71" d="100"/>
          <a:sy n="71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zoom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zoom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zoom/>
    <p:sndAc>
      <p:endSnd/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file:///C:\Users\Admin\Desktop\prezentacja%20do%20wys&#322;ania\MUZYKA%20RELAKS%20ZA%20DARMO%20&#346;piew%20ptak&#243;w%20odg&#322;osy%20lasu.mp3" TargetMode="External"/><Relationship Id="rId1" Type="http://schemas.openxmlformats.org/officeDocument/2006/relationships/audio" Target="file:///F:\prezentacja%20z%20muzyk&#261;\muzyka%20relaksacyjna%20-%20ptaki%20i%20drzewa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source=imgres&amp;cd=&amp;cad=rja&amp;uact=8&amp;ved=0ahUKEwiFu4Lgl5HMAhUL7xQKHW9CDwwQjRwIBw&amp;url=http://mazury.info.pl/atrakcje/pranie/&amp;psig=AFQjCNEmx0ungBk3SNRa9jBTaAGaK5AD_A&amp;ust=1460828331421200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hyperlink" Target="http://www.google.pl/url?sa=i&amp;rct=j&amp;q=&amp;esrc=s&amp;source=images&amp;cd=&amp;cad=rja&amp;uact=8&amp;ved=0ahUKEwiIk_izmJHMAhVHvxQKHYqFBBkQjRwIBw&amp;url=http://www.inspirander.pl/macierzynstwo/park-dzikich-zwierzat-w-kadzidlowie&amp;psig=AFQjCNEct9qIRkDBiCP_KKDqRYFco_7G0g&amp;ust=1460828463129563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pl/url?sa=i&amp;rct=j&amp;q=&amp;esrc=s&amp;source=images&amp;cd=&amp;cad=rja&amp;uact=8&amp;ved=0ahUKEwjZj8ysjZHMAhUEvBQKHTEbDoEQjRwIBw&amp;url=http://mazurskiwedkarz.pl/jezioro-nidzkie/&amp;psig=AFQjCNF5zO2nHoj8mozR-b_ZdJ5glg08Mw&amp;ust=1460825529676192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pl/url?sa=i&amp;rct=j&amp;q=&amp;esrc=s&amp;source=images&amp;cd=&amp;cad=rja&amp;uact=8&amp;ved=0ahUKEwiq_sqOkpHMAhVGsxQKHddvCU8QjRwIBw&amp;url=http://www.lotmp.pl/pl/page/165/parki-i-rezerwaty&amp;psig=AFQjCNEKVhCclWxSiJW_R9xR4Ld4yUIOHg&amp;ust=1460826790880065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google.pl/url?sa=i&amp;rct=j&amp;q=&amp;esrc=s&amp;source=images&amp;cd=&amp;cad=rja&amp;uact=8&amp;ved=0ahUKEwjX3auelJHMAhXFtBQKHfPJC0MQjRwIBw&amp;url=http://www.polskaniezwykla.pl/web/place/gallery,1,24699.html&amp;bvm=bv.119745492,d.d24&amp;psig=AFQjCNGRs7FbFumEM7undbla1Meq73LAtg&amp;ust=1460827129193281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pl/url?sa=i&amp;rct=j&amp;q=&amp;esrc=s&amp;source=images&amp;cd=&amp;cad=rja&amp;uact=8&amp;ved=0ahUKEwj_ksD_kpHMAhVE7xQKHeJNAFsQjRwIBw&amp;url=http://www.krainaserdecznosci.pl/pl/rezerwat-czapliniec&amp;psig=AFQjCNHXxQnE3GdF0zt7Z2zNEVccIqXWWQ&amp;ust=14608270133943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Nadleśnictwo </a:t>
            </a:r>
            <a:r>
              <a:rPr lang="pl-PL" dirty="0" err="1" smtClean="0"/>
              <a:t>Maskulińskie</a:t>
            </a:r>
            <a:r>
              <a:rPr lang="pl-PL" dirty="0" smtClean="0"/>
              <a:t> 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PL_clip_image002.jpg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2844" y="285728"/>
            <a:ext cx="8732568" cy="6429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1\Desktop\image_gallery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728"/>
            <a:ext cx="5143504" cy="5000636"/>
          </a:xfrm>
          <a:prstGeom prst="rect">
            <a:avLst/>
          </a:prstGeom>
          <a:noFill/>
        </p:spPr>
      </p:pic>
      <p:cxnSp>
        <p:nvCxnSpPr>
          <p:cNvPr id="8" name="Łącznik prosty ze strzałką 7"/>
          <p:cNvCxnSpPr>
            <a:stCxn id="12" idx="0"/>
          </p:cNvCxnSpPr>
          <p:nvPr/>
        </p:nvCxnSpPr>
        <p:spPr>
          <a:xfrm rot="16200000" flipV="1">
            <a:off x="6554405" y="1589471"/>
            <a:ext cx="428628" cy="821537"/>
          </a:xfrm>
          <a:prstGeom prst="straightConnector1">
            <a:avLst/>
          </a:prstGeom>
          <a:ln w="254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6286512" y="2214554"/>
            <a:ext cx="178595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Ruciane Nida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357158" y="5286388"/>
            <a:ext cx="8501122" cy="1323439"/>
          </a:xfrm>
          <a:prstGeom prst="rect">
            <a:avLst/>
          </a:prstGeom>
          <a:solidFill>
            <a:schemeClr val="tx2"/>
          </a:solidFill>
          <a:ln w="381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000000"/>
                </a:solidFill>
                <a:latin typeface="+mj-lt"/>
              </a:rPr>
              <a:t>Nadleśnictwo </a:t>
            </a:r>
            <a:r>
              <a:rPr lang="pl-PL" sz="2000" b="1" dirty="0" err="1" smtClean="0">
                <a:solidFill>
                  <a:srgbClr val="000000"/>
                </a:solidFill>
                <a:latin typeface="+mj-lt"/>
              </a:rPr>
              <a:t>Maskulińskie</a:t>
            </a:r>
            <a:r>
              <a:rPr lang="pl-PL" sz="2000" b="1" dirty="0" smtClean="0">
                <a:solidFill>
                  <a:srgbClr val="000000"/>
                </a:solidFill>
                <a:latin typeface="+mj-lt"/>
              </a:rPr>
              <a:t> ma siedzibę w Rucianem Nidzie. Wchodzi w skład Regionalnej Dyrekcji Lasów Państwowych </a:t>
            </a:r>
          </a:p>
          <a:p>
            <a:pPr algn="ctr"/>
            <a:r>
              <a:rPr lang="pl-PL" sz="2000" b="1" dirty="0" smtClean="0">
                <a:solidFill>
                  <a:srgbClr val="000000"/>
                </a:solidFill>
                <a:latin typeface="+mj-lt"/>
              </a:rPr>
              <a:t>w Białymstoku. Położone jest w województwie warmińsko-mazurskim, w sercu Puszczy Piskiej.</a:t>
            </a:r>
            <a:endParaRPr lang="pl-PL" sz="20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9" name="muzyka relaksacyjna - ptaki i drzew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MUZYKA RELAKS ZA DARMO Śpiew ptaków odgłosy lasu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999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z12333465QSplyw-Krutynia-Shutterstoc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14290"/>
            <a:ext cx="4286280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42844" y="785794"/>
            <a:ext cx="4500594" cy="5715040"/>
          </a:xfrm>
        </p:spPr>
        <p:txBody>
          <a:bodyPr>
            <a:normAutofit fontScale="55000" lnSpcReduction="20000"/>
          </a:bodyPr>
          <a:lstStyle/>
          <a:p>
            <a:pPr algn="just">
              <a:buClrTx/>
              <a:buSzPct val="200000"/>
              <a:buFont typeface="Arial" pitchFamily="34" charset="0"/>
              <a:buChar char="•"/>
            </a:pPr>
            <a:r>
              <a:rPr lang="pl-PL" sz="3600" b="1" dirty="0" smtClean="0">
                <a:solidFill>
                  <a:srgbClr val="000000"/>
                </a:solidFill>
                <a:latin typeface="Calibri" pitchFamily="34" charset="0"/>
              </a:rPr>
              <a:t> Spływy kajakowe Krutynią</a:t>
            </a:r>
          </a:p>
          <a:p>
            <a:pPr algn="just">
              <a:buClrTx/>
              <a:buSzPct val="200000"/>
              <a:buFont typeface="Arial" pitchFamily="34" charset="0"/>
              <a:buChar char="•"/>
            </a:pPr>
            <a:r>
              <a:rPr lang="pl-PL" sz="36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pl-PL" sz="3600" b="1" dirty="0" smtClean="0">
                <a:solidFill>
                  <a:srgbClr val="000000"/>
                </a:solidFill>
                <a:latin typeface="Calibri" pitchFamily="34" charset="0"/>
              </a:rPr>
              <a:t>Leśniczówka „Pranie” </a:t>
            </a:r>
            <a:r>
              <a:rPr lang="pl-PL" sz="3600" dirty="0" smtClean="0">
                <a:solidFill>
                  <a:srgbClr val="000000"/>
                </a:solidFill>
                <a:latin typeface="Calibri" pitchFamily="34" charset="0"/>
              </a:rPr>
              <a:t>– muzeum </a:t>
            </a:r>
            <a:r>
              <a:rPr lang="pl-PL" sz="3600" dirty="0" err="1" smtClean="0">
                <a:solidFill>
                  <a:srgbClr val="000000"/>
                </a:solidFill>
                <a:latin typeface="Calibri" pitchFamily="34" charset="0"/>
              </a:rPr>
              <a:t>K.I.Gałczyńskieg</a:t>
            </a:r>
            <a:r>
              <a:rPr lang="pl-PL" sz="3600" dirty="0" smtClean="0">
                <a:solidFill>
                  <a:srgbClr val="000000"/>
                </a:solidFill>
                <a:latin typeface="Calibri" pitchFamily="34" charset="0"/>
              </a:rPr>
              <a:t> oraz ścieżka dydaktyczna „ Śladami Gałczyńskiego”</a:t>
            </a:r>
          </a:p>
          <a:p>
            <a:pPr algn="just">
              <a:buClrTx/>
              <a:buSzPct val="150000"/>
              <a:buFont typeface="Calibri" pitchFamily="34" charset="0"/>
              <a:buChar char="•"/>
            </a:pPr>
            <a:r>
              <a:rPr lang="pl-PL" sz="36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pl-PL" sz="3600" b="1" dirty="0" smtClean="0">
                <a:solidFill>
                  <a:srgbClr val="000000"/>
                </a:solidFill>
                <a:latin typeface="Calibri" pitchFamily="34" charset="0"/>
              </a:rPr>
              <a:t>Rejsy statkami </a:t>
            </a:r>
            <a:r>
              <a:rPr lang="pl-PL" sz="3600" dirty="0" smtClean="0">
                <a:solidFill>
                  <a:srgbClr val="000000"/>
                </a:solidFill>
                <a:latin typeface="Calibri" pitchFamily="34" charset="0"/>
              </a:rPr>
              <a:t>po jeziorach mazurskich z portu w  Rucianem Nidzie z zabytkową </a:t>
            </a:r>
          </a:p>
          <a:p>
            <a:pPr algn="just">
              <a:buClrTx/>
              <a:buSzPct val="150000"/>
              <a:buFont typeface="Calibri" pitchFamily="34" charset="0"/>
              <a:buChar char="•"/>
            </a:pPr>
            <a:r>
              <a:rPr lang="pl-PL" sz="36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pl-PL" sz="3600" b="1" dirty="0" smtClean="0">
                <a:solidFill>
                  <a:srgbClr val="000000"/>
                </a:solidFill>
                <a:latin typeface="Calibri" pitchFamily="34" charset="0"/>
              </a:rPr>
              <a:t>Ośrodek Badawczy PAN w Popielnie </a:t>
            </a:r>
            <a:r>
              <a:rPr lang="pl-PL" sz="3600" dirty="0" smtClean="0">
                <a:solidFill>
                  <a:srgbClr val="000000"/>
                </a:solidFill>
                <a:latin typeface="Calibri" pitchFamily="34" charset="0"/>
              </a:rPr>
              <a:t>– hodowla konika polskiego w warunkach naturalnych oraz rozród  i hodowla jeleniowatych.</a:t>
            </a:r>
          </a:p>
          <a:p>
            <a:pPr algn="just">
              <a:buClrTx/>
              <a:buSzPct val="150000"/>
              <a:buFont typeface="Calibri" pitchFamily="34" charset="0"/>
              <a:buChar char="•"/>
            </a:pPr>
            <a:r>
              <a:rPr lang="pl-PL" sz="36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pl-PL" sz="3600" b="1" dirty="0" smtClean="0">
                <a:solidFill>
                  <a:srgbClr val="000000"/>
                </a:solidFill>
                <a:latin typeface="Calibri" pitchFamily="34" charset="0"/>
              </a:rPr>
              <a:t>Klasztor staroobrzędowców </a:t>
            </a:r>
            <a:r>
              <a:rPr lang="pl-PL" sz="3600" dirty="0" smtClean="0">
                <a:solidFill>
                  <a:srgbClr val="000000"/>
                </a:solidFill>
                <a:latin typeface="Calibri" pitchFamily="34" charset="0"/>
              </a:rPr>
              <a:t>z 1847r. w Wojnowie.</a:t>
            </a:r>
          </a:p>
          <a:p>
            <a:pPr algn="just">
              <a:buFont typeface="Arial" pitchFamily="34" charset="0"/>
              <a:buChar char="•"/>
            </a:pPr>
            <a:endParaRPr lang="pl-PL" sz="3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4391348" cy="453138"/>
          </a:xfrm>
        </p:spPr>
        <p:txBody>
          <a:bodyPr>
            <a:noAutofit/>
          </a:bodyPr>
          <a:lstStyle/>
          <a:p>
            <a:r>
              <a:rPr lang="pl-PL" sz="4000" dirty="0" smtClean="0">
                <a:solidFill>
                  <a:srgbClr val="000000"/>
                </a:solidFill>
                <a:latin typeface="Calibri" pitchFamily="34" charset="0"/>
              </a:rPr>
              <a:t>Atrakcje turystyczne</a:t>
            </a:r>
            <a:endParaRPr lang="pl-PL" sz="4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" name="irc_mi" descr="http://mazury.info.pl/atrakcje/pranie/lesniczowka-pranie_01.jpg">
            <a:hlinkClick r:id="rId3"/>
          </p:cNvPr>
          <p:cNvPicPr/>
          <p:nvPr/>
        </p:nvPicPr>
        <p:blipFill>
          <a:blip r:embed="rId4" cstate="print"/>
          <a:srcRect b="12057"/>
          <a:stretch>
            <a:fillRect/>
          </a:stretch>
        </p:blipFill>
        <p:spPr bwMode="auto">
          <a:xfrm>
            <a:off x="4644008" y="2500306"/>
            <a:ext cx="4320480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rc_mi" descr="http://www.inspirander.pl/sites/default/files/park_dzikich_zwierzat_w_kadzidlowie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572008"/>
            <a:ext cx="4285710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pole tekstowe 8"/>
          <p:cNvSpPr txBox="1"/>
          <p:nvPr/>
        </p:nvSpPr>
        <p:spPr>
          <a:xfrm>
            <a:off x="5572132" y="2071678"/>
            <a:ext cx="2143140" cy="369332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0000"/>
                </a:solidFill>
              </a:rPr>
              <a:t>Rzeka Krutynia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000728" y="4286256"/>
            <a:ext cx="2928990" cy="369332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Muzeum Gałczyńskiego</a:t>
            </a:r>
            <a:endParaRPr lang="pl-PL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785786" y="3429000"/>
            <a:ext cx="7924800" cy="1371600"/>
          </a:xfrm>
        </p:spPr>
        <p:txBody>
          <a:bodyPr/>
          <a:lstStyle/>
          <a:p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>                                                                     </a:t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>Autorzy prezentacji:</a:t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>- Maja Duda</a:t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>- Emilia Nosek</a:t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>- Dominika Sawicka</a:t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>Szkoła Podstawowa w Hejdyku</a:t>
            </a:r>
            <a:b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rgbClr val="000000"/>
                </a:solidFill>
                <a:latin typeface="Calibri" pitchFamily="34" charset="0"/>
              </a:rPr>
              <a:t>klasa VI</a:t>
            </a:r>
            <a:endParaRPr lang="pl-PL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0000"/>
                </a:solidFill>
                <a:latin typeface="Calibri" pitchFamily="34" charset="0"/>
              </a:rPr>
              <a:t>Kategoria- szkoły podstawowe</a:t>
            </a:r>
            <a:endParaRPr lang="pl-PL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57158" y="785794"/>
            <a:ext cx="8329642" cy="5643602"/>
          </a:xfrm>
        </p:spPr>
        <p:txBody>
          <a:bodyPr>
            <a:normAutofit/>
          </a:bodyPr>
          <a:lstStyle/>
          <a:p>
            <a:pPr algn="just">
              <a:buClrTx/>
              <a:buSzPct val="150000"/>
              <a:buFont typeface="Arial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  <a:latin typeface="Calibri" pitchFamily="34" charset="0"/>
              </a:rPr>
              <a:t>Nazwę swą wywodzi od nazwiska pierwszego po II wojnie światowej nadleśniczego Mariana </a:t>
            </a:r>
            <a:r>
              <a:rPr lang="pl-PL" dirty="0" err="1" smtClean="0">
                <a:solidFill>
                  <a:srgbClr val="000000"/>
                </a:solidFill>
                <a:latin typeface="Calibri" pitchFamily="34" charset="0"/>
              </a:rPr>
              <a:t>Maskulińskiego</a:t>
            </a:r>
            <a:r>
              <a:rPr lang="pl-PL" dirty="0" smtClean="0">
                <a:solidFill>
                  <a:srgbClr val="000000"/>
                </a:solidFill>
                <a:latin typeface="Calibri" pitchFamily="34" charset="0"/>
              </a:rPr>
              <a:t>. W krótkim czasie po rozpoczęciu pracy został zamordowany przez dywersantów niemieckich i pochowany w miejscu stracenia w Leśnictwie Ruczaj. W tym miejscu znajduje się pamiątkowa tablica .</a:t>
            </a:r>
          </a:p>
          <a:p>
            <a:pPr algn="just">
              <a:buClrTx/>
              <a:buSzPct val="150000"/>
              <a:buFont typeface="Calibri" pitchFamily="34" charset="0"/>
              <a:buChar char="•"/>
            </a:pPr>
            <a:r>
              <a:rPr lang="pl-PL" b="1" dirty="0" smtClean="0">
                <a:solidFill>
                  <a:srgbClr val="000000"/>
                </a:solidFill>
                <a:latin typeface="Calibri" pitchFamily="34" charset="0"/>
              </a:rPr>
              <a:t> Nadleśnictwo </a:t>
            </a:r>
            <a:r>
              <a:rPr lang="pl-PL" b="1" dirty="0" err="1" smtClean="0">
                <a:solidFill>
                  <a:srgbClr val="000000"/>
                </a:solidFill>
                <a:latin typeface="Calibri" pitchFamily="34" charset="0"/>
              </a:rPr>
              <a:t>Maskulińskie</a:t>
            </a:r>
            <a:r>
              <a:rPr lang="pl-PL" dirty="0" smtClean="0">
                <a:solidFill>
                  <a:srgbClr val="000000"/>
                </a:solidFill>
                <a:latin typeface="Calibri" pitchFamily="34" charset="0"/>
              </a:rPr>
              <a:t>, w aktualnych granicach zostało utworzone  </a:t>
            </a:r>
            <a:r>
              <a:rPr lang="pl-PL" b="1" dirty="0" smtClean="0">
                <a:solidFill>
                  <a:srgbClr val="000000"/>
                </a:solidFill>
                <a:latin typeface="Calibri" pitchFamily="34" charset="0"/>
              </a:rPr>
              <a:t>28 lutego 1973r</a:t>
            </a:r>
            <a:r>
              <a:rPr lang="pl-PL" dirty="0" smtClean="0">
                <a:solidFill>
                  <a:srgbClr val="000000"/>
                </a:solidFill>
                <a:latin typeface="Calibri" pitchFamily="34" charset="0"/>
              </a:rPr>
              <a:t>. W jego skład  weszły 3 ówczesne jednostki gospodarcze: Wyłuszczarnia nasion, Nadleśnictwo Ruciane i Nadleśnictwo </a:t>
            </a:r>
            <a:r>
              <a:rPr lang="pl-PL" dirty="0" err="1" smtClean="0">
                <a:solidFill>
                  <a:srgbClr val="000000"/>
                </a:solidFill>
                <a:latin typeface="Calibri" pitchFamily="34" charset="0"/>
              </a:rPr>
              <a:t>Maskulińskie</a:t>
            </a:r>
            <a:r>
              <a:rPr lang="pl-PL" dirty="0" smtClean="0">
                <a:solidFill>
                  <a:srgbClr val="000000"/>
                </a:solidFill>
                <a:latin typeface="Calibri" pitchFamily="34" charset="0"/>
              </a:rPr>
              <a:t>. W 1979 roku zostało powiększone o  obręb Mikołajki z Nadleśnictwa Strzałowo.</a:t>
            </a:r>
          </a:p>
          <a:p>
            <a:pPr algn="just">
              <a:buClrTx/>
              <a:buSzPct val="150000"/>
              <a:buFont typeface="Calibri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  <a:latin typeface="Calibri" pitchFamily="34" charset="0"/>
              </a:rPr>
              <a:t>Powierzchnia ogółem </a:t>
            </a:r>
            <a:r>
              <a:rPr lang="pl-PL" b="1" dirty="0" smtClean="0">
                <a:solidFill>
                  <a:srgbClr val="000000"/>
                </a:solidFill>
                <a:latin typeface="Calibri" pitchFamily="34" charset="0"/>
              </a:rPr>
              <a:t>28334 ha</a:t>
            </a:r>
            <a:r>
              <a:rPr lang="pl-PL" dirty="0" smtClean="0">
                <a:solidFill>
                  <a:srgbClr val="000000"/>
                </a:solidFill>
                <a:latin typeface="Calibri" pitchFamily="34" charset="0"/>
              </a:rPr>
              <a:t>, w tym </a:t>
            </a:r>
            <a:r>
              <a:rPr lang="pl-PL" b="1" dirty="0" smtClean="0">
                <a:solidFill>
                  <a:srgbClr val="000000"/>
                </a:solidFill>
                <a:latin typeface="Calibri" pitchFamily="34" charset="0"/>
              </a:rPr>
              <a:t>leśna 26533 ha</a:t>
            </a:r>
            <a:r>
              <a:rPr lang="pl-PL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0000"/>
                </a:solidFill>
              </a:rPr>
              <a:t>Rys historyczny</a:t>
            </a:r>
            <a:endParaRPr lang="pl-PL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ClrTx/>
              <a:buSzPct val="150000"/>
              <a:buFont typeface="Calibri" pitchFamily="34" charset="0"/>
              <a:buChar char="•"/>
            </a:pPr>
            <a:r>
              <a:rPr lang="pl-PL" sz="2400" dirty="0" smtClean="0">
                <a:solidFill>
                  <a:srgbClr val="000000"/>
                </a:solidFill>
                <a:latin typeface="Calibri" pitchFamily="34" charset="0"/>
              </a:rPr>
              <a:t> Stanowią część jednego </a:t>
            </a:r>
            <a:r>
              <a:rPr lang="pl-PL" sz="2400" b="1" dirty="0" smtClean="0">
                <a:solidFill>
                  <a:srgbClr val="000000"/>
                </a:solidFill>
                <a:latin typeface="Calibri" pitchFamily="34" charset="0"/>
              </a:rPr>
              <a:t>z największych kompleksów leśnych Polski - Puszczy Piskiej. </a:t>
            </a:r>
          </a:p>
          <a:p>
            <a:pPr algn="just">
              <a:buClrTx/>
              <a:buSzPct val="150000"/>
              <a:buFont typeface="Calibri" pitchFamily="34" charset="0"/>
              <a:buChar char="•"/>
            </a:pPr>
            <a:r>
              <a:rPr lang="pl-PL" sz="2400" dirty="0" smtClean="0">
                <a:solidFill>
                  <a:srgbClr val="000000"/>
                </a:solidFill>
                <a:latin typeface="Calibri" pitchFamily="34" charset="0"/>
              </a:rPr>
              <a:t>Wchodzą one w skład leśnego Kompleksu Promocyjnego </a:t>
            </a:r>
            <a:r>
              <a:rPr lang="pl-PL" sz="2400" b="1" dirty="0" smtClean="0">
                <a:solidFill>
                  <a:srgbClr val="000000"/>
                </a:solidFill>
                <a:latin typeface="Calibri" pitchFamily="34" charset="0"/>
              </a:rPr>
              <a:t>„Lasy Mazurskie”</a:t>
            </a:r>
          </a:p>
          <a:p>
            <a:pPr algn="just">
              <a:buClrTx/>
              <a:buSzPct val="150000"/>
              <a:buFont typeface="Calibri" pitchFamily="34" charset="0"/>
              <a:buChar char="•"/>
            </a:pPr>
            <a:r>
              <a:rPr lang="pl-PL" sz="2400" dirty="0" smtClean="0">
                <a:solidFill>
                  <a:srgbClr val="000000"/>
                </a:solidFill>
                <a:latin typeface="Calibri" pitchFamily="34" charset="0"/>
              </a:rPr>
              <a:t>Obszar Puszczy Piskiej jest zróżnicowany pod względem budowy geologicznej, rzeźby terenu, stosunków wodnych </a:t>
            </a:r>
          </a:p>
          <a:p>
            <a:pPr algn="just">
              <a:buNone/>
            </a:pPr>
            <a:r>
              <a:rPr lang="pl-PL" sz="2400" dirty="0" smtClean="0">
                <a:solidFill>
                  <a:srgbClr val="000000"/>
                </a:solidFill>
                <a:latin typeface="Calibri" pitchFamily="34" charset="0"/>
              </a:rPr>
              <a:t>    i gleb. Jego północna część  należy do  Krainy Wielkich Jezior Mazurskich, gdzie  przeważają lasy liściaste i bory mieszane.</a:t>
            </a:r>
            <a:br>
              <a:rPr lang="pl-PL" sz="24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2400" dirty="0" smtClean="0">
                <a:solidFill>
                  <a:srgbClr val="000000"/>
                </a:solidFill>
                <a:latin typeface="Calibri" pitchFamily="34" charset="0"/>
              </a:rPr>
              <a:t>Część południowa nadleśnictwa należy natomiast do  Równiny Mazurskiej. W tej części gleby są uboższe, zbudowane </a:t>
            </a:r>
          </a:p>
          <a:p>
            <a:pPr algn="just">
              <a:buNone/>
            </a:pPr>
            <a:r>
              <a:rPr lang="pl-PL" sz="2400" dirty="0" smtClean="0">
                <a:solidFill>
                  <a:srgbClr val="000000"/>
                </a:solidFill>
                <a:latin typeface="Calibri" pitchFamily="34" charset="0"/>
              </a:rPr>
              <a:t>    z piasków sandrowych. Porastają ją bory sosnowe z  dużym udziałem </a:t>
            </a:r>
            <a:r>
              <a:rPr lang="pl-PL" sz="2400" b="1" dirty="0" smtClean="0">
                <a:solidFill>
                  <a:srgbClr val="000000"/>
                </a:solidFill>
                <a:latin typeface="Calibri" pitchFamily="34" charset="0"/>
              </a:rPr>
              <a:t>Królowej Puszczy Piskiej</a:t>
            </a:r>
            <a:r>
              <a:rPr lang="pl-PL" sz="2400" dirty="0" smtClean="0">
                <a:solidFill>
                  <a:srgbClr val="000000"/>
                </a:solidFill>
                <a:latin typeface="Calibri" pitchFamily="34" charset="0"/>
              </a:rPr>
              <a:t> - </a:t>
            </a:r>
            <a:r>
              <a:rPr lang="pl-PL" sz="2400" b="1" dirty="0" smtClean="0">
                <a:solidFill>
                  <a:srgbClr val="000000"/>
                </a:solidFill>
                <a:latin typeface="Calibri" pitchFamily="34" charset="0"/>
              </a:rPr>
              <a:t>sosny piskiej</a:t>
            </a:r>
            <a:r>
              <a:rPr lang="pl-PL" sz="2400" dirty="0" smtClean="0">
                <a:solidFill>
                  <a:srgbClr val="000000"/>
                </a:solidFill>
                <a:latin typeface="Calibri" pitchFamily="34" charset="0"/>
              </a:rPr>
              <a:t> (mazurskiej).</a:t>
            </a:r>
          </a:p>
          <a:p>
            <a:endParaRPr lang="pl-PL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0000"/>
                </a:solidFill>
                <a:latin typeface="Calibri" pitchFamily="34" charset="0"/>
              </a:rPr>
              <a:t>Lasy nadleśnictwa</a:t>
            </a:r>
            <a:endParaRPr lang="pl-PL" sz="40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428992" y="214290"/>
            <a:ext cx="5257808" cy="6215106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pl-PL" sz="2800" b="1" dirty="0" smtClean="0">
                <a:solidFill>
                  <a:srgbClr val="000000"/>
                </a:solidFill>
                <a:latin typeface="Calibri" pitchFamily="34" charset="0"/>
              </a:rPr>
              <a:t>   </a:t>
            </a:r>
          </a:p>
          <a:p>
            <a:pPr algn="just">
              <a:buNone/>
            </a:pPr>
            <a:r>
              <a:rPr lang="pl-PL" sz="2800" b="1" dirty="0" smtClean="0">
                <a:solidFill>
                  <a:srgbClr val="000000"/>
                </a:solidFill>
                <a:latin typeface="Calibri" pitchFamily="34" charset="0"/>
              </a:rPr>
              <a:t> Sosna piska</a:t>
            </a:r>
            <a:r>
              <a:rPr lang="pl-PL" sz="2800" dirty="0" smtClean="0">
                <a:solidFill>
                  <a:srgbClr val="000000"/>
                </a:solidFill>
                <a:latin typeface="Calibri" pitchFamily="34" charset="0"/>
              </a:rPr>
              <a:t> (mazurska) - ekotyp sosny zwyczajnej, charakteryzujący się doskonałymi parametrami technicznymi drewna i dużą żywotnością. Warunki Puszczy Piskiej, jej specyficzny mikroklimat wpływają na ten gatunek tak, że sosny piskie są wyjątkowo strzeliste, wysokie nawet na 40 m, dobrze oczyszczone z gałęzi i mają imponujące rozmiary. Każdy kto po raz pierwszy zobaczy sosnę piską zachwyca się jej rozmiarami.</a:t>
            </a:r>
          </a:p>
          <a:p>
            <a:endParaRPr lang="pl-PL" dirty="0"/>
          </a:p>
        </p:txBody>
      </p:sp>
      <p:pic>
        <p:nvPicPr>
          <p:cNvPr id="4" name="Symbol zastępczy zawartości 3" descr="n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642918"/>
            <a:ext cx="3214710" cy="5500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714356"/>
            <a:ext cx="8472518" cy="3714776"/>
          </a:xfrm>
        </p:spPr>
        <p:txBody>
          <a:bodyPr>
            <a:normAutofit/>
          </a:bodyPr>
          <a:lstStyle/>
          <a:p>
            <a:pPr>
              <a:buClrTx/>
              <a:buSzPct val="150000"/>
              <a:buFont typeface="Calibri" pitchFamily="34" charset="0"/>
              <a:buChar char="•"/>
            </a:pPr>
            <a:r>
              <a:rPr lang="pl-PL" sz="2800" dirty="0" smtClean="0">
                <a:solidFill>
                  <a:srgbClr val="000000"/>
                </a:solidFill>
                <a:latin typeface="Calibri" pitchFamily="34" charset="0"/>
              </a:rPr>
              <a:t> Podstawowym zadaniem hodowli lasu jest zachowanie i wzbogacanie lasów istniejących (odnawianie) oraz tworzenie nowych (zalesianie), z respektowaniem warunków przyrodniczych i procesów naturalnych.</a:t>
            </a:r>
          </a:p>
          <a:p>
            <a:pPr>
              <a:buClrTx/>
              <a:buSzPct val="150000"/>
              <a:buFont typeface="Calibri" pitchFamily="34" charset="0"/>
              <a:buChar char="•"/>
            </a:pPr>
            <a:r>
              <a:rPr lang="pl-PL" sz="2800" dirty="0" smtClean="0">
                <a:solidFill>
                  <a:srgbClr val="000000"/>
                </a:solidFill>
                <a:latin typeface="Calibri" pitchFamily="34" charset="0"/>
              </a:rPr>
              <a:t>Hodowla lasu obejmuje zbiór i przechowywanie nasion drzew produkcję sadzonek na szkółkach, zakładanie oraz pielęgnację i ochronę upraw leśnych oraz drzewostanów.</a:t>
            </a:r>
          </a:p>
          <a:p>
            <a:pPr>
              <a:buClrTx/>
              <a:buSzPct val="150000"/>
              <a:buNone/>
            </a:pP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000000"/>
                </a:solidFill>
                <a:latin typeface="Calibri" pitchFamily="34" charset="0"/>
              </a:rPr>
              <a:t>Hodowla lasu</a:t>
            </a:r>
            <a:endParaRPr lang="pl-PL" sz="4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" name="Obraz 6" descr="http://www.maskulinskie.bialystok.lasy.gov.pl/image/journal/article?img_id=25916157&amp;t=1415106034842&amp;width=56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857628"/>
            <a:ext cx="5643602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4071966" cy="52864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>
                <a:solidFill>
                  <a:srgbClr val="000000"/>
                </a:solidFill>
                <a:latin typeface="Calibri" pitchFamily="34" charset="0"/>
              </a:rPr>
              <a:t>    Nadleśnictwo </a:t>
            </a:r>
            <a:r>
              <a:rPr lang="pl-PL" dirty="0" err="1" smtClean="0">
                <a:solidFill>
                  <a:srgbClr val="000000"/>
                </a:solidFill>
                <a:latin typeface="Calibri" pitchFamily="34" charset="0"/>
              </a:rPr>
              <a:t>Maskulińskie</a:t>
            </a:r>
            <a:r>
              <a:rPr lang="pl-PL" dirty="0" smtClean="0">
                <a:solidFill>
                  <a:srgbClr val="000000"/>
                </a:solidFill>
                <a:latin typeface="Calibri" pitchFamily="34" charset="0"/>
              </a:rPr>
              <a:t> posiada </a:t>
            </a:r>
            <a:r>
              <a:rPr lang="pl-PL" b="1" dirty="0" smtClean="0">
                <a:solidFill>
                  <a:srgbClr val="000000"/>
                </a:solidFill>
                <a:latin typeface="Calibri" pitchFamily="34" charset="0"/>
              </a:rPr>
              <a:t>dwie szkółki leśne</a:t>
            </a:r>
            <a:r>
              <a:rPr lang="pl-PL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pl-PL" dirty="0" err="1" smtClean="0">
                <a:solidFill>
                  <a:srgbClr val="000000"/>
                </a:solidFill>
                <a:latin typeface="Calibri" pitchFamily="34" charset="0"/>
              </a:rPr>
              <a:t>Lisiczyn</a:t>
            </a:r>
            <a:r>
              <a:rPr lang="pl-PL" dirty="0" smtClean="0">
                <a:solidFill>
                  <a:srgbClr val="000000"/>
                </a:solidFill>
                <a:latin typeface="Calibri" pitchFamily="34" charset="0"/>
              </a:rPr>
              <a:t> i Leśny Fort, </a:t>
            </a:r>
          </a:p>
          <a:p>
            <a:pPr>
              <a:buNone/>
            </a:pPr>
            <a:r>
              <a:rPr lang="pl-PL" dirty="0" smtClean="0">
                <a:solidFill>
                  <a:srgbClr val="000000"/>
                </a:solidFill>
                <a:latin typeface="Calibri" pitchFamily="34" charset="0"/>
              </a:rPr>
              <a:t>    o łącznej powierzchni około 8 ha.</a:t>
            </a:r>
          </a:p>
          <a:p>
            <a:pPr>
              <a:buClrTx/>
              <a:buSzPct val="150000"/>
              <a:buFont typeface="Calibri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  <a:latin typeface="Calibri" pitchFamily="34" charset="0"/>
              </a:rPr>
              <a:t>„</a:t>
            </a:r>
            <a:r>
              <a:rPr lang="pl-PL" dirty="0" err="1" smtClean="0">
                <a:solidFill>
                  <a:srgbClr val="000000"/>
                </a:solidFill>
                <a:latin typeface="Calibri" pitchFamily="34" charset="0"/>
              </a:rPr>
              <a:t>Lisiczyn</a:t>
            </a:r>
            <a:r>
              <a:rPr lang="pl-PL" dirty="0" smtClean="0">
                <a:solidFill>
                  <a:srgbClr val="000000"/>
                </a:solidFill>
                <a:latin typeface="Calibri" pitchFamily="34" charset="0"/>
              </a:rPr>
              <a:t>”  wyposażona jest w deszczownię typu BAUER</a:t>
            </a:r>
          </a:p>
          <a:p>
            <a:pPr>
              <a:buClrTx/>
              <a:buSzPct val="150000"/>
              <a:buFont typeface="Calibri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  <a:latin typeface="Calibri" pitchFamily="34" charset="0"/>
              </a:rPr>
              <a:t>W szkółkach hoduje się trzy gatunki iglaste oraz 22 gatunki liściaste, w tym 8 gatunków krzewów. Produkcja roczna wynosi ok.1,2 mln sztuk sadzonek.</a:t>
            </a:r>
          </a:p>
          <a:p>
            <a:pPr>
              <a:buNone/>
            </a:pPr>
            <a:endParaRPr lang="pl-PL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None/>
            </a:pPr>
            <a:endParaRPr lang="pl-PL" sz="24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57620" y="1357298"/>
            <a:ext cx="4908428" cy="4714908"/>
          </a:xfrm>
        </p:spPr>
        <p:txBody>
          <a:bodyPr/>
          <a:lstStyle/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71472" y="457200"/>
            <a:ext cx="8191528" cy="61434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 smtClean="0">
                <a:solidFill>
                  <a:srgbClr val="000000"/>
                </a:solidFill>
                <a:latin typeface="Calibri" pitchFamily="34" charset="0"/>
              </a:rPr>
              <a:t>Szkółkarstwo</a:t>
            </a:r>
            <a:endParaRPr lang="pl-PL" sz="4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" name="Symbol zastępczy zawartości 7" descr="image_gallery.jpg"/>
          <p:cNvPicPr>
            <a:picLocks noChangeAspect="1"/>
          </p:cNvPicPr>
          <p:nvPr/>
        </p:nvPicPr>
        <p:blipFill>
          <a:blip r:embed="rId2" cstate="print"/>
          <a:srcRect t="15054"/>
          <a:stretch>
            <a:fillRect/>
          </a:stretch>
        </p:blipFill>
        <p:spPr>
          <a:xfrm>
            <a:off x="4214810" y="3857628"/>
            <a:ext cx="4634034" cy="2595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 descr="Szkółka leśna Lisiczyn, fot. Rafał Jakubiszy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428736"/>
            <a:ext cx="4608512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5614998" cy="571504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l-PL" sz="2400" dirty="0" smtClean="0">
                <a:solidFill>
                  <a:srgbClr val="000000"/>
                </a:solidFill>
                <a:latin typeface="Calibri" pitchFamily="34" charset="0"/>
              </a:rPr>
              <a:t>    Znajduje się na terenie Nadleśnictwa </a:t>
            </a:r>
            <a:r>
              <a:rPr lang="pl-PL" sz="2400" dirty="0" err="1" smtClean="0">
                <a:solidFill>
                  <a:srgbClr val="000000"/>
                </a:solidFill>
                <a:latin typeface="Calibri" pitchFamily="34" charset="0"/>
              </a:rPr>
              <a:t>Maskulińskiego</a:t>
            </a:r>
            <a:r>
              <a:rPr lang="pl-PL" sz="2400" dirty="0" smtClean="0">
                <a:solidFill>
                  <a:srgbClr val="000000"/>
                </a:solidFill>
                <a:latin typeface="Calibri" pitchFamily="34" charset="0"/>
              </a:rPr>
              <a:t>. Jest to najstarsza działająca w naszym kraju  wyłuszczarnia. Pracują w niej wiekowe oryginalne maszyny.  Zbudowana została w 1890 r. Jest wyłuszczarnią zabezpieczającą typu PENTZ.  Zasadniczymi obiektami są: magazyn główny szyszek, magazyn zapasowy szyszek, wyłuszczarnia, magazyn nasion. Trzypiętrowy budynek podzielony został na pomieszczenia, gdzie nasiona są wyłuszczane, oczyszczane                               i </a:t>
            </a:r>
            <a:r>
              <a:rPr lang="pl-PL" sz="2400" dirty="0" err="1" smtClean="0">
                <a:solidFill>
                  <a:srgbClr val="000000"/>
                </a:solidFill>
                <a:latin typeface="Calibri" pitchFamily="34" charset="0"/>
              </a:rPr>
              <a:t>odskrzydlane</a:t>
            </a:r>
            <a:r>
              <a:rPr lang="pl-PL" sz="2400" dirty="0" smtClean="0">
                <a:solidFill>
                  <a:srgbClr val="000000"/>
                </a:solidFill>
                <a:latin typeface="Calibri" pitchFamily="34" charset="0"/>
              </a:rPr>
              <a:t>; oraz część socjalną. Nasiona przechowuje się w szklanych butlach, w klimatyzowanym magazynie (</a:t>
            </a:r>
            <a:r>
              <a:rPr lang="pl-PL" dirty="0" smtClean="0">
                <a:solidFill>
                  <a:srgbClr val="000000"/>
                </a:solidFill>
                <a:latin typeface="Calibri" pitchFamily="34" charset="0"/>
              </a:rPr>
              <a:t>4-5</a:t>
            </a:r>
            <a:r>
              <a:rPr lang="pl-PL" baseline="30000" dirty="0" smtClean="0">
                <a:solidFill>
                  <a:srgbClr val="000000"/>
                </a:solidFill>
                <a:latin typeface="Calibri" pitchFamily="34" charset="0"/>
              </a:rPr>
              <a:t>0</a:t>
            </a:r>
            <a:r>
              <a:rPr lang="pl-PL" dirty="0" smtClean="0">
                <a:solidFill>
                  <a:srgbClr val="000000"/>
                </a:solidFill>
                <a:latin typeface="Calibri" pitchFamily="34" charset="0"/>
              </a:rPr>
              <a:t>C). Może on pomieścić ok.12 t nasion.</a:t>
            </a:r>
            <a:r>
              <a:rPr lang="pl-PL" sz="2400" dirty="0" smtClean="0">
                <a:solidFill>
                  <a:srgbClr val="000000"/>
                </a:solidFill>
                <a:latin typeface="Calibri" pitchFamily="34" charset="0"/>
              </a:rPr>
              <a:t> Wydajność wyłuszczarni wynosi ok. </a:t>
            </a:r>
            <a:r>
              <a:rPr lang="pl-PL" sz="2400" b="1" dirty="0" smtClean="0">
                <a:solidFill>
                  <a:srgbClr val="000000"/>
                </a:solidFill>
                <a:latin typeface="Calibri" pitchFamily="34" charset="0"/>
              </a:rPr>
              <a:t>2700 kg szyszek sosnowych na dobę. </a:t>
            </a:r>
            <a:endParaRPr lang="pl-PL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00760" y="3643314"/>
            <a:ext cx="2765288" cy="169068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28662" y="214290"/>
            <a:ext cx="7834338" cy="642942"/>
          </a:xfrm>
        </p:spPr>
        <p:txBody>
          <a:bodyPr>
            <a:normAutofit fontScale="90000"/>
          </a:bodyPr>
          <a:lstStyle/>
          <a:p>
            <a:r>
              <a:rPr lang="pl-PL" sz="4400" dirty="0" smtClean="0">
                <a:solidFill>
                  <a:srgbClr val="000000"/>
                </a:solidFill>
                <a:latin typeface="Calibri" pitchFamily="34" charset="0"/>
              </a:rPr>
              <a:t>Zabytkowa wyłuszczarnia nasion</a:t>
            </a:r>
            <a:endParaRPr lang="pl-PL" sz="4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26" name="Picture 2" descr="http://i.wm.pl/00/01/00/75/n/sdc13598-242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571612"/>
            <a:ext cx="2886040" cy="2019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 descr="http://i.wm.pl/00/01/00/75/n/dsc01654-kopia-2426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857628"/>
            <a:ext cx="2857520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572560" cy="2143140"/>
          </a:xfrm>
        </p:spPr>
        <p:txBody>
          <a:bodyPr>
            <a:normAutofit/>
          </a:bodyPr>
          <a:lstStyle/>
          <a:p>
            <a:pPr algn="just">
              <a:buClrTx/>
              <a:buSzPct val="150000"/>
              <a:buFont typeface="Calibri" pitchFamily="34" charset="0"/>
              <a:buChar char="•"/>
            </a:pPr>
            <a:r>
              <a:rPr lang="pl-PL" sz="2400" dirty="0" smtClean="0">
                <a:solidFill>
                  <a:srgbClr val="000000"/>
                </a:solidFill>
                <a:latin typeface="Calibri" pitchFamily="34" charset="0"/>
              </a:rPr>
              <a:t>Realizowana jest w różnych formach. Najwyższą są rezerwaty. Na terenie nadleśnictwa utworzono 4 rezerwaty przyrody. Są to:</a:t>
            </a:r>
          </a:p>
          <a:p>
            <a:pPr algn="just">
              <a:buClrTx/>
              <a:buSzPct val="150000"/>
              <a:buFont typeface="Calibri" pitchFamily="34" charset="0"/>
              <a:buChar char="•"/>
            </a:pPr>
            <a:r>
              <a:rPr lang="pl-PL" sz="2400" b="1" dirty="0" smtClean="0">
                <a:solidFill>
                  <a:srgbClr val="000000"/>
                </a:solidFill>
                <a:latin typeface="Calibri" pitchFamily="34" charset="0"/>
              </a:rPr>
              <a:t>Rezerwat krajobrazowy „Jezioro Nidzkie”- </a:t>
            </a:r>
            <a:r>
              <a:rPr lang="pl-PL" sz="2400" dirty="0" smtClean="0">
                <a:solidFill>
                  <a:srgbClr val="000000"/>
                </a:solidFill>
                <a:latin typeface="Calibri" pitchFamily="34" charset="0"/>
              </a:rPr>
              <a:t>powstał w celu ochrony zachowania krajobrazu jednego z najpiękniejszych rynnowych jezior mazurskich i otaczających go lasów.</a:t>
            </a:r>
            <a:endParaRPr lang="pl-PL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4643446"/>
            <a:ext cx="1984248" cy="69055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62966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 smtClean="0">
                <a:solidFill>
                  <a:srgbClr val="000000"/>
                </a:solidFill>
                <a:latin typeface="Calibri" pitchFamily="34" charset="0"/>
              </a:rPr>
              <a:t>Ochrona przyrody</a:t>
            </a:r>
            <a:endParaRPr lang="pl-PL" sz="4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" name="irc_mi" descr="http://mazurskiwedkarz.pl/wp-content/uploads/2013/02/6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928934"/>
            <a:ext cx="7500990" cy="3786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>
          <a:xfrm>
            <a:off x="214282" y="457200"/>
            <a:ext cx="4429156" cy="5900758"/>
          </a:xfrm>
        </p:spPr>
        <p:txBody>
          <a:bodyPr>
            <a:normAutofit lnSpcReduction="10000"/>
          </a:bodyPr>
          <a:lstStyle/>
          <a:p>
            <a:pPr>
              <a:buClrTx/>
              <a:buSzPct val="150000"/>
              <a:buFont typeface="Calibri" pitchFamily="34" charset="0"/>
              <a:buChar char="•"/>
            </a:pPr>
            <a:r>
              <a:rPr lang="pl-PL" sz="2400" dirty="0" smtClean="0">
                <a:solidFill>
                  <a:srgbClr val="000000"/>
                </a:solidFill>
                <a:latin typeface="Calibri" pitchFamily="34" charset="0"/>
              </a:rPr>
              <a:t>Rezerwat „Krutynia”-  ochrona      i zachowanie krajobrazu polodowcowego oraz ekosystemów wodnych bagiennych i leśnych.</a:t>
            </a:r>
          </a:p>
          <a:p>
            <a:pPr>
              <a:buClrTx/>
              <a:buSzPct val="150000"/>
              <a:buFont typeface="Calibri" pitchFamily="34" charset="0"/>
              <a:buChar char="•"/>
            </a:pPr>
            <a:r>
              <a:rPr lang="pl-PL" sz="2400" dirty="0" smtClean="0">
                <a:solidFill>
                  <a:srgbClr val="000000"/>
                </a:solidFill>
                <a:latin typeface="Calibri" pitchFamily="34" charset="0"/>
              </a:rPr>
              <a:t>Rezerwat „Czapliniec”-  ochrona miejsc lęgowych czapli siwej.</a:t>
            </a:r>
          </a:p>
          <a:p>
            <a:pPr>
              <a:buClrTx/>
              <a:buSzPct val="150000"/>
              <a:buFont typeface="Calibri" pitchFamily="34" charset="0"/>
              <a:buChar char="•"/>
            </a:pPr>
            <a:r>
              <a:rPr lang="pl-PL" sz="2400" dirty="0" smtClean="0">
                <a:solidFill>
                  <a:srgbClr val="000000"/>
                </a:solidFill>
                <a:latin typeface="Calibri" pitchFamily="34" charset="0"/>
              </a:rPr>
              <a:t>Rezerwat „</a:t>
            </a:r>
            <a:r>
              <a:rPr lang="pl-PL" sz="2400" dirty="0" err="1" smtClean="0">
                <a:solidFill>
                  <a:srgbClr val="000000"/>
                </a:solidFill>
                <a:latin typeface="Calibri" pitchFamily="34" charset="0"/>
              </a:rPr>
              <a:t>Lisunie</a:t>
            </a:r>
            <a:r>
              <a:rPr lang="pl-PL" sz="2400" dirty="0" smtClean="0">
                <a:solidFill>
                  <a:srgbClr val="000000"/>
                </a:solidFill>
                <a:latin typeface="Calibri" pitchFamily="34" charset="0"/>
              </a:rPr>
              <a:t>” – wodno- florystyczny. Ochrona i zachowanie stanowisk kłoci wiechowatej oraz reliktowych mchów glacjalnych.</a:t>
            </a:r>
          </a:p>
          <a:p>
            <a:pPr>
              <a:buClrTx/>
              <a:buSzPct val="150000"/>
              <a:buFont typeface="Calibri" pitchFamily="34" charset="0"/>
              <a:buChar char="•"/>
            </a:pPr>
            <a:r>
              <a:rPr lang="pl-PL" sz="2400" dirty="0" smtClean="0">
                <a:solidFill>
                  <a:srgbClr val="000000"/>
                </a:solidFill>
                <a:latin typeface="Calibri" pitchFamily="34" charset="0"/>
              </a:rPr>
              <a:t>Mazurski Park Krajobrazowy – obejmuje znaczną część terenu Nadleśnictwa </a:t>
            </a:r>
            <a:r>
              <a:rPr lang="pl-PL" sz="2400" dirty="0" err="1" smtClean="0">
                <a:solidFill>
                  <a:srgbClr val="000000"/>
                </a:solidFill>
                <a:latin typeface="Calibri" pitchFamily="34" charset="0"/>
              </a:rPr>
              <a:t>Maskulińskie</a:t>
            </a:r>
            <a:r>
              <a:rPr lang="pl-PL" sz="2400" dirty="0" smtClean="0">
                <a:solidFill>
                  <a:srgbClr val="000000"/>
                </a:solidFill>
                <a:latin typeface="Calibri" pitchFamily="34" charset="0"/>
              </a:rPr>
              <a:t> (8946 ha).</a:t>
            </a:r>
            <a:endParaRPr lang="pl-PL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irc_mi" descr="http://www.lotmp.pl/images/page/rezerwat_krutynia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286850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rc_mi" descr="http://www.krainaserdecznosci.pl/public/timthumb/timthumb.php?src=/public/files/pages-140.jpg&amp;h=650&amp;q=80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420888"/>
            <a:ext cx="4286850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rc_mi" descr="http://images.polskaniezwykla.pl/user/original/252533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4581128"/>
            <a:ext cx="4286850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Niestandardowy 3">
      <a:dk1>
        <a:srgbClr val="00843C"/>
      </a:dk1>
      <a:lt1>
        <a:srgbClr val="00843C"/>
      </a:lt1>
      <a:dk2>
        <a:srgbClr val="00843C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579</TotalTime>
  <Words>545</Words>
  <Application>Microsoft Office PowerPoint</Application>
  <PresentationFormat>Pokaz na ekranie (4:3)</PresentationFormat>
  <Paragraphs>43</Paragraphs>
  <Slides>11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Papier</vt:lpstr>
      <vt:lpstr>Nadleśnictwo Maskulińskie  </vt:lpstr>
      <vt:lpstr>Rys historyczny</vt:lpstr>
      <vt:lpstr>Lasy nadleśnictwa</vt:lpstr>
      <vt:lpstr>Slajd 4</vt:lpstr>
      <vt:lpstr>Hodowla lasu</vt:lpstr>
      <vt:lpstr>Szkółkarstwo</vt:lpstr>
      <vt:lpstr>Zabytkowa wyłuszczarnia nasion</vt:lpstr>
      <vt:lpstr>Ochrona przyrody</vt:lpstr>
      <vt:lpstr>Slajd 9</vt:lpstr>
      <vt:lpstr>Atrakcje turystyczne</vt:lpstr>
      <vt:lpstr>                                                                                                                                           Autorzy prezentacji:  - Maja Duda - Emilia Nosek - Dominika Sawicka  Szkoła Podstawowa w Hejdyku klasa VI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Nasze Nadleśnictwo.</dc:title>
  <cp:lastModifiedBy>Admin</cp:lastModifiedBy>
  <cp:revision>95</cp:revision>
  <dcterms:modified xsi:type="dcterms:W3CDTF">2016-04-28T06:52:28Z</dcterms:modified>
</cp:coreProperties>
</file>