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2" r:id="rId9"/>
    <p:sldId id="261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7FF43"/>
    <a:srgbClr val="24F068"/>
    <a:srgbClr val="66FF33"/>
    <a:srgbClr val="50E67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24" autoAdjust="0"/>
  </p:normalViewPr>
  <p:slideViewPr>
    <p:cSldViewPr>
      <p:cViewPr>
        <p:scale>
          <a:sx n="66" d="100"/>
          <a:sy n="66" d="100"/>
        </p:scale>
        <p:origin x="-151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A02B-F61C-47EA-8FF9-E9BB0B7B209F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B3EB9-DB3D-421C-BD3E-E97AB3D7C2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36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B3EB9-DB3D-421C-BD3E-E97AB3D7C2A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44752C-7254-4E1D-AA95-444BBD2FC2B7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5959A-A61F-4A40-9DF6-427429A72D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3000">
    <p:pull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F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2886094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429156"/>
          </a:xfrm>
        </p:spPr>
        <p:txBody>
          <a:bodyPr/>
          <a:lstStyle/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28794" y="214290"/>
            <a:ext cx="5143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Lasy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wokół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nas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Lenovo\Desktop\las\1460124025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4143404" cy="5572164"/>
          </a:xfrm>
          <a:prstGeom prst="rect">
            <a:avLst/>
          </a:prstGeom>
          <a:noFill/>
        </p:spPr>
      </p:pic>
      <p:pic>
        <p:nvPicPr>
          <p:cNvPr id="5" name="Picture 3" descr="C:\Users\Lenovo\Desktop\las\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98434">
            <a:off x="6924971" y="623477"/>
            <a:ext cx="1809731" cy="1357298"/>
          </a:xfrm>
          <a:prstGeom prst="rect">
            <a:avLst/>
          </a:prstGeom>
          <a:noFill/>
        </p:spPr>
      </p:pic>
      <p:pic>
        <p:nvPicPr>
          <p:cNvPr id="1028" name="Picture 4" descr="C:\Users\Lenovo\Desktop\las\14601252858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95711">
            <a:off x="238263" y="797857"/>
            <a:ext cx="1669923" cy="1456031"/>
          </a:xfrm>
          <a:prstGeom prst="rect">
            <a:avLst/>
          </a:prstGeom>
          <a:noFill/>
        </p:spPr>
      </p:pic>
      <p:pic>
        <p:nvPicPr>
          <p:cNvPr id="6" name="Picture 2" descr="C:\Users\Lenovo\Desktop\las\received_56941809324320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7216">
            <a:off x="109856" y="3023299"/>
            <a:ext cx="1928077" cy="1086172"/>
          </a:xfrm>
          <a:prstGeom prst="rect">
            <a:avLst/>
          </a:prstGeom>
          <a:noFill/>
        </p:spPr>
      </p:pic>
      <p:pic>
        <p:nvPicPr>
          <p:cNvPr id="1027" name="Picture 3" descr="C:\Users\Lenovo\Desktop\las\received_56941819324319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66782">
            <a:off x="6970507" y="2504963"/>
            <a:ext cx="2028967" cy="1143008"/>
          </a:xfrm>
          <a:prstGeom prst="rect">
            <a:avLst/>
          </a:prstGeom>
          <a:noFill/>
        </p:spPr>
      </p:pic>
      <p:pic>
        <p:nvPicPr>
          <p:cNvPr id="7" name="Picture 4" descr="C:\Users\Lenovo\Desktop\las\received_569418279909850-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1190">
            <a:off x="7438115" y="4169594"/>
            <a:ext cx="1145891" cy="2034085"/>
          </a:xfrm>
          <a:prstGeom prst="rect">
            <a:avLst/>
          </a:prstGeom>
          <a:noFill/>
        </p:spPr>
      </p:pic>
      <p:pic>
        <p:nvPicPr>
          <p:cNvPr id="1029" name="Picture 5" descr="C:\Users\Lenovo\Desktop\las\20160410_1524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551034">
            <a:off x="656080" y="4713674"/>
            <a:ext cx="1285866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/>
          <p:cNvSpPr>
            <a:spLocks noGrp="1"/>
          </p:cNvSpPr>
          <p:nvPr>
            <p:ph type="pic" idx="1"/>
          </p:nvPr>
        </p:nvSpPr>
        <p:spPr>
          <a:xfrm>
            <a:off x="4857752" y="2857496"/>
            <a:ext cx="3286148" cy="2714643"/>
          </a:xfrm>
        </p:spPr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8742" y="476672"/>
            <a:ext cx="6560764" cy="571504"/>
          </a:xfrm>
        </p:spPr>
        <p:txBody>
          <a:bodyPr>
            <a:noAutofit/>
          </a:bodyPr>
          <a:lstStyle/>
          <a:p>
            <a:r>
              <a:rPr lang="pl-PL" sz="4000" dirty="0" smtClean="0"/>
              <a:t>Dziękujemy za Uwagę   </a:t>
            </a:r>
            <a:r>
              <a:rPr lang="pl-PL" sz="4000" dirty="0" smtClean="0">
                <a:sym typeface="Wingdings" pitchFamily="2" charset="2"/>
              </a:rPr>
              <a:t></a:t>
            </a:r>
            <a:endParaRPr lang="pl-PL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428596" y="1988840"/>
            <a:ext cx="3929090" cy="38884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Autorzy prezentacji:</a:t>
            </a:r>
          </a:p>
          <a:p>
            <a:r>
              <a:rPr lang="pl-PL" sz="2000" dirty="0" smtClean="0"/>
              <a:t>Ewa Bielak  </a:t>
            </a:r>
            <a:r>
              <a:rPr lang="pl-PL" sz="2000" dirty="0" err="1" smtClean="0"/>
              <a:t>kl.IA</a:t>
            </a:r>
            <a:endParaRPr lang="pl-PL" sz="2000" dirty="0" smtClean="0"/>
          </a:p>
          <a:p>
            <a:r>
              <a:rPr lang="pl-PL" sz="2000" dirty="0" smtClean="0"/>
              <a:t>Marinjela Dimitrowa </a:t>
            </a:r>
            <a:r>
              <a:rPr lang="pl-PL" sz="2000" dirty="0" err="1" smtClean="0"/>
              <a:t>kl.IA</a:t>
            </a:r>
            <a:endParaRPr lang="pl-PL" sz="2000" dirty="0" smtClean="0"/>
          </a:p>
          <a:p>
            <a:r>
              <a:rPr lang="pl-PL" sz="2000" dirty="0" smtClean="0"/>
              <a:t>Justyna  Łojewska  kl. IA</a:t>
            </a:r>
          </a:p>
          <a:p>
            <a:endParaRPr lang="pl-PL" sz="2000" dirty="0" smtClean="0"/>
          </a:p>
          <a:p>
            <a:r>
              <a:rPr lang="pl-PL" sz="2000" dirty="0" smtClean="0"/>
              <a:t>Zespół Szkół Gimnazjum im. A. </a:t>
            </a:r>
            <a:r>
              <a:rPr lang="pl-PL" sz="2000" dirty="0" err="1" smtClean="0"/>
              <a:t>Gołasia</a:t>
            </a:r>
            <a:r>
              <a:rPr lang="pl-PL" sz="2000" dirty="0" smtClean="0"/>
              <a:t> w Płoniawach Bramurze</a:t>
            </a:r>
          </a:p>
        </p:txBody>
      </p:sp>
      <p:pic>
        <p:nvPicPr>
          <p:cNvPr id="5122" name="Picture 2" descr="C:\Users\Lenovo\Desktop\las\received_569418093243202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Historia nadleśnictwa   </a:t>
            </a:r>
            <a:endParaRPr lang="pl-PL" dirty="0"/>
          </a:p>
        </p:txBody>
      </p:sp>
      <p:pic>
        <p:nvPicPr>
          <p:cNvPr id="2050" name="Picture 2" descr="C:\Users\Lenovo\Desktop\las\20160408_1607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785926"/>
            <a:ext cx="4191000" cy="3786214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104456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Nadleśnictwo Parciaki w obecnych granicach utworzone zostało na mocy zarządzenia Naczelnego Dyrektora Lasów Państwowych z dnia 27 listopada 1981 roku. Powstało z podzielenia Nadleśnictwa Przasnysz na dwie oddzielne jednostki. W skład Nadleśnictwa Parciaki weszły lasy byłych Nadleśnictw Parciaki i Sławki, które istniały jako odrębne nadleśnictwa w latach 1945-1975, a od 19 stycznia 1975 r. stanowiły obręby leśne w Nadleśnictwie Przasnysz.</a:t>
            </a:r>
          </a:p>
          <a:p>
            <a:pPr>
              <a:buNone/>
            </a:pPr>
            <a:endParaRPr lang="pl-PL" sz="2000" b="1" dirty="0"/>
          </a:p>
        </p:txBody>
      </p:sp>
    </p:spTree>
  </p:cSld>
  <p:clrMapOvr>
    <a:masterClrMapping/>
  </p:clrMapOvr>
  <p:transition spd="med" advClick="0" advTm="300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Krótki wywiad z pracownikiem lasu : </a:t>
            </a:r>
            <a:endParaRPr lang="pl-PL" sz="36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sz="2000" b="1" dirty="0" smtClean="0"/>
              <a:t>Dlaczego Pan wybrał taki zawód ?</a:t>
            </a:r>
          </a:p>
          <a:p>
            <a:pPr>
              <a:buNone/>
            </a:pPr>
            <a:r>
              <a:rPr lang="pl-PL" sz="1800" dirty="0" smtClean="0"/>
              <a:t>Hmm… już od najmłodszych lat pasjonowałem się przyrodą </a:t>
            </a:r>
            <a:r>
              <a:rPr lang="pl-PL" sz="1800" dirty="0" smtClean="0"/>
              <a:t>. Lasy </a:t>
            </a:r>
            <a:r>
              <a:rPr lang="pl-PL" sz="1800" dirty="0" smtClean="0"/>
              <a:t>były moim </a:t>
            </a:r>
            <a:r>
              <a:rPr lang="pl-PL" sz="1800" dirty="0" smtClean="0"/>
              <a:t>żywiołem, poza  </a:t>
            </a:r>
            <a:r>
              <a:rPr lang="pl-PL" sz="1800" dirty="0" smtClean="0"/>
              <a:t>tym lubię przyrodę która budzi się do życia. 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/>
              <a:t>Jaką szkołę trzeba skończyć żeby  zostać  leśniczym ?</a:t>
            </a:r>
          </a:p>
          <a:p>
            <a:pPr>
              <a:buNone/>
            </a:pPr>
            <a:r>
              <a:rPr lang="pl-PL" sz="1800" dirty="0" smtClean="0"/>
              <a:t>Obecnie trudno jest zostać leśniczym , ale nie jest to niemożliwe . Aby zdobyć taki zawód najlepiej jest ukończyć </a:t>
            </a:r>
            <a:r>
              <a:rPr lang="pl-PL" sz="1800" dirty="0" smtClean="0"/>
              <a:t>technikum leśne </a:t>
            </a:r>
            <a:r>
              <a:rPr lang="pl-PL" sz="1800" dirty="0" smtClean="0"/>
              <a:t>lub studia wyższe </a:t>
            </a:r>
            <a:r>
              <a:rPr lang="pl-PL" sz="1800" dirty="0" smtClean="0"/>
              <a:t>na kierunku leśnictwo.</a:t>
            </a:r>
            <a:endParaRPr lang="pl-PL" sz="1800" dirty="0" smtClean="0"/>
          </a:p>
          <a:p>
            <a:pPr>
              <a:buFont typeface="Wingdings" pitchFamily="2" charset="2"/>
              <a:buChar char="v"/>
            </a:pPr>
            <a:r>
              <a:rPr lang="pl-PL" sz="2000" b="1" dirty="0" smtClean="0"/>
              <a:t>Jak  wygląda codzienna praca leśnika ? </a:t>
            </a:r>
          </a:p>
          <a:p>
            <a:pPr>
              <a:buNone/>
            </a:pPr>
            <a:r>
              <a:rPr lang="pl-PL" sz="1800" dirty="0" smtClean="0"/>
              <a:t>Leśniczy zaczynają dzień w </a:t>
            </a:r>
            <a:r>
              <a:rPr lang="pl-PL" sz="1800" dirty="0" smtClean="0"/>
              <a:t>leśniczówce. </a:t>
            </a:r>
            <a:r>
              <a:rPr lang="pl-PL" sz="1800" dirty="0" smtClean="0"/>
              <a:t>Tam pobierają wytyczne od przełożonego i w zależności od funkcji jadą mierzyć </a:t>
            </a:r>
            <a:r>
              <a:rPr lang="pl-PL" sz="1800" dirty="0" smtClean="0"/>
              <a:t>drzewa, </a:t>
            </a:r>
            <a:r>
              <a:rPr lang="pl-PL" sz="1800" dirty="0" smtClean="0"/>
              <a:t>wyznaczać trzebież , czy sprawdzić  drzewostan 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                                                                 Wywiadu udzielił nam podleśniczy Pan                                     </a:t>
            </a:r>
          </a:p>
          <a:p>
            <a:pPr>
              <a:buNone/>
            </a:pPr>
            <a:r>
              <a:rPr lang="pl-PL" sz="1800" dirty="0" smtClean="0"/>
              <a:t>                                                                                           Sebastian Kwiatkowski .</a:t>
            </a:r>
            <a:endParaRPr lang="pl-PL" sz="1800" dirty="0"/>
          </a:p>
        </p:txBody>
      </p:sp>
    </p:spTree>
  </p:cSld>
  <p:clrMapOvr>
    <a:masterClrMapping/>
  </p:clrMapOvr>
  <p:transition spd="med" advClick="0" advTm="3000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esktop\las\received_569416196576725-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556792"/>
            <a:ext cx="4464496" cy="4255940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WYBRANE Gatunki Zwierząt Występujące   </a:t>
            </a:r>
            <a:br>
              <a:rPr lang="pl-PL" sz="2400" dirty="0" smtClean="0"/>
            </a:br>
            <a:r>
              <a:rPr lang="pl-PL" sz="2400" dirty="0" smtClean="0"/>
              <a:t>W Naszym Nadleśnictwie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1988840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400" dirty="0" smtClean="0"/>
              <a:t>Jeleń szlachetny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Łoś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Sarna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Dzik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Lis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Zając szarak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Jeż europejski</a:t>
            </a: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 smtClean="0"/>
              <a:t>Borsuk europejski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Jenot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Wilk</a:t>
            </a:r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las\received_569427999908878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428" y="1772816"/>
            <a:ext cx="4104456" cy="391272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403648" y="47667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WYBRANE Gatunki roślin i grzybów </a:t>
            </a:r>
            <a:r>
              <a:rPr lang="pl-PL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Występujące   </a:t>
            </a:r>
            <a:br>
              <a:rPr lang="pl-PL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pl-PL" sz="2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W Naszym Nadleśnictwie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79512" y="1988840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Borówka brusznica</a:t>
            </a:r>
            <a:endParaRPr lang="pl-PL" sz="2400" dirty="0">
              <a:solidFill>
                <a:prstClr val="black"/>
              </a:solidFill>
            </a:endParaRPr>
          </a:p>
          <a:p>
            <a:pPr lvl="0"/>
            <a:r>
              <a:rPr lang="pl-PL" sz="2400" dirty="0" smtClean="0">
                <a:solidFill>
                  <a:prstClr val="black"/>
                </a:solidFill>
              </a:rPr>
              <a:t>-   Poziomka pospolita</a:t>
            </a:r>
            <a:endParaRPr lang="pl-PL" sz="24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Czeremcha zwyczajna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Leszczyna pospolita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Głóg pospolity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Jeżyna 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Borowik szlachetny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Podgrzybek brunatny</a:t>
            </a:r>
          </a:p>
          <a:p>
            <a:pPr marL="285750" lvl="0" indent="-285750">
              <a:buFontTx/>
              <a:buChar char="-"/>
            </a:pPr>
            <a:r>
              <a:rPr lang="pl-PL" sz="2400" dirty="0" smtClean="0">
                <a:solidFill>
                  <a:prstClr val="black"/>
                </a:solidFill>
              </a:rPr>
              <a:t>Pieprznik jadalny</a:t>
            </a:r>
          </a:p>
          <a:p>
            <a:pPr marL="285750" lvl="0" indent="-285750">
              <a:buFontTx/>
              <a:buChar char="-"/>
            </a:pPr>
            <a:endParaRPr lang="pl-PL" sz="2400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13927"/>
      </p:ext>
    </p:extLst>
  </p:cSld>
  <p:clrMapOvr>
    <a:masterClrMapping/>
  </p:clrMapOvr>
  <p:transition spd="med" advClick="0" advTm="3000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71438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6600"/>
                </a:solidFill>
              </a:rPr>
              <a:t>Kilka roślin pod ochroną na naszym terenie 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326468" cy="1714512"/>
          </a:xfrm>
        </p:spPr>
        <p:txBody>
          <a:bodyPr>
            <a:normAutofit fontScale="77500" lnSpcReduction="20000"/>
          </a:bodyPr>
          <a:lstStyle/>
          <a:p>
            <a:r>
              <a:rPr lang="pl-PL" sz="3000" b="1" dirty="0" smtClean="0">
                <a:solidFill>
                  <a:srgbClr val="006600"/>
                </a:solidFill>
              </a:rPr>
              <a:t>Zawilec</a:t>
            </a:r>
            <a:r>
              <a:rPr lang="pl-PL" sz="1800" dirty="0" smtClean="0">
                <a:solidFill>
                  <a:srgbClr val="006600"/>
                </a:solidFill>
              </a:rPr>
              <a:t> </a:t>
            </a:r>
            <a:r>
              <a:rPr lang="pl-PL" sz="1800" dirty="0" smtClean="0"/>
              <a:t>(</a:t>
            </a:r>
            <a:r>
              <a:rPr lang="pl-PL" sz="1800" i="1" dirty="0" smtClean="0"/>
              <a:t>Anemone</a:t>
            </a:r>
            <a:r>
              <a:rPr lang="pl-PL" sz="1800" dirty="0" smtClean="0"/>
              <a:t>) – rodzaj roślin z rodziny jaskrowatych</a:t>
            </a:r>
            <a:r>
              <a:rPr lang="pl-PL" sz="1800" dirty="0"/>
              <a:t> </a:t>
            </a:r>
            <a:r>
              <a:rPr lang="pl-PL" sz="1800" dirty="0" smtClean="0"/>
              <a:t>liczący około 144</a:t>
            </a:r>
            <a:r>
              <a:rPr lang="pl-PL" sz="1800" baseline="30000" dirty="0" smtClean="0"/>
              <a:t> </a:t>
            </a:r>
            <a:r>
              <a:rPr lang="pl-PL" sz="1800" dirty="0" smtClean="0"/>
              <a:t>–159 gatunków. Występują one niemal na całym świecie.</a:t>
            </a:r>
          </a:p>
          <a:p>
            <a:endParaRPr lang="pl-PL" sz="1800" dirty="0"/>
          </a:p>
          <a:p>
            <a:r>
              <a:rPr lang="pl-PL" sz="3300" b="1" dirty="0" smtClean="0">
                <a:solidFill>
                  <a:srgbClr val="006600"/>
                </a:solidFill>
              </a:rPr>
              <a:t>K</a:t>
            </a:r>
            <a:r>
              <a:rPr lang="pl-PL" sz="3000" b="1" dirty="0" smtClean="0">
                <a:solidFill>
                  <a:srgbClr val="006600"/>
                </a:solidFill>
              </a:rPr>
              <a:t>onwalia</a:t>
            </a:r>
            <a:r>
              <a:rPr lang="pl-PL" sz="1800" dirty="0" smtClean="0"/>
              <a:t> (</a:t>
            </a:r>
            <a:r>
              <a:rPr lang="pl-PL" sz="1800" i="1" dirty="0" smtClean="0"/>
              <a:t>Convallaria</a:t>
            </a:r>
            <a:r>
              <a:rPr lang="pl-PL" sz="1800" dirty="0" smtClean="0"/>
              <a:t> L.) – rodzaj bylin jednoliściennych w ostatnich latach zaliczany do różnie wyróżnianych rodzin w tym do konwaliowatych (</a:t>
            </a:r>
            <a:r>
              <a:rPr lang="pl-PL" sz="1800" i="1" dirty="0" smtClean="0"/>
              <a:t>Convallariaceae</a:t>
            </a:r>
            <a:r>
              <a:rPr lang="pl-PL" sz="1800" dirty="0" smtClean="0"/>
              <a:t>), myszopłochowatych (</a:t>
            </a:r>
            <a:r>
              <a:rPr lang="pl-PL" sz="1800" i="1" dirty="0" smtClean="0"/>
              <a:t>Ruscaceae</a:t>
            </a:r>
            <a:r>
              <a:rPr lang="pl-PL" sz="1800" dirty="0" smtClean="0"/>
              <a:t>) i ostatnio do szparagowatych (</a:t>
            </a:r>
            <a:r>
              <a:rPr lang="pl-PL" sz="1800" i="1" dirty="0" smtClean="0"/>
              <a:t>Asparagaceae</a:t>
            </a:r>
            <a:r>
              <a:rPr lang="pl-PL" sz="1800" dirty="0" smtClean="0"/>
              <a:t>).</a:t>
            </a:r>
            <a:endParaRPr lang="pl-PL" sz="18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>
          <a:xfrm>
            <a:off x="500034" y="6143644"/>
            <a:ext cx="7786742" cy="428628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</a:t>
            </a:r>
            <a:r>
              <a:rPr lang="pl-PL" sz="2200" dirty="0" smtClean="0">
                <a:solidFill>
                  <a:srgbClr val="006600"/>
                </a:solidFill>
                <a:latin typeface="Algerian" pitchFamily="82" charset="0"/>
              </a:rPr>
              <a:t>Konwalia                                         Zawilec </a:t>
            </a:r>
            <a:endParaRPr lang="pl-PL" sz="2200" dirty="0">
              <a:solidFill>
                <a:srgbClr val="006600"/>
              </a:solidFill>
              <a:latin typeface="Algerian" pitchFamily="82" charset="0"/>
            </a:endParaRPr>
          </a:p>
        </p:txBody>
      </p:sp>
      <p:pic>
        <p:nvPicPr>
          <p:cNvPr id="2050" name="Picture 2" descr="C:\Users\Lenovo\Desktop\las\konwali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 rot="21195539">
            <a:off x="845251" y="2955992"/>
            <a:ext cx="2571768" cy="3114759"/>
          </a:xfrm>
          <a:prstGeom prst="rect">
            <a:avLst/>
          </a:prstGeom>
          <a:noFill/>
        </p:spPr>
      </p:pic>
      <p:pic>
        <p:nvPicPr>
          <p:cNvPr id="2051" name="Picture 3" descr="C:\Users\Lenovo\Desktop\las\zawilec_gajow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 rot="1068986">
            <a:off x="4676445" y="3139838"/>
            <a:ext cx="3761021" cy="269287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39552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cap="all" dirty="0" smtClean="0"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Zwierzęta pod ochroną Występujące  </a:t>
            </a:r>
            <a:r>
              <a:rPr lang="pl-PL" sz="3600" cap="all" dirty="0">
                <a:solidFill>
                  <a:srgbClr val="0066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na naszym terenie </a:t>
            </a:r>
            <a:r>
              <a:rPr lang="pl-PL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: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051720" y="260319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6600"/>
                </a:solidFill>
              </a:rPr>
              <a:t>Bocian </a:t>
            </a:r>
            <a:r>
              <a:rPr lang="pl-PL" sz="2800" b="1" dirty="0">
                <a:solidFill>
                  <a:srgbClr val="006600"/>
                </a:solidFill>
              </a:rPr>
              <a:t>czarny    (</a:t>
            </a:r>
            <a:r>
              <a:rPr lang="pl-PL" sz="2800" b="1" dirty="0" err="1">
                <a:solidFill>
                  <a:srgbClr val="006600"/>
                </a:solidFill>
              </a:rPr>
              <a:t>Ciconia</a:t>
            </a:r>
            <a:r>
              <a:rPr lang="pl-PL" sz="2800" b="1" dirty="0">
                <a:solidFill>
                  <a:srgbClr val="006600"/>
                </a:solidFill>
              </a:rPr>
              <a:t> </a:t>
            </a:r>
            <a:r>
              <a:rPr lang="pl-PL" sz="2800" b="1" dirty="0" err="1">
                <a:solidFill>
                  <a:srgbClr val="006600"/>
                </a:solidFill>
              </a:rPr>
              <a:t>nigra</a:t>
            </a:r>
            <a:r>
              <a:rPr lang="pl-PL" sz="2800" b="1" dirty="0">
                <a:solidFill>
                  <a:srgbClr val="006600"/>
                </a:solidFill>
              </a:rPr>
              <a:t>)</a:t>
            </a:r>
            <a:endParaRPr lang="pl-PL" sz="2800" b="1" dirty="0" smtClean="0">
              <a:solidFill>
                <a:srgbClr val="006600"/>
              </a:solidFill>
            </a:endParaRPr>
          </a:p>
          <a:p>
            <a:r>
              <a:rPr lang="pl-PL" sz="2800" b="1" dirty="0">
                <a:solidFill>
                  <a:srgbClr val="006600"/>
                </a:solidFill>
              </a:rPr>
              <a:t>Dzięcioł Zielony   (</a:t>
            </a:r>
            <a:r>
              <a:rPr lang="pl-PL" sz="2800" b="1" dirty="0" err="1">
                <a:solidFill>
                  <a:srgbClr val="006600"/>
                </a:solidFill>
              </a:rPr>
              <a:t>Picus</a:t>
            </a:r>
            <a:r>
              <a:rPr lang="pl-PL" sz="2800" b="1" dirty="0">
                <a:solidFill>
                  <a:srgbClr val="006600"/>
                </a:solidFill>
              </a:rPr>
              <a:t> </a:t>
            </a:r>
            <a:r>
              <a:rPr lang="pl-PL" sz="2800" b="1" dirty="0" err="1">
                <a:solidFill>
                  <a:srgbClr val="006600"/>
                </a:solidFill>
              </a:rPr>
              <a:t>viridis</a:t>
            </a:r>
            <a:r>
              <a:rPr lang="pl-PL" sz="2800" b="1" dirty="0">
                <a:solidFill>
                  <a:srgbClr val="006600"/>
                </a:solidFill>
              </a:rPr>
              <a:t>)</a:t>
            </a:r>
            <a:endParaRPr lang="pl-PL" sz="2800" b="1" dirty="0" smtClean="0">
              <a:solidFill>
                <a:srgbClr val="006600"/>
              </a:solidFill>
            </a:endParaRPr>
          </a:p>
          <a:p>
            <a:r>
              <a:rPr lang="pl-PL" sz="2800" b="1" dirty="0">
                <a:solidFill>
                  <a:srgbClr val="006600"/>
                </a:solidFill>
              </a:rPr>
              <a:t>Bóbr europejski  (</a:t>
            </a:r>
            <a:r>
              <a:rPr lang="pl-PL" sz="2800" b="1" dirty="0" err="1">
                <a:solidFill>
                  <a:srgbClr val="006600"/>
                </a:solidFill>
              </a:rPr>
              <a:t>Castor</a:t>
            </a:r>
            <a:r>
              <a:rPr lang="pl-PL" sz="2800" b="1" dirty="0">
                <a:solidFill>
                  <a:srgbClr val="006600"/>
                </a:solidFill>
              </a:rPr>
              <a:t> </a:t>
            </a:r>
            <a:r>
              <a:rPr lang="pl-PL" sz="2800" b="1" dirty="0" err="1">
                <a:solidFill>
                  <a:srgbClr val="006600"/>
                </a:solidFill>
              </a:rPr>
              <a:t>fiber</a:t>
            </a:r>
            <a:r>
              <a:rPr lang="pl-PL" sz="2800" b="1" dirty="0" smtClean="0">
                <a:solidFill>
                  <a:srgbClr val="006600"/>
                </a:solidFill>
              </a:rPr>
              <a:t>)</a:t>
            </a:r>
          </a:p>
          <a:p>
            <a:r>
              <a:rPr lang="pl-PL" sz="2800" b="1" dirty="0">
                <a:solidFill>
                  <a:srgbClr val="006600"/>
                </a:solidFill>
              </a:rPr>
              <a:t>Łoś (</a:t>
            </a:r>
            <a:r>
              <a:rPr lang="pl-PL" sz="2800" b="1" dirty="0" err="1">
                <a:solidFill>
                  <a:srgbClr val="006600"/>
                </a:solidFill>
              </a:rPr>
              <a:t>Alces</a:t>
            </a:r>
            <a:r>
              <a:rPr lang="pl-PL" sz="2800" b="1" dirty="0">
                <a:solidFill>
                  <a:srgbClr val="006600"/>
                </a:solidFill>
              </a:rPr>
              <a:t> </a:t>
            </a:r>
            <a:r>
              <a:rPr lang="pl-PL" sz="2800" b="1" dirty="0" err="1">
                <a:solidFill>
                  <a:srgbClr val="006600"/>
                </a:solidFill>
              </a:rPr>
              <a:t>alces</a:t>
            </a:r>
            <a:r>
              <a:rPr lang="pl-PL" sz="2800" b="1" dirty="0">
                <a:solidFill>
                  <a:srgbClr val="0066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20245029"/>
      </p:ext>
    </p:extLst>
  </p:cSld>
  <p:clrMapOvr>
    <a:masterClrMapping/>
  </p:clrMapOvr>
  <p:transition spd="med" advClick="0" advTm="3000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00562" y="1643051"/>
            <a:ext cx="3957638" cy="4429156"/>
          </a:xfrm>
        </p:spPr>
        <p:txBody>
          <a:bodyPr>
            <a:normAutofit/>
          </a:bodyPr>
          <a:lstStyle/>
          <a:p>
            <a:r>
              <a:rPr lang="pl-PL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pl-PL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3643338" cy="4664560"/>
          </a:xfrm>
        </p:spPr>
        <p:txBody>
          <a:bodyPr>
            <a:noAutofit/>
          </a:bodyPr>
          <a:lstStyle/>
          <a:p>
            <a:r>
              <a:rPr lang="pl-PL" sz="2000" dirty="0" smtClean="0"/>
              <a:t>Cechą charakterystyczną tego regionu jest brak drzewostanów bukowych, jodłowych oraz fragmentaryczny udział świerka. Głównym gatunkiem lasotwórczym jest </a:t>
            </a:r>
            <a:r>
              <a:rPr lang="pl-PL" sz="2000" b="1" dirty="0" smtClean="0"/>
              <a:t>sosna pospolita</a:t>
            </a:r>
            <a:r>
              <a:rPr lang="pl-PL" sz="2000" dirty="0" smtClean="0"/>
              <a:t>, zajmująca 87,9% powierzchni w całym nadleśnictwie. W tle pozostają: olsza czarna (4,6%), brzoza brodawkowata (3,3%), dąb (3,2%), świerk (0,6%), jesion (0,2%), osika (0,1%),  modrzew (0,1%).</a:t>
            </a:r>
            <a:endParaRPr lang="pl-PL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C:\Users\Lenovo\Desktop\las\image_galle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00240"/>
            <a:ext cx="4929190" cy="283845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27583" y="594266"/>
            <a:ext cx="770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Skład gatunkowy lasów w nadleśnictwie</a:t>
            </a:r>
            <a:endParaRPr lang="pl-PL" sz="2800" dirty="0"/>
          </a:p>
        </p:txBody>
      </p:sp>
    </p:spTree>
  </p:cSld>
  <p:clrMapOvr>
    <a:masterClrMapping/>
  </p:clrMapOvr>
  <p:transition spd="med" advClick="0" advTm="3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54" y="502089"/>
            <a:ext cx="7929618" cy="783915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Las z naszego punktu widzenia  </a:t>
            </a:r>
            <a:endParaRPr lang="pl-PL" sz="36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4069116" cy="489654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Lasy są nam potrzebne ponieważ </a:t>
            </a:r>
            <a:endParaRPr lang="pl-PL" sz="1800" b="1" dirty="0" smtClean="0"/>
          </a:p>
          <a:p>
            <a:r>
              <a:rPr lang="pl-PL" sz="2000" dirty="0" smtClean="0"/>
              <a:t>- są </a:t>
            </a:r>
            <a:r>
              <a:rPr lang="pl-PL" sz="2000" dirty="0" smtClean="0"/>
              <a:t>wspaniałym miejscem</a:t>
            </a:r>
            <a:r>
              <a:rPr lang="pl-PL" sz="2000" dirty="0" smtClean="0"/>
              <a:t> </a:t>
            </a:r>
            <a:r>
              <a:rPr lang="pl-PL" sz="2000" dirty="0" smtClean="0"/>
              <a:t>odpoczynku </a:t>
            </a:r>
            <a:r>
              <a:rPr lang="pl-PL" sz="2000" dirty="0" smtClean="0"/>
              <a:t>dla człowieka </a:t>
            </a:r>
            <a:endParaRPr lang="pl-PL" sz="2000" dirty="0" smtClean="0"/>
          </a:p>
          <a:p>
            <a:r>
              <a:rPr lang="pl-PL" sz="2000" dirty="0" smtClean="0"/>
              <a:t>-wytwarzają niezbędny nam do </a:t>
            </a:r>
            <a:r>
              <a:rPr lang="pl-PL" sz="2000" dirty="0" smtClean="0"/>
              <a:t> życia </a:t>
            </a:r>
            <a:r>
              <a:rPr lang="pl-PL" sz="2000" dirty="0" smtClean="0"/>
              <a:t>tlen </a:t>
            </a:r>
          </a:p>
          <a:p>
            <a:r>
              <a:rPr lang="pl-PL" sz="2000" dirty="0" smtClean="0"/>
              <a:t>-znajdują się w nich różnego rodzaju </a:t>
            </a:r>
            <a:r>
              <a:rPr lang="pl-PL" sz="2000" dirty="0" smtClean="0"/>
              <a:t>rośliny  </a:t>
            </a:r>
            <a:r>
              <a:rPr lang="pl-PL" sz="2000" dirty="0" smtClean="0"/>
              <a:t>które </a:t>
            </a:r>
            <a:r>
              <a:rPr lang="pl-PL" sz="2000" dirty="0" smtClean="0"/>
              <a:t>stanowią</a:t>
            </a:r>
            <a:r>
              <a:rPr lang="pl-PL" sz="2000" dirty="0" smtClean="0"/>
              <a:t> </a:t>
            </a:r>
            <a:r>
              <a:rPr lang="pl-PL" sz="2000" dirty="0" smtClean="0"/>
              <a:t>ozdobę  naszego </a:t>
            </a:r>
            <a:r>
              <a:rPr lang="pl-PL" sz="2000" dirty="0" smtClean="0"/>
              <a:t>krajobrazu</a:t>
            </a:r>
          </a:p>
          <a:p>
            <a:r>
              <a:rPr lang="pl-PL" sz="2000" dirty="0" smtClean="0"/>
              <a:t>- </a:t>
            </a:r>
            <a:r>
              <a:rPr lang="pl-PL" sz="2000" dirty="0"/>
              <a:t>p</a:t>
            </a:r>
            <a:r>
              <a:rPr lang="pl-PL" sz="2000" dirty="0" smtClean="0"/>
              <a:t>ozyskujemy z nich drewno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 smtClean="0"/>
              <a:t>są </a:t>
            </a:r>
            <a:r>
              <a:rPr lang="pl-PL" sz="2000" dirty="0" smtClean="0"/>
              <a:t>domem dla wielu gatunków zwierząt </a:t>
            </a:r>
            <a:endParaRPr lang="pl-PL" sz="2000" dirty="0" smtClean="0"/>
          </a:p>
          <a:p>
            <a:r>
              <a:rPr lang="pl-PL" sz="2000" dirty="0" smtClean="0"/>
              <a:t>-</a:t>
            </a:r>
            <a:r>
              <a:rPr lang="pl-PL" sz="2000" dirty="0"/>
              <a:t> </a:t>
            </a:r>
            <a:r>
              <a:rPr lang="pl-PL" sz="2000" dirty="0" smtClean="0"/>
              <a:t>dostarczają pożywienia zwierzętom i ludziom</a:t>
            </a:r>
            <a:endParaRPr lang="pl-PL" sz="2000" dirty="0" smtClean="0"/>
          </a:p>
          <a:p>
            <a:endParaRPr lang="pl-PL" dirty="0" smtClean="0"/>
          </a:p>
        </p:txBody>
      </p:sp>
      <p:pic>
        <p:nvPicPr>
          <p:cNvPr id="3074" name="Picture 2" descr="C:\Users\Lenovo\Desktop\las\1460125285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11960" y="1916832"/>
            <a:ext cx="4365575" cy="3137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</TotalTime>
  <Words>483</Words>
  <Application>Microsoft Office PowerPoint</Application>
  <PresentationFormat>Pokaz na ekranie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Wędrówka</vt:lpstr>
      <vt:lpstr>.</vt:lpstr>
      <vt:lpstr>           Historia nadleśnictwa   </vt:lpstr>
      <vt:lpstr>Krótki wywiad z pracownikiem lasu : </vt:lpstr>
      <vt:lpstr>WYBRANE Gatunki Zwierząt Występujące    W Naszym Nadleśnictwie</vt:lpstr>
      <vt:lpstr>Prezentacja programu PowerPoint</vt:lpstr>
      <vt:lpstr>Kilka roślin pod ochroną na naszym terenie :</vt:lpstr>
      <vt:lpstr>Prezentacja programu PowerPoint</vt:lpstr>
      <vt:lpstr> </vt:lpstr>
      <vt:lpstr>    Las z naszego punktu widzenia  </vt:lpstr>
      <vt:lpstr>Dziękujemy za Uwagę 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Lenovo</dc:creator>
  <cp:lastModifiedBy>Alicja</cp:lastModifiedBy>
  <cp:revision>58</cp:revision>
  <dcterms:created xsi:type="dcterms:W3CDTF">2016-04-08T16:19:15Z</dcterms:created>
  <dcterms:modified xsi:type="dcterms:W3CDTF">2016-04-28T16:25:46Z</dcterms:modified>
</cp:coreProperties>
</file>