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76" autoAdjust="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Udział</a:t>
            </a:r>
            <a:r>
              <a:rPr lang="pl-PL" baseline="0" dirty="0" smtClean="0"/>
              <a:t> gatunków lasotwórczych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Arkusz1!$A$2:$A$6</c:f>
              <c:strCache>
                <c:ptCount val="5"/>
                <c:pt idx="0">
                  <c:v>świerk</c:v>
                </c:pt>
                <c:pt idx="1">
                  <c:v>jodła</c:v>
                </c:pt>
                <c:pt idx="2">
                  <c:v>buk</c:v>
                </c:pt>
                <c:pt idx="3">
                  <c:v>sosna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0.11000000000000013</c:v>
                </c:pt>
                <c:pt idx="4">
                  <c:v>5.0000000000000093E-2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674528443726908E-2"/>
          <c:y val="4.8888546711834041E-2"/>
          <c:w val="0.92757252338987561"/>
          <c:h val="0.9022229065763319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Powierzchnia lasów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explosion val="25"/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Lbls>
            <c:delete val="1"/>
          </c:dLbls>
          <c:cat>
            <c:strRef>
              <c:f>Arkusz1!$A$2:$A$3</c:f>
              <c:strCache>
                <c:ptCount val="2"/>
                <c:pt idx="0">
                  <c:v>lasy państwowe</c:v>
                </c:pt>
                <c:pt idx="1">
                  <c:v>lasy prywatne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5226</c:v>
                </c:pt>
                <c:pt idx="1">
                  <c:v>26987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0.16949</cdr:x>
      <cdr:y>0.53333</cdr:y>
    </cdr:from>
    <cdr:to>
      <cdr:x>0.72882</cdr:x>
      <cdr:y>0.66667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14380" y="1714512"/>
          <a:ext cx="235745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l-PL" sz="2000" dirty="0" smtClean="0"/>
            <a:t>84% lasy prywatne</a:t>
          </a:r>
          <a:endParaRPr lang="pl-PL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35BA2-992D-41B1-B152-FA15069477DC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17EB-27BA-4B44-AF35-6513A1AA2E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sy.gov.pl/" TargetMode="External"/><Relationship Id="rId13" Type="http://schemas.openxmlformats.org/officeDocument/2006/relationships/hyperlink" Target="http://www.gify.pl/" TargetMode="Externa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4.png"/><Relationship Id="rId12" Type="http://schemas.openxmlformats.org/officeDocument/2006/relationships/hyperlink" Target="http://www.czuwaj.eu/" TargetMode="External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11" Type="http://schemas.openxmlformats.org/officeDocument/2006/relationships/hyperlink" Target="http://www.huntertools.pl/" TargetMode="External"/><Relationship Id="rId5" Type="http://schemas.openxmlformats.org/officeDocument/2006/relationships/image" Target="../media/image52.png"/><Relationship Id="rId10" Type="http://schemas.openxmlformats.org/officeDocument/2006/relationships/hyperlink" Target="http://www.sportowepodhale.pl/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://www.youtube.com/" TargetMode="Externa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4.jpeg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image" Target="../media/image3.png"/><Relationship Id="rId5" Type="http://schemas.openxmlformats.org/officeDocument/2006/relationships/image" Target="../media/image32.jpeg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11" Type="http://schemas.openxmlformats.org/officeDocument/2006/relationships/image" Target="../media/image3.png"/><Relationship Id="rId5" Type="http://schemas.openxmlformats.org/officeDocument/2006/relationships/image" Target="../media/image39.jpeg"/><Relationship Id="rId10" Type="http://schemas.openxmlformats.org/officeDocument/2006/relationships/image" Target="../media/image44.gif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jpeg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3.png"/><Relationship Id="rId4" Type="http://schemas.openxmlformats.org/officeDocument/2006/relationships/image" Target="../media/image45.jpeg"/><Relationship Id="rId9" Type="http://schemas.openxmlformats.org/officeDocument/2006/relationships/image" Target="../media/image5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ell MT" pitchFamily="18" charset="0"/>
              </a:rPr>
              <a:t>Nadleśnictwo Nowy Targ – podstawowe informacje</a:t>
            </a:r>
            <a:endParaRPr lang="pl-PL" dirty="0">
              <a:latin typeface="Bell MT" pitchFamily="18" charset="0"/>
            </a:endParaRPr>
          </a:p>
        </p:txBody>
      </p:sp>
      <p:pic>
        <p:nvPicPr>
          <p:cNvPr id="1026" name="Picture 2" descr="C:\Users\User\Pictures\mapa nadleśnictw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1643050"/>
            <a:ext cx="7058509" cy="499031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000232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Babiogórski PN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215206" y="2857496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Gorczański PN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58016" y="6143644"/>
            <a:ext cx="146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Tatrzański PN</a:t>
            </a:r>
            <a:endParaRPr lang="pl-PL" b="1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500166" y="4857760"/>
            <a:ext cx="100013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Wykres 9"/>
          <p:cNvGraphicFramePr/>
          <p:nvPr/>
        </p:nvGraphicFramePr>
        <p:xfrm>
          <a:off x="214282" y="3786190"/>
          <a:ext cx="464343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Wykres 12"/>
          <p:cNvGraphicFramePr/>
          <p:nvPr/>
        </p:nvGraphicFramePr>
        <p:xfrm>
          <a:off x="5572132" y="-214338"/>
          <a:ext cx="414343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7929586" y="14285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16%</a:t>
            </a:r>
            <a:endParaRPr lang="pl-PL" dirty="0"/>
          </a:p>
        </p:txBody>
      </p:sp>
      <p:pic>
        <p:nvPicPr>
          <p:cNvPr id="28" name="~PP3084.WAV">
            <a:hlinkClick r:id="" action="ppaction://media"/>
          </p:cNvPr>
          <p:cNvPicPr>
            <a:picLocks noRot="1" noChangeAspect="1"/>
          </p:cNvPicPr>
          <p:nvPr>
            <a:wavAudioFile r:embed="rId2" name="~PP3084.WAV"/>
          </p:nvPr>
        </p:nvPicPr>
        <p:blipFill>
          <a:blip r:embed="rId8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882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Graphic spid="10" grpId="0">
        <p:bldAsOne/>
      </p:bldGraphic>
      <p:bldGraphic spid="13" grpId="1">
        <p:bldAsOne/>
      </p:bldGraphic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F:\2015-10\DSC01204.JPG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7643866" cy="1785950"/>
          </a:xfrm>
          <a:prstGeom prst="horizontalScroll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1600" b="1" dirty="0" smtClean="0"/>
              <a:t>Wiktoria Banaś, Alicja Kmin, Emilia Szczurek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b="1" dirty="0" smtClean="0"/>
              <a:t>Zespół Szkół Podstawowej i Gimnazjum im. ks. prof. J. Tischnera w Ratułowie</a:t>
            </a:r>
          </a:p>
          <a:p>
            <a:pPr algn="ctr"/>
            <a:endParaRPr lang="pl-PL" sz="1600" b="1" dirty="0" smtClean="0"/>
          </a:p>
          <a:p>
            <a:pPr algn="ctr"/>
            <a:r>
              <a:rPr lang="pl-PL" sz="1600" b="1" dirty="0" smtClean="0"/>
              <a:t>Klasa I gimnazjum </a:t>
            </a:r>
          </a:p>
          <a:p>
            <a:pPr algn="ctr"/>
            <a:endParaRPr lang="pl-PL" sz="1600" b="1" dirty="0" smtClean="0"/>
          </a:p>
          <a:p>
            <a:pPr algn="ctr"/>
            <a:r>
              <a:rPr lang="pl-PL" sz="1600" b="1" dirty="0" smtClean="0"/>
              <a:t>Kategoria Gimnazja</a:t>
            </a:r>
            <a:endParaRPr lang="pl-PL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29454" y="4429132"/>
            <a:ext cx="1143008" cy="1431334"/>
          </a:xfrm>
          <a:prstGeom prst="teardrop">
            <a:avLst>
              <a:gd name="adj" fmla="val 12742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572008"/>
            <a:ext cx="1157288" cy="1371600"/>
          </a:xfrm>
          <a:prstGeom prst="teardrop">
            <a:avLst>
              <a:gd name="adj" fmla="val 13744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95506">
            <a:off x="1357290" y="5899968"/>
            <a:ext cx="1024104" cy="958032"/>
          </a:xfrm>
          <a:prstGeom prst="teardrop">
            <a:avLst>
              <a:gd name="adj" fmla="val 13451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2928926" y="571481"/>
            <a:ext cx="2714643" cy="2637115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Monotype Corsiva" pitchFamily="66" charset="0"/>
              </a:rPr>
              <a:t>Bibliografia: </a:t>
            </a:r>
          </a:p>
          <a:p>
            <a:pPr algn="ctr"/>
            <a:r>
              <a:rPr lang="pl-PL" dirty="0" err="1" smtClean="0">
                <a:hlinkClick r:id="rId8"/>
              </a:rPr>
              <a:t>www.lasy.gov.pl</a:t>
            </a:r>
            <a:endParaRPr lang="pl-PL" dirty="0" smtClean="0"/>
          </a:p>
          <a:p>
            <a:pPr algn="ctr"/>
            <a:r>
              <a:rPr lang="pl-PL" dirty="0" err="1" smtClean="0">
                <a:hlinkClick r:id="rId9"/>
              </a:rPr>
              <a:t>www.youtube.com</a:t>
            </a:r>
            <a:endParaRPr lang="pl-PL" dirty="0" smtClean="0"/>
          </a:p>
          <a:p>
            <a:pPr algn="ctr"/>
            <a:r>
              <a:rPr lang="pl-PL" dirty="0" err="1" smtClean="0">
                <a:hlinkClick r:id="rId10"/>
              </a:rPr>
              <a:t>www.sportowepodhale.pl</a:t>
            </a:r>
            <a:endParaRPr lang="pl-PL" dirty="0" smtClean="0"/>
          </a:p>
          <a:p>
            <a:pPr algn="ctr"/>
            <a:r>
              <a:rPr lang="pl-PL" dirty="0" err="1" smtClean="0">
                <a:hlinkClick r:id="rId11"/>
              </a:rPr>
              <a:t>www.huntertools.pl</a:t>
            </a:r>
            <a:endParaRPr lang="pl-PL" dirty="0" smtClean="0"/>
          </a:p>
          <a:p>
            <a:pPr algn="ctr"/>
            <a:r>
              <a:rPr lang="pl-PL" dirty="0" err="1" smtClean="0">
                <a:hlinkClick r:id="rId12"/>
              </a:rPr>
              <a:t>www.czuwaj.eu</a:t>
            </a:r>
            <a:endParaRPr lang="pl-PL" dirty="0" smtClean="0"/>
          </a:p>
          <a:p>
            <a:pPr algn="ctr"/>
            <a:r>
              <a:rPr lang="pl-PL" dirty="0" err="1" smtClean="0">
                <a:hlinkClick r:id="rId13"/>
              </a:rPr>
              <a:t>www.gify.pl</a:t>
            </a:r>
            <a:endParaRPr lang="pl-PL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2500298" y="2928934"/>
            <a:ext cx="4143404" cy="1595021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Monotype Corsiva" pitchFamily="66" charset="0"/>
              </a:rPr>
              <a:t>Dziękujemy wszystkim tym, którzy znaleźli czas, </a:t>
            </a:r>
          </a:p>
          <a:p>
            <a:pPr algn="ctr"/>
            <a:r>
              <a:rPr lang="pl-PL" sz="2400" dirty="0" smtClean="0">
                <a:latin typeface="Monotype Corsiva" pitchFamily="66" charset="0"/>
              </a:rPr>
              <a:t>by się z nami spotkać.   </a:t>
            </a:r>
            <a:endParaRPr lang="pl-PL" sz="2400" dirty="0">
              <a:latin typeface="Monotype Corsiva" pitchFamily="66" charset="0"/>
            </a:endParaRPr>
          </a:p>
        </p:txBody>
      </p:sp>
      <p:pic>
        <p:nvPicPr>
          <p:cNvPr id="17" name="~PP1474.WAV">
            <a:hlinkClick r:id="" action="ppaction://media"/>
          </p:cNvPr>
          <p:cNvPicPr>
            <a:picLocks noRot="1" noChangeAspect="1"/>
          </p:cNvPicPr>
          <p:nvPr>
            <a:wavAudioFile r:embed="rId2" name="~PP1474.WAV"/>
          </p:nvPr>
        </p:nvPicPr>
        <p:blipFill>
          <a:blip r:embed="rId14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53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build="p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3600" b="1" dirty="0" smtClean="0">
                <a:latin typeface="Bell MT" pitchFamily="18" charset="0"/>
              </a:rPr>
              <a:t>miejsce pracy ludzi pozytywnie zakręconych</a:t>
            </a:r>
            <a:endParaRPr lang="pl-PL" sz="3600" b="1" dirty="0">
              <a:latin typeface="Bell MT" pitchFamily="18" charset="0"/>
            </a:endParaRPr>
          </a:p>
        </p:txBody>
      </p:sp>
      <p:pic>
        <p:nvPicPr>
          <p:cNvPr id="2052" name="Picture 4" descr="C:\Users\User\Pictures\AG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500174"/>
            <a:ext cx="5095888" cy="2772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Pictures\AG 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000231" y="4000504"/>
            <a:ext cx="5476919" cy="3653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2809799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643174" y="1714488"/>
            <a:ext cx="2286016" cy="1428214"/>
          </a:xfrm>
          <a:prstGeom prst="wedgeEllipseCallout">
            <a:avLst>
              <a:gd name="adj1" fmla="val 123790"/>
              <a:gd name="adj2" fmla="val -272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Monotype Corsiva" pitchFamily="66" charset="0"/>
              </a:rPr>
              <a:t>Sport to nie tylko pasja, to sposób na życie</a:t>
            </a:r>
            <a:endParaRPr lang="pl-PL" sz="2000" dirty="0">
              <a:latin typeface="Monotype Corsiva" pitchFamily="66" charset="0"/>
            </a:endParaRPr>
          </a:p>
        </p:txBody>
      </p:sp>
      <p:pic>
        <p:nvPicPr>
          <p:cNvPr id="2053" name="Picture 5" descr="C:\Users\User\Pictures\kolarstwo4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0" y="5381625"/>
            <a:ext cx="1524000" cy="147637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85720" y="6143644"/>
            <a:ext cx="2979504" cy="519351"/>
          </a:xfrm>
          <a:prstGeom prst="ellips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Andrzej </a:t>
            </a:r>
            <a:r>
              <a:rPr lang="pl-PL" b="1" dirty="0" err="1" smtClean="0"/>
              <a:t>Głodkiewicz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85720" y="1500174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 err="1" smtClean="0"/>
              <a:t>www.sportowepodhale.pl</a:t>
            </a:r>
            <a:endParaRPr lang="pl-PL" sz="11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14678" y="4000504"/>
            <a:ext cx="11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err="1" smtClean="0"/>
              <a:t>www.lasy.gov.pl</a:t>
            </a:r>
            <a:endParaRPr lang="pl-PL" sz="105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000892" y="3643314"/>
            <a:ext cx="11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err="1" smtClean="0"/>
              <a:t>www.lasy.gov.pl</a:t>
            </a:r>
            <a:endParaRPr lang="pl-PL" sz="1050" b="1" dirty="0"/>
          </a:p>
        </p:txBody>
      </p:sp>
      <p:pic>
        <p:nvPicPr>
          <p:cNvPr id="15" name="~PP285.WAV">
            <a:hlinkClick r:id="" action="ppaction://media"/>
          </p:cNvPr>
          <p:cNvPicPr>
            <a:picLocks noRot="1" noChangeAspect="1"/>
          </p:cNvPicPr>
          <p:nvPr>
            <a:wavAudioFile r:embed="rId2" name="~PP285.WAV"/>
          </p:nvPr>
        </p:nvPicPr>
        <p:blipFill>
          <a:blip r:embed="rId9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3875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7" grpId="0" animBg="1"/>
      <p:bldP spid="9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3600" b="1" dirty="0" smtClean="0">
                <a:latin typeface="Bell MT" pitchFamily="18" charset="0"/>
              </a:rPr>
              <a:t>miejsce pracy ludzi pozytywnie zakręconych</a:t>
            </a:r>
            <a:endParaRPr lang="pl-PL" sz="3600" dirty="0"/>
          </a:p>
        </p:txBody>
      </p:sp>
      <p:pic>
        <p:nvPicPr>
          <p:cNvPr id="3076" name="Picture 4" descr="C:\Users\User\Pictures\2016-04\DSC006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60721" y="2071678"/>
            <a:ext cx="5983279" cy="3982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5600700"/>
            <a:ext cx="5786446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214282" y="1432756"/>
            <a:ext cx="3705225" cy="5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Pictures\My1s1liwy_-_01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02" y="214290"/>
            <a:ext cx="1357298" cy="135729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14282" y="5715016"/>
            <a:ext cx="2714644" cy="852607"/>
          </a:xfrm>
          <a:prstGeom prst="upArrow">
            <a:avLst>
              <a:gd name="adj1" fmla="val 49395"/>
              <a:gd name="adj2" fmla="val 50000"/>
            </a:avLst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Stanisław </a:t>
            </a:r>
            <a:r>
              <a:rPr lang="pl-PL" b="1" dirty="0" err="1" smtClean="0"/>
              <a:t>Miąskowski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428992" y="1214422"/>
            <a:ext cx="5715008" cy="1298377"/>
          </a:xfrm>
          <a:prstGeom prst="wedgeEllipseCallout">
            <a:avLst>
              <a:gd name="adj1" fmla="val -65691"/>
              <a:gd name="adj2" fmla="val 61891"/>
            </a:avLst>
          </a:prstGeom>
          <a:solidFill>
            <a:srgbClr val="9933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Zawód leśnika to tradycja przekazywana w naszej rodzinie od pięciu pokoleń. Myślistwo to pasja, którą dzielę z synem. </a:t>
            </a:r>
            <a:endParaRPr lang="pl-PL" dirty="0"/>
          </a:p>
        </p:txBody>
      </p:sp>
      <p:pic>
        <p:nvPicPr>
          <p:cNvPr id="13" name="~PP3275.WAV">
            <a:hlinkClick r:id="" action="ppaction://media"/>
          </p:cNvPr>
          <p:cNvPicPr>
            <a:picLocks noRot="1" noChangeAspect="1"/>
          </p:cNvPicPr>
          <p:nvPr>
            <a:wavAudioFile r:embed="rId2" name="~PP3275.WAV"/>
          </p:nvPr>
        </p:nvPicPr>
        <p:blipFill>
          <a:blip r:embed="rId9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451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SZKOŁA\Wycieczki\Bór na Czerwonem 2014\Listopad 16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7166"/>
            <a:ext cx="5160449" cy="3870337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3600" b="1" dirty="0" smtClean="0">
                <a:latin typeface="Bell MT" pitchFamily="18" charset="0"/>
              </a:rPr>
              <a:t>miejsce pracy ludzi pozytywnie zakręconych</a:t>
            </a:r>
            <a:endParaRPr lang="pl-PL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000504"/>
            <a:ext cx="4705350" cy="25527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http://www.nowytarg.krakow.lasy.gov.pl/image/journal/article?img_id=26560118&amp;t=1431514541169&amp;width=25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1428736"/>
            <a:ext cx="3286148" cy="438353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6286512" y="6124337"/>
            <a:ext cx="1906676" cy="733663"/>
          </a:xfrm>
          <a:prstGeom prst="wave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Krzysztof Przybyła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001572"/>
            <a:ext cx="2214546" cy="2856428"/>
          </a:xfrm>
          <a:prstGeom prst="wedgeEllipseCallout">
            <a:avLst>
              <a:gd name="adj1" fmla="val 63467"/>
              <a:gd name="adj2" fmla="val -34464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 edukację najmłodszych musimy znaleźć czas. Niech wzrasta w nich miłość do lasu.</a:t>
            </a:r>
            <a:endParaRPr lang="pl-PL" dirty="0"/>
          </a:p>
        </p:txBody>
      </p:sp>
      <p:pic>
        <p:nvPicPr>
          <p:cNvPr id="1030" name="Picture 6" descr="C:\Users\User\Pictures\sowa-ruchomy-obrazek-005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4676381"/>
            <a:ext cx="1000132" cy="1486307"/>
          </a:xfrm>
          <a:prstGeom prst="rect">
            <a:avLst/>
          </a:prstGeom>
          <a:noFill/>
        </p:spPr>
      </p:pic>
      <p:pic>
        <p:nvPicPr>
          <p:cNvPr id="15" name="~PP2302.WAV">
            <a:hlinkClick r:id="" action="ppaction://media"/>
          </p:cNvPr>
          <p:cNvPicPr>
            <a:picLocks noRot="1" noChangeAspect="1"/>
          </p:cNvPicPr>
          <p:nvPr>
            <a:wavAudioFile r:embed="rId2" name="~PP2302.WAV"/>
          </p:nvPr>
        </p:nvPicPr>
        <p:blipFill>
          <a:blip r:embed="rId9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56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 descr="D:\Pictures\2016-01-03(1)\DSC0033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571612"/>
            <a:ext cx="5760720" cy="432084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4000" b="1" dirty="0" smtClean="0">
                <a:latin typeface="Bell MT" pitchFamily="18" charset="0"/>
              </a:rPr>
              <a:t>walory przyrodnicze</a:t>
            </a:r>
            <a:endParaRPr lang="pl-PL" sz="4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2928958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Rezerwaty przyrody</a:t>
            </a:r>
            <a:endParaRPr lang="pl-PL" b="1" dirty="0">
              <a:latin typeface="Monotype Corsiva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857884" y="1142984"/>
            <a:ext cx="3286116" cy="500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latin typeface="Monotype Corsiva" pitchFamily="66" charset="0"/>
              </a:rPr>
              <a:t>Obszary „Natura 2000”</a:t>
            </a:r>
            <a:endParaRPr lang="pl-PL" b="1" dirty="0">
              <a:latin typeface="Monotype Corsiva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8662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357818" y="1643050"/>
            <a:ext cx="349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Torfowiska Orawsko - Nowotarskie</a:t>
            </a:r>
            <a:endParaRPr lang="pl-PL" b="1" dirty="0"/>
          </a:p>
        </p:txBody>
      </p:sp>
      <p:pic>
        <p:nvPicPr>
          <p:cNvPr id="24" name="Obraz 23" descr="C:\Users\User\Pictures\2016-04\DSC0060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2071678"/>
            <a:ext cx="5760720" cy="38345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26" name="pole tekstowe 25"/>
          <p:cNvSpPr txBox="1"/>
          <p:nvPr/>
        </p:nvSpPr>
        <p:spPr>
          <a:xfrm>
            <a:off x="8143900" y="2214554"/>
            <a:ext cx="513410" cy="171752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pl-PL" b="1" dirty="0" smtClean="0"/>
              <a:t>Tatry</a:t>
            </a:r>
            <a:endParaRPr lang="pl-PL" b="1" dirty="0"/>
          </a:p>
        </p:txBody>
      </p:sp>
      <p:pic>
        <p:nvPicPr>
          <p:cNvPr id="27" name="Obraz 26" descr="D:\Pictures\Piekielnik\DSC0058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2285992"/>
            <a:ext cx="5767395" cy="392906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" name="pole tekstowe 28"/>
          <p:cNvSpPr txBox="1"/>
          <p:nvPr/>
        </p:nvSpPr>
        <p:spPr>
          <a:xfrm>
            <a:off x="6786578" y="2357430"/>
            <a:ext cx="12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Babia Góra</a:t>
            </a:r>
            <a:endParaRPr lang="pl-PL" b="1" dirty="0"/>
          </a:p>
        </p:txBody>
      </p:sp>
      <p:pic>
        <p:nvPicPr>
          <p:cNvPr id="17410" name="Picture 2" descr="C:\Users\User\Pictures\2016-04\DSC0056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1857364"/>
            <a:ext cx="2934905" cy="4408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785786" y="5857892"/>
            <a:ext cx="19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Skałka Rogoźnicka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5720" y="1857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1</a:t>
            </a:r>
            <a:endParaRPr lang="pl-PL" b="1" dirty="0"/>
          </a:p>
        </p:txBody>
      </p:sp>
      <p:pic>
        <p:nvPicPr>
          <p:cNvPr id="17412" name="Picture 4" descr="http://www.polskiekrajobrazy.pl/images/stories/big/6627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2143116"/>
            <a:ext cx="5715040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857224" y="2428868"/>
            <a:ext cx="342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 Przełom Białki pod Krempachami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42910" y="207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2</a:t>
            </a:r>
            <a:endParaRPr lang="pl-PL" b="1" dirty="0"/>
          </a:p>
        </p:txBody>
      </p:sp>
      <p:pic>
        <p:nvPicPr>
          <p:cNvPr id="17414" name="Picture 6" descr="http://static.panoramio.com/photos/medium/828176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2428868"/>
            <a:ext cx="5616192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pole tekstowe 29"/>
          <p:cNvSpPr txBox="1"/>
          <p:nvPr/>
        </p:nvSpPr>
        <p:spPr>
          <a:xfrm>
            <a:off x="1000100" y="24288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643042" y="2571744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Potok </a:t>
            </a:r>
            <a:r>
              <a:rPr lang="pl-PL" b="1" dirty="0" err="1" smtClean="0"/>
              <a:t>Bembeńskie</a:t>
            </a:r>
            <a:endParaRPr lang="pl-PL" b="1" dirty="0"/>
          </a:p>
        </p:txBody>
      </p:sp>
      <p:pic>
        <p:nvPicPr>
          <p:cNvPr id="16" name="Obraz 15" descr="D:\Pictures\SZKOŁA\Wycieczki\Bór na Czerwonem 2014\Listopad 161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57290" y="2714620"/>
            <a:ext cx="6000792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pole tekstowe 31"/>
          <p:cNvSpPr txBox="1"/>
          <p:nvPr/>
        </p:nvSpPr>
        <p:spPr>
          <a:xfrm>
            <a:off x="1357290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714480" y="2857496"/>
            <a:ext cx="198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Bór na </a:t>
            </a:r>
            <a:r>
              <a:rPr lang="pl-PL" b="1" dirty="0" err="1" smtClean="0"/>
              <a:t>Czerwonem</a:t>
            </a:r>
            <a:endParaRPr lang="pl-PL" b="1" dirty="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72066" y="5000636"/>
            <a:ext cx="3857652" cy="16084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3" name="~PP1317.WAV">
            <a:hlinkClick r:id="" action="ppaction://media"/>
          </p:cNvPr>
          <p:cNvPicPr>
            <a:picLocks noRot="1" noChangeAspect="1"/>
          </p:cNvPicPr>
          <p:nvPr>
            <a:wavAudioFile r:embed="rId2" name="~PP1317.WAV"/>
          </p:nvPr>
        </p:nvPicPr>
        <p:blipFill>
          <a:blip r:embed="rId13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26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" grpId="0"/>
      <p:bldP spid="4" grpId="0" build="p"/>
      <p:bldP spid="5" grpId="0" build="p"/>
      <p:bldP spid="22" grpId="0"/>
      <p:bldP spid="26" grpId="0"/>
      <p:bldP spid="29" grpId="0"/>
      <p:bldP spid="8" grpId="0"/>
      <p:bldP spid="9" grpId="0"/>
      <p:bldP spid="11" grpId="0"/>
      <p:bldP spid="10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4000" b="1" dirty="0" smtClean="0">
                <a:latin typeface="Bell MT" pitchFamily="18" charset="0"/>
              </a:rPr>
              <a:t>walory przyrodnicze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2976" y="1142984"/>
            <a:ext cx="2714644" cy="63976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Monotype Corsiva" pitchFamily="66" charset="0"/>
              </a:rPr>
              <a:t>Pomniki przyrody</a:t>
            </a:r>
            <a:endParaRPr lang="pl-PL" sz="2800" dirty="0">
              <a:latin typeface="Monotype Corsiva" pitchFamily="66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284693" cy="639762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Monotype Corsiva" pitchFamily="66" charset="0"/>
              </a:rPr>
              <a:t>Obszar chronionego krajobrazu</a:t>
            </a:r>
            <a:endParaRPr lang="pl-PL" sz="2800" dirty="0">
              <a:latin typeface="Monotype Corsiva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72000" y="1785927"/>
            <a:ext cx="421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95% nadleśnictwa znajduje się w obrębie </a:t>
            </a:r>
            <a:r>
              <a:rPr lang="pl-PL" b="1" dirty="0" err="1" smtClean="0"/>
              <a:t>Południowomałopolskiego</a:t>
            </a:r>
            <a:r>
              <a:rPr lang="pl-PL" b="1" dirty="0" smtClean="0"/>
              <a:t> Obszaru Chronionego Krajobrazu.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14348" y="178592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Na terenie nadleśnictwa znajduje się 59 pomników przyrody, są to głównie drzewa lub grupy drzew.</a:t>
            </a:r>
            <a:endParaRPr lang="pl-PL" b="1" dirty="0"/>
          </a:p>
        </p:txBody>
      </p:sp>
      <p:pic>
        <p:nvPicPr>
          <p:cNvPr id="9" name="Obraz 8" descr="D:\Pictures\2016-01-03(1)\DSC0045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9" y="3000372"/>
            <a:ext cx="4143404" cy="32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User\Pictures\2016-04\DSC0059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000372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~PP835.WAV">
            <a:hlinkClick r:id="" action="ppaction://media"/>
          </p:cNvPr>
          <p:cNvPicPr>
            <a:picLocks noRot="1" noChangeAspect="1"/>
          </p:cNvPicPr>
          <p:nvPr>
            <a:wavAudioFile r:embed="rId2" name="~PP835.WAV"/>
          </p:nvPr>
        </p:nvPicPr>
        <p:blipFill>
          <a:blip r:embed="rId7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7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0374345">
            <a:off x="5828417" y="4426478"/>
            <a:ext cx="3295657" cy="2471743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62475"/>
            <a:ext cx="36861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az 6" descr="C:\Users\User\Pictures\Nadleśnictwo NT\torfowisko\kukułka szerokolistna 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794" y="3076581"/>
            <a:ext cx="2786082" cy="378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742773">
            <a:off x="-53804" y="800104"/>
            <a:ext cx="3000364" cy="31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6286544" cy="108266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4000" b="1" dirty="0" smtClean="0">
                <a:latin typeface="Bell MT" pitchFamily="18" charset="0"/>
              </a:rPr>
              <a:t>walory przyrodnicze - flora</a:t>
            </a:r>
            <a:endParaRPr lang="pl-PL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403629">
            <a:off x="5078016" y="1745199"/>
            <a:ext cx="2819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7929586" y="378619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firletka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643834" y="1785926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krokus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857488" y="128586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rosiczka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286116" y="264318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kukułka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85720" y="4214818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Monotype Corsiva" pitchFamily="66" charset="0"/>
              </a:rPr>
              <a:t>brusznica</a:t>
            </a:r>
            <a:endParaRPr lang="pl-PL" sz="2000" b="1" dirty="0">
              <a:latin typeface="Monotype Corsiva" pitchFamily="66" charset="0"/>
            </a:endParaRPr>
          </a:p>
        </p:txBody>
      </p:sp>
      <p:pic>
        <p:nvPicPr>
          <p:cNvPr id="1026" name="Picture 2" descr="C:\Users\User\Pictures\motyl-ruchomy-obrazek-0257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435572">
            <a:off x="5660019" y="3017946"/>
            <a:ext cx="1371600" cy="1076325"/>
          </a:xfrm>
          <a:prstGeom prst="rect">
            <a:avLst/>
          </a:prstGeom>
          <a:noFill/>
        </p:spPr>
      </p:pic>
      <p:pic>
        <p:nvPicPr>
          <p:cNvPr id="17" name="~PP33.WAV">
            <a:hlinkClick r:id="" action="ppaction://media"/>
          </p:cNvPr>
          <p:cNvPicPr>
            <a:picLocks noRot="1" noChangeAspect="1"/>
          </p:cNvPicPr>
          <p:nvPr>
            <a:wavAudioFile r:embed="rId2" name="~PP33.WAV"/>
          </p:nvPr>
        </p:nvPicPr>
        <p:blipFill>
          <a:blip r:embed="rId11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301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4000" b="1" dirty="0" smtClean="0">
                <a:latin typeface="Bell MT" pitchFamily="18" charset="0"/>
              </a:rPr>
              <a:t>walory przyrodnicze - fauna</a:t>
            </a:r>
            <a:endParaRPr lang="pl-PL" dirty="0"/>
          </a:p>
        </p:txBody>
      </p:sp>
      <p:pic>
        <p:nvPicPr>
          <p:cNvPr id="5" name="Obraz 4" descr="http://huntertools.pl/attachments/Image/cietrzew5_1.jpg?template=generic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643314"/>
            <a:ext cx="52149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3387" y="1500174"/>
            <a:ext cx="3110613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663277">
            <a:off x="-227680" y="887450"/>
            <a:ext cx="3225247" cy="16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90900"/>
            <a:ext cx="40481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1214422"/>
            <a:ext cx="3467041" cy="345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 rot="2613726">
            <a:off x="-132595" y="2523728"/>
            <a:ext cx="211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salamandra 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071670" y="150017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głuszec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715272" y="614364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cietrzew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42844" y="6072206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ryś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929322" y="342900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wilk</a:t>
            </a:r>
            <a:endParaRPr lang="pl-PL" sz="2400" b="1" dirty="0">
              <a:latin typeface="Monotype Corsiva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822804" y="6604084"/>
            <a:ext cx="13211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err="1" smtClean="0"/>
              <a:t>www.huntertools.pl</a:t>
            </a:r>
            <a:endParaRPr lang="pl-PL" sz="105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0" y="6604084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err="1" smtClean="0"/>
              <a:t>www.youtube.com</a:t>
            </a:r>
            <a:endParaRPr lang="pl-PL" sz="105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000232" y="1285860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err="1" smtClean="0"/>
              <a:t>www.youtube.com</a:t>
            </a:r>
            <a:endParaRPr lang="pl-PL" sz="105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072198" y="3857628"/>
            <a:ext cx="1079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b="1" dirty="0" err="1" smtClean="0"/>
              <a:t>www.czuwaj.eu</a:t>
            </a:r>
            <a:endParaRPr lang="pl-PL" sz="1050" b="1" dirty="0"/>
          </a:p>
        </p:txBody>
      </p:sp>
      <p:pic>
        <p:nvPicPr>
          <p:cNvPr id="2050" name="Picture 2" descr="C:\Users\User\Pictures\niedźwiedź gif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57422" y="4286256"/>
            <a:ext cx="2738457" cy="2053842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2357422" y="6000768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niedźwiedź</a:t>
            </a:r>
            <a:endParaRPr lang="pl-PL" sz="2400" b="1" dirty="0">
              <a:latin typeface="Monotype Corsiva" pitchFamily="66" charset="0"/>
            </a:endParaRPr>
          </a:p>
        </p:txBody>
      </p:sp>
      <p:pic>
        <p:nvPicPr>
          <p:cNvPr id="23" name="~PP2022.WAV">
            <a:hlinkClick r:id="" action="ppaction://media"/>
          </p:cNvPr>
          <p:cNvPicPr>
            <a:picLocks noRot="1" noChangeAspect="1"/>
          </p:cNvPicPr>
          <p:nvPr>
            <a:wavAudioFile r:embed="rId2" name="~PP2022.WAV"/>
          </p:nvPr>
        </p:nvPicPr>
        <p:blipFill>
          <a:blip r:embed="rId11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761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ell MT" pitchFamily="18" charset="0"/>
              </a:rPr>
              <a:t>Nadleśnictwo Nowy Targ – </a:t>
            </a:r>
            <a:br>
              <a:rPr lang="pl-PL" b="1" dirty="0" smtClean="0">
                <a:latin typeface="Bell MT" pitchFamily="18" charset="0"/>
              </a:rPr>
            </a:br>
            <a:r>
              <a:rPr lang="pl-PL" sz="4000" b="1" dirty="0" smtClean="0">
                <a:latin typeface="Bell MT" pitchFamily="18" charset="0"/>
              </a:rPr>
              <a:t>walory edukacyjne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000496" y="3071810"/>
            <a:ext cx="253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ścieżki edukacyjne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1071546"/>
            <a:ext cx="221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lekcje terenowe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929322" y="1571612"/>
            <a:ext cx="133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konkursy</a:t>
            </a:r>
            <a:endParaRPr lang="pl-PL" sz="2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2071678"/>
            <a:ext cx="141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warsztaty</a:t>
            </a:r>
            <a:endParaRPr lang="pl-PL" sz="2400" b="1" dirty="0"/>
          </a:p>
        </p:txBody>
      </p:sp>
      <p:cxnSp>
        <p:nvCxnSpPr>
          <p:cNvPr id="10" name="Łącznik prosty ze strzałką 9"/>
          <p:cNvCxnSpPr>
            <a:stCxn id="2" idx="2"/>
            <a:endCxn id="4" idx="1"/>
          </p:cNvCxnSpPr>
          <p:nvPr/>
        </p:nvCxnSpPr>
        <p:spPr>
          <a:xfrm rot="5400000">
            <a:off x="3343746" y="2074388"/>
            <a:ext cx="1885005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2" idx="2"/>
            <a:endCxn id="6" idx="0"/>
          </p:cNvCxnSpPr>
          <p:nvPr/>
        </p:nvCxnSpPr>
        <p:spPr>
          <a:xfrm rot="16200000" flipH="1">
            <a:off x="5506746" y="482892"/>
            <a:ext cx="153974" cy="2023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2" idx="2"/>
            <a:endCxn id="5" idx="3"/>
          </p:cNvCxnSpPr>
          <p:nvPr/>
        </p:nvCxnSpPr>
        <p:spPr>
          <a:xfrm rot="5400000" flipH="1">
            <a:off x="3445270" y="290909"/>
            <a:ext cx="115259" cy="21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2" idx="2"/>
            <a:endCxn id="7" idx="0"/>
          </p:cNvCxnSpPr>
          <p:nvPr/>
        </p:nvCxnSpPr>
        <p:spPr>
          <a:xfrm rot="16200000" flipH="1">
            <a:off x="4599516" y="1390121"/>
            <a:ext cx="654040" cy="709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2" idx="2"/>
            <a:endCxn id="8" idx="0"/>
          </p:cNvCxnSpPr>
          <p:nvPr/>
        </p:nvCxnSpPr>
        <p:spPr>
          <a:xfrm rot="5400000">
            <a:off x="2290676" y="1433428"/>
            <a:ext cx="2297114" cy="2265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71379">
            <a:off x="243386" y="4281431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D:\Pictures\SZKOŁA\Wycieczki\Bór na Czerwonem 2014\Listopad 15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98623">
            <a:off x="3913407" y="3699035"/>
            <a:ext cx="2516600" cy="287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0" y="3714752"/>
            <a:ext cx="461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„Leśnik” – Ośrodek Edukacji Leśnej</a:t>
            </a:r>
            <a:endParaRPr lang="pl-P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15206" y="642918"/>
            <a:ext cx="17329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948199">
            <a:off x="168483" y="1621239"/>
            <a:ext cx="223302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Pictures\waz-ruchomy-obrazek-0131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142984"/>
            <a:ext cx="1562100" cy="1390650"/>
          </a:xfrm>
          <a:prstGeom prst="rect">
            <a:avLst/>
          </a:prstGeom>
          <a:noFill/>
        </p:spPr>
      </p:pic>
      <p:pic>
        <p:nvPicPr>
          <p:cNvPr id="27" name="~PP2821.WAV">
            <a:hlinkClick r:id="" action="ppaction://media"/>
          </p:cNvPr>
          <p:cNvPicPr>
            <a:picLocks noRot="1" noChangeAspect="1"/>
          </p:cNvPicPr>
          <p:nvPr>
            <a:wavAudioFile r:embed="rId2" name="~PP2821.WAV"/>
          </p:nvPr>
        </p:nvPicPr>
        <p:blipFill>
          <a:blip r:embed="rId10" cstate="email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19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4|8.9|2.2|2.5|9.8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2.2|13.1|2.7|3|2.9|2.6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5|8|3|8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8|1.2|7.7|13|8.1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3.8|7.8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3|4.1|3.2|3.2|3.7|8|14.4|14.8|5.6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4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1|2.9|3.4|3.3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8.1|1.7|4.8|2.6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6|2.6|1.5|7|6|2.5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251</Words>
  <Application>Microsoft Office PowerPoint</Application>
  <PresentationFormat>Pokaz na ekranie (4:3)</PresentationFormat>
  <Paragraphs>77</Paragraphs>
  <Slides>10</Slides>
  <Notes>0</Notes>
  <HiddenSlides>0</HiddenSlides>
  <MMClips>10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Nadleśnictwo Nowy Targ – podstawowe informacje</vt:lpstr>
      <vt:lpstr>Nadleśnictwo Nowy Targ –  miejsce pracy ludzi pozytywnie zakręconych</vt:lpstr>
      <vt:lpstr>Nadleśnictwo Nowy Targ –  miejsce pracy ludzi pozytywnie zakręconych</vt:lpstr>
      <vt:lpstr>Nadleśnictwo Nowy Targ –  miejsce pracy ludzi pozytywnie zakręconych</vt:lpstr>
      <vt:lpstr>Nadleśnictwo Nowy Targ –  walory przyrodnicze</vt:lpstr>
      <vt:lpstr>Nadleśnictwo Nowy Targ –  walory przyrodnicze</vt:lpstr>
      <vt:lpstr>Nadleśnictwo Nowy Targ –  walory przyrodnicze - flora</vt:lpstr>
      <vt:lpstr>Nadleśnictwo Nowy Targ –  walory przyrodnicze - fauna</vt:lpstr>
      <vt:lpstr>Nadleśnictwo Nowy Targ –  walory edukacyjne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Nowy Targ – podstawowe informacje</dc:title>
  <dc:creator>User</dc:creator>
  <cp:lastModifiedBy>user</cp:lastModifiedBy>
  <cp:revision>162</cp:revision>
  <dcterms:created xsi:type="dcterms:W3CDTF">2016-04-24T04:27:25Z</dcterms:created>
  <dcterms:modified xsi:type="dcterms:W3CDTF">2016-04-29T08:55:15Z</dcterms:modified>
</cp:coreProperties>
</file>