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E7F6-7128-4435-8B12-25DFCC474FB2}" type="datetimeFigureOut">
              <a:rPr lang="pl-PL" smtClean="0"/>
              <a:pPr/>
              <a:t>2016-04-28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7525-7C4B-4C60-BD14-870600EA39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l.wikipedia.org/wiki/Min%C3%B3g_strumieniowy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rgbClr val="FFFF00"/>
                </a:solidFill>
              </a:rPr>
              <a:t>Lasy Spalskie</a:t>
            </a:r>
            <a:endParaRPr lang="pl-PL" sz="9600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6248" y="5286388"/>
            <a:ext cx="4286280" cy="1185874"/>
          </a:xfrm>
        </p:spPr>
        <p:txBody>
          <a:bodyPr>
            <a:normAutofit/>
          </a:bodyPr>
          <a:lstStyle/>
          <a:p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1268" name="Picture 4" descr="http://www.spala.pl/przyroda/las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643051"/>
            <a:ext cx="5143804" cy="3427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Autofit/>
          </a:bodyPr>
          <a:lstStyle/>
          <a:p>
            <a:r>
              <a:rPr lang="pl-PL" sz="7200" dirty="0" smtClean="0">
                <a:solidFill>
                  <a:srgbClr val="FFFF00"/>
                </a:solidFill>
              </a:rPr>
              <a:t>Dziękujemy za </a:t>
            </a:r>
            <a:r>
              <a:rPr lang="pl-PL" sz="7200" dirty="0" smtClean="0">
                <a:solidFill>
                  <a:srgbClr val="FFFF00"/>
                </a:solidFill>
              </a:rPr>
              <a:t>uwagę</a:t>
            </a:r>
            <a:endParaRPr lang="pl-PL" sz="7200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85786" y="2786058"/>
            <a:ext cx="565590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Pracę wykonali: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MATEUSZ TOMASZEWSKI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KRYSTIAN BEDNARSKI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JAKUB POŁEĆ</a:t>
            </a:r>
          </a:p>
          <a:p>
            <a:endParaRPr lang="pl-PL" dirty="0" smtClean="0"/>
          </a:p>
          <a:p>
            <a:r>
              <a:rPr lang="pl-PL" sz="2400" b="1" dirty="0" smtClean="0">
                <a:solidFill>
                  <a:srgbClr val="C00000"/>
                </a:solidFill>
              </a:rPr>
              <a:t>GIMNAZJUM oo. BERNARDYNÓW W ŁODZI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KLASA 1</a:t>
            </a:r>
          </a:p>
          <a:p>
            <a:r>
              <a:rPr lang="pl-PL" sz="2400" b="1" dirty="0" smtClean="0">
                <a:solidFill>
                  <a:srgbClr val="C00000"/>
                </a:solidFill>
              </a:rPr>
              <a:t>Kategoria: GIMNAZJA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00FF"/>
                </a:solidFill>
              </a:rPr>
              <a:t>Nadleśnictwo w Spale – lasy spalskie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Nadleśnictwo Spała prowadzi trwale zrównoważoną gospodarkę leśną na ponad   15,5 tys. ha, a swym zasięgiem terytorialnym obejmuje 454,40km2. Dodatkowo na zlecenie Starostwa Powiatowego w Tomaszowie Mazowieckim pracownicy nadleśnictwa prowadzą nadzór nad lasami nie stanowiącymi własności skarbu państwa na obszarze ponad 2,2 tys. ha.</a:t>
            </a:r>
            <a:endParaRPr lang="pl-PL" dirty="0"/>
          </a:p>
        </p:txBody>
      </p:sp>
      <p:pic>
        <p:nvPicPr>
          <p:cNvPr id="15362" name="Picture 2" descr="http://www.spala.lodz.lasy.gov.pl/image/journal/article?img_id=24186373&amp;t=1393613164565&amp;width=5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857364"/>
            <a:ext cx="3857652" cy="3925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00FF"/>
                </a:solidFill>
              </a:rPr>
              <a:t>Historia lasu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W końcu XIX wieku, okoliczne lasy wraz z osadą Spała stały się rezydencją myśliwską. W okresie międzywojennym teren ten ustanowiono rezydencją prezydentów Polski. Puszcza w tym okresie była podporządkowana raczej łowiectwu niż ówczesnej gospodarce leśnej, dzięki czemu zachowały się duże fragmenty starych lasów.</a:t>
            </a:r>
            <a:endParaRPr lang="pl-PL" dirty="0"/>
          </a:p>
        </p:txBody>
      </p:sp>
      <p:pic>
        <p:nvPicPr>
          <p:cNvPr id="14338" name="Picture 2" descr="http://res.map4u.pl/z_2/o_3274229/900x600_img_6559.jpg"/>
          <p:cNvPicPr>
            <a:picLocks noChangeAspect="1" noChangeArrowheads="1"/>
          </p:cNvPicPr>
          <p:nvPr/>
        </p:nvPicPr>
        <p:blipFill>
          <a:blip r:embed="rId2"/>
          <a:srcRect r="20000"/>
          <a:stretch>
            <a:fillRect/>
          </a:stretch>
        </p:blipFill>
        <p:spPr bwMode="auto">
          <a:xfrm>
            <a:off x="4786314" y="1643050"/>
            <a:ext cx="4132636" cy="400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00FF"/>
                </a:solidFill>
              </a:rPr>
              <a:t>Natura 2000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072098"/>
          </a:xfrm>
        </p:spPr>
        <p:txBody>
          <a:bodyPr>
            <a:noAutofit/>
          </a:bodyPr>
          <a:lstStyle/>
          <a:p>
            <a:r>
              <a:rPr lang="pl-PL" sz="1800" dirty="0" smtClean="0"/>
              <a:t>Natura 2000 jest najmłodszą z form ochrony przyrody, wprowadzoną w 2004 roku w Polsce jako jeden z obowiązków związanych z przystąpieniem naszego kraju do Unii Europejskiej. Obszary Natura 2000 powstają we wszystkich państwach członkowskich tworząc Europejską Sieć Ekologiczną obszarów ochrony Natura 2000.</a:t>
            </a:r>
          </a:p>
          <a:p>
            <a:r>
              <a:rPr lang="pl-PL" sz="1800" dirty="0" smtClean="0"/>
              <a:t>Głównym celem funkcjonowania Europejskiej Sieci Ekologicznej Natura 2000 jest zachowanie określonych typów siedlisk przyrodniczych oraz gatunków, które uważa się za cenne i zagrożone w skali całej Europy. Drugim jej celem jest ochrona różnorodności biologicznej.</a:t>
            </a:r>
          </a:p>
          <a:p>
            <a:endParaRPr lang="pl-PL" sz="1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357298"/>
            <a:ext cx="4141817" cy="5072098"/>
          </a:xfrm>
        </p:spPr>
        <p:txBody>
          <a:bodyPr>
            <a:normAutofit fontScale="85000" lnSpcReduction="20000"/>
          </a:bodyPr>
          <a:lstStyle/>
          <a:p>
            <a:r>
              <a:rPr lang="pl-PL" sz="2100" dirty="0" smtClean="0">
                <a:solidFill>
                  <a:srgbClr val="FFFF00"/>
                </a:solidFill>
              </a:rPr>
              <a:t>Podstawą funkcjonowania programu są dwie unijne dyrektywy tzw.:  </a:t>
            </a:r>
          </a:p>
          <a:p>
            <a:endParaRPr lang="pl-PL" sz="1800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Dyrektywa Ptasia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i="1" dirty="0"/>
              <a:t>-</a:t>
            </a:r>
            <a:r>
              <a:rPr lang="pl-PL" i="1" dirty="0" smtClean="0"/>
              <a:t>Dyrektywa Parlamentu Europejskiego i Rady z dnia 30 listopada 2009 r. w sprawie ochrony dzikiego ptactwa - </a:t>
            </a:r>
            <a:r>
              <a:rPr lang="pl-PL" dirty="0" smtClean="0"/>
              <a:t>określa kryteria do wyznaczania ostoi dla gatunków ptaków zagrożonych wyginięciem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Dyrektywa Siedliskowa</a:t>
            </a:r>
            <a:r>
              <a:rPr lang="pl-PL" dirty="0" smtClean="0"/>
              <a:t> </a:t>
            </a:r>
            <a:r>
              <a:rPr lang="pl-PL" i="1" dirty="0" smtClean="0"/>
              <a:t>-Dyrektywa Rady z dnia 21 maja 1992 r. w sprawie ochrony siedlisk przyrodniczych oraz dzikiej fauny i flory</a:t>
            </a:r>
            <a:r>
              <a:rPr lang="pl-PL" dirty="0" smtClean="0"/>
              <a:t> - ustala zasady ochrony pozostałych gatunków zwierząt, a także roślin i siedlisk przyrodniczych oraz procedury ochrony obszarów szczególnie ważnych przyrodniczo.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FF"/>
                </a:solidFill>
              </a:rPr>
              <a:t>Obszar lasu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8596" y="4286256"/>
            <a:ext cx="8186766" cy="2054221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Lasy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>
                <a:solidFill>
                  <a:srgbClr val="FF0000"/>
                </a:solidFill>
              </a:rPr>
              <a:t>Nadleśnictwa Spała</a:t>
            </a:r>
            <a:r>
              <a:rPr lang="pl-PL" dirty="0" smtClean="0">
                <a:solidFill>
                  <a:srgbClr val="FF0000"/>
                </a:solidFill>
              </a:rPr>
              <a:t> - </a:t>
            </a:r>
            <a:r>
              <a:rPr lang="pl-PL" dirty="0" smtClean="0"/>
              <a:t>położone w województwie łódzkim, w powiecie tomaszowskim, na terenie ośmiu gmin: Budziszewice, Czerniewice, Inowłódz, Lubochnia, Rzeczyca, Tomaszów Mazowiecki, Ujazd i Żelechlinek.</a:t>
            </a:r>
          </a:p>
          <a:p>
            <a:r>
              <a:rPr lang="pl-PL" dirty="0" smtClean="0"/>
              <a:t>Obszar zasięgu terytorialnego Nadleśnictwa Spała wynosi  454,40 km</a:t>
            </a:r>
            <a:r>
              <a:rPr lang="pl-PL" baseline="30000" dirty="0" smtClean="0"/>
              <a:t>2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pic>
        <p:nvPicPr>
          <p:cNvPr id="17410" name="Picture 2" descr="http://www.spala.pl/zwiedzanie/mapa_spaly/map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715040" cy="266179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2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00FF"/>
                </a:solidFill>
              </a:rPr>
              <a:t>Ciekawe miejsca lasu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8596" y="1000108"/>
            <a:ext cx="4040188" cy="5572164"/>
          </a:xfrm>
        </p:spPr>
        <p:txBody>
          <a:bodyPr>
            <a:noAutofit/>
          </a:bodyPr>
          <a:lstStyle/>
          <a:p>
            <a:r>
              <a:rPr lang="pl-PL" sz="1400" dirty="0" smtClean="0"/>
              <a:t>Duże wartości krajobrazowe, które objawiają się przede wszystkim malowniczością doliny i rzeki Pilicy, obecnością dużych kompleksów leśnych oraz usytuowaniem na skrzyżowaniu szlaków handlowych już od dawna przyciągały na ten teren wielu ludzi.</a:t>
            </a:r>
          </a:p>
          <a:p>
            <a:r>
              <a:rPr lang="pl-PL" sz="1400" dirty="0" smtClean="0"/>
              <a:t>Znaną miejscowością jest również Studzianna, na terenie której znajduje się bardzo cenny obiekt budownictwa sakralnego –zespół kościelno -Filipinów, stanowiący cenny przykład architektury barokowej. Na terenie Spalskiego Parku Krajobrazowego występują ponadto liczne zabytki techniki, takie jak wiatraki, młyny wodne i tartaki.</a:t>
            </a:r>
          </a:p>
          <a:p>
            <a:r>
              <a:rPr lang="pl-PL" sz="1400" dirty="0" smtClean="0"/>
              <a:t>We wsiach zachowały się zabytkowe drewniane zabudowania m.in. w Brzustowie, Brudzewicach oraz Studziannej. Na obszarze parku przetrwał żywy folklor regionu rawskiego i opoczyńskiego</a:t>
            </a:r>
          </a:p>
          <a:p>
            <a:r>
              <a:rPr lang="pl-PL" sz="1400" dirty="0" smtClean="0"/>
              <a:t>Liczne miejsca pamięci narodowej znajdujące się w obrębie parku związane są głównie z okresem II wojny światowej. Należy do nich pomnik poświęcony pamięci legendarnego majora Henryka Dobrzańskiego „</a:t>
            </a:r>
            <a:r>
              <a:rPr lang="pl-PL" sz="1400" dirty="0" err="1" smtClean="0"/>
              <a:t>Hubala”w</a:t>
            </a:r>
            <a:r>
              <a:rPr lang="pl-PL" sz="1400" dirty="0" smtClean="0"/>
              <a:t> Anielinie.</a:t>
            </a:r>
          </a:p>
          <a:p>
            <a:endParaRPr lang="pl-PL" sz="1400" dirty="0"/>
          </a:p>
        </p:txBody>
      </p:sp>
      <p:pic>
        <p:nvPicPr>
          <p:cNvPr id="18434" name="Picture 2" descr="http://www.woda.edu.pl/img/nasiebier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9231">
            <a:off x="5931411" y="1131445"/>
            <a:ext cx="2857480" cy="2143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www.polskaniezwykla.pl/pictures/original/274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6705">
            <a:off x="5079852" y="3277827"/>
            <a:ext cx="2368139" cy="3157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FF"/>
                </a:solidFill>
              </a:rPr>
              <a:t>Praca w nadleśnictwie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528641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Nadleśnictwo, działa na podstawie ustawy z dnia 28 września 1991r o lasach oraz aktów wykonawczych do tej ustawy a w szczególności Statutu Państwowego Gospodarstwa Leśnego Lasy Państwowe, oraz na podstawie innych powszechnie obowiązujących przepisów prawa.</a:t>
            </a:r>
          </a:p>
          <a:p>
            <a:r>
              <a:rPr lang="pl-PL" dirty="0" smtClean="0"/>
              <a:t>Nadleśnictwo jest podstawową, samodzielną jednostką organizacyjną Lasów Państwowych, nieposiadającą osobowości prawnej, powołaną do prowadzenia gospodarki leśnej, wchodzącą w skład Regionalnej Dyrekcji Lasów Państwowych w Łodzi.</a:t>
            </a:r>
          </a:p>
          <a:p>
            <a:r>
              <a:rPr lang="pl-PL" dirty="0" smtClean="0"/>
              <a:t>Całokształtem działalności Nadleśnictwa kieruje Nadleśniczy na zasadzie jednoosobowego kierownictwa, reprezentuje Nadleśnictwo na zewnątrz.</a:t>
            </a:r>
          </a:p>
          <a:p>
            <a:r>
              <a:rPr lang="pl-PL" dirty="0" smtClean="0"/>
              <a:t>Nadleśniczy realizuje zadania przy pomocy podległych bezpośrednio kierowników działów i samodzielnych stanowisk.</a:t>
            </a:r>
          </a:p>
          <a:p>
            <a:endParaRPr lang="pl-PL" dirty="0"/>
          </a:p>
        </p:txBody>
      </p:sp>
      <p:pic>
        <p:nvPicPr>
          <p:cNvPr id="19458" name="Picture 2" descr="http://www.spala.lodz.lasy.gov.pl/image/image_gallery?uuid=b0b7d913-d7c6-4d79-954a-4c1fa3233c15&amp;groupId=866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418883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60" name="Picture 4" descr="http://www.spala.lodz.lasy.gov.pl/image/image_gallery?img_id=26153135&amp;t=1421754213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85860"/>
            <a:ext cx="3048021" cy="22860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0000FF"/>
                </a:solidFill>
              </a:rPr>
              <a:t>Pomniki przyrody w lesie spalskim</a:t>
            </a:r>
            <a:endParaRPr lang="pl-PL" sz="4000" dirty="0">
              <a:solidFill>
                <a:srgbClr val="0000FF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4143380"/>
            <a:ext cx="8258204" cy="2500330"/>
          </a:xfrm>
        </p:spPr>
        <p:txBody>
          <a:bodyPr>
            <a:normAutofit fontScale="55000" lnSpcReduction="20000"/>
          </a:bodyPr>
          <a:lstStyle/>
          <a:p>
            <a:r>
              <a:rPr lang="pl-PL" sz="3300" dirty="0" smtClean="0"/>
              <a:t>Pomniki przyrody to zwykle pojedyncze okazy przyrody ożywionej bądź nieożywionej. Najczęściej występującymi w lasach pomnikami przyrody są najstarsze i największe drzewa. W 2012 r. mieliśmy ich w całej Polsce już prawie 11 tys., z czego 8,5 tys. stanowiły właśnie drzewa.</a:t>
            </a:r>
          </a:p>
          <a:p>
            <a:r>
              <a:rPr lang="pl-PL" sz="3300" dirty="0"/>
              <a:t>Na terenie Nadleśnictwa Spała zinwentaryzowano  obiekty uznane za pomniki przyrody</a:t>
            </a:r>
            <a:endParaRPr lang="pl-PL" sz="3300" dirty="0" smtClean="0"/>
          </a:p>
          <a:p>
            <a:r>
              <a:rPr lang="pl-PL" sz="3300" dirty="0"/>
              <a:t>Są to pojedyncze drzewa (31 ) oraz grupy drzew (13 grup i jedna aleja) Najczęściej pomnikami są dęby szypułkowe  oraz lipy drobnolistne . Pomnikami są również sosny zwyczajne, wiąz szypułkowy.</a:t>
            </a:r>
            <a:endParaRPr lang="pl-PL" sz="3300" dirty="0" smtClean="0"/>
          </a:p>
          <a:p>
            <a:pPr>
              <a:buNone/>
            </a:pPr>
            <a:r>
              <a:rPr lang="pl-PL" sz="3300" b="1" dirty="0"/>
              <a:t> </a:t>
            </a:r>
            <a:endParaRPr lang="pl-PL" sz="3300" dirty="0" smtClean="0"/>
          </a:p>
          <a:p>
            <a:endParaRPr lang="pl-PL" dirty="0"/>
          </a:p>
        </p:txBody>
      </p:sp>
      <p:pic>
        <p:nvPicPr>
          <p:cNvPr id="20484" name="Picture 4" descr="http://www.spala.lodz.lasy.gov.pl/image/journal/article?img_id=24019501&amp;t=1393401310161&amp;width=7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71546"/>
            <a:ext cx="5357850" cy="2955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00FF"/>
                </a:solidFill>
              </a:rPr>
              <a:t>Zwierzęta lasu</a:t>
            </a:r>
            <a:endParaRPr lang="pl-PL" dirty="0">
              <a:solidFill>
                <a:srgbClr val="0000FF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40188" cy="4911741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Najlepiej poznaną grupą kręgowców występujących na terenie Spalskiego Parku Krajobrazowego są ptaki. Dotychczas na terenie parku stwierdzono 205 gatunków, w tym 140 mających tu swoje lęgowiska. Z wyjątkiem 3 gatunków (wrony siwej, sroki i gawrona) wszystkie inne ptaki bądź to podlegają ochronie, bądź też są ptakami łownymi.</a:t>
            </a:r>
          </a:p>
          <a:p>
            <a:r>
              <a:rPr lang="pl-PL" dirty="0" smtClean="0"/>
              <a:t>W Pilicy oraz jej starorzeczach stwierdzono występowanie 28 gatunków ryb i jednego przedstawiciela smoczkoustych – minoga</a:t>
            </a:r>
            <a:r>
              <a:rPr lang="pl-PL" dirty="0" smtClean="0">
                <a:hlinkClick r:id="rId2" tooltip="Minóg strumieniowy"/>
              </a:rPr>
              <a:t> </a:t>
            </a:r>
            <a:r>
              <a:rPr lang="pl-PL" dirty="0" smtClean="0"/>
              <a:t>strumieniowego. Odnotowano również 9 gatunków płazów, w tym 6 chronionych oraz 5 gatunków gadów, wszystkich podlegających ochronie.</a:t>
            </a:r>
          </a:p>
          <a:p>
            <a:r>
              <a:rPr lang="pl-PL" dirty="0" smtClean="0"/>
              <a:t>Dobrze zbadane są ssaki tego terenu – występuje tu 31 gatunków, z czego 7 objętych jest całkowitą ochroną, a 12 należy do zwierzyny łownej. Należy podkreślić występowanie zwierzyny grubej, a zwłaszcza dzików, saren, jeleni szlachetnych i danieli.</a:t>
            </a:r>
          </a:p>
          <a:p>
            <a:r>
              <a:rPr lang="pl-PL" dirty="0" smtClean="0"/>
              <a:t>Jak dotąd na terenie Spalskiego Parku Krajobrazowego i jego otuliny utworzono 5 rezerwatów przyrody. W granicach parku leżą 3 rezerwaty: Konewka, Spała i Żądłowice, w granicach otuliny dwa – Sługocice i Jeleń. Interesującym miejscem jest Ośrodek Hodowli Żubrów w Książu k. Smardzewic, znajdujący się od 1976 r. pod zarządem Kampinoskiego Parku Narodowego.</a:t>
            </a:r>
          </a:p>
          <a:p>
            <a:endParaRPr lang="pl-PL" dirty="0"/>
          </a:p>
        </p:txBody>
      </p:sp>
      <p:sp>
        <p:nvSpPr>
          <p:cNvPr id="21506" name="AutoShape 2" descr="Znalezione obrazy dla zapytania zwierzeta lasu w sp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08" name="AutoShape 4" descr="Znalezione obrazy dla zapytania zwierzeta lasu w sp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0" name="AutoShape 6" descr="Znalezione obrazy dla zapytania zwierzeta lasu w sp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512" name="AutoShape 8" descr="Znalezione obrazy dla zapytania zwierzeta lasu w sp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14" name="Picture 10" descr="http://www.spala.lodz.lasy.gov.pl/image/image_gallery?uuid=2589498c-5354-4db1-8fab-079ce41e40e3&amp;groupId=22036212&amp;t=13878755785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429024" cy="2286016"/>
          </a:xfrm>
          <a:prstGeom prst="rect">
            <a:avLst/>
          </a:prstGeom>
          <a:noFill/>
        </p:spPr>
      </p:pic>
      <p:pic>
        <p:nvPicPr>
          <p:cNvPr id="21516" name="Picture 12" descr="http://www.spala.lodz.lasy.gov.pl/image/image_gallery?uuid=189c2a8a-5277-45f4-afce-2fd1ca2d4b20&amp;groupId=866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57628"/>
            <a:ext cx="2928958" cy="2194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826</Words>
  <Application>Microsoft Office PowerPoint</Application>
  <PresentationFormat>Pokaz na ekranie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Lasy Spalskie</vt:lpstr>
      <vt:lpstr>Nadleśnictwo w Spale – lasy spalskie</vt:lpstr>
      <vt:lpstr>Historia lasu</vt:lpstr>
      <vt:lpstr>Natura 2000</vt:lpstr>
      <vt:lpstr>Obszar lasu</vt:lpstr>
      <vt:lpstr>Ciekawe miejsca lasu</vt:lpstr>
      <vt:lpstr>Praca w nadleśnictwie</vt:lpstr>
      <vt:lpstr>Pomniki przyrody w lesie spalskim</vt:lpstr>
      <vt:lpstr>Zwierzęta lasu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Lasy Spalskie</dc:title>
  <dc:creator>Ewelina</dc:creator>
  <cp:lastModifiedBy>Ewelina</cp:lastModifiedBy>
  <cp:revision>23</cp:revision>
  <dcterms:created xsi:type="dcterms:W3CDTF">2016-02-15T08:58:11Z</dcterms:created>
  <dcterms:modified xsi:type="dcterms:W3CDTF">2016-04-28T04:41:25Z</dcterms:modified>
</cp:coreProperties>
</file>