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2"/>
  </p:notesMasterIdLst>
  <p:sldIdLst>
    <p:sldId id="257" r:id="rId2"/>
    <p:sldId id="258" r:id="rId3"/>
    <p:sldId id="259" r:id="rId4"/>
    <p:sldId id="268" r:id="rId5"/>
    <p:sldId id="269" r:id="rId6"/>
    <p:sldId id="270" r:id="rId7"/>
    <p:sldId id="273" r:id="rId8"/>
    <p:sldId id="263" r:id="rId9"/>
    <p:sldId id="265" r:id="rId10"/>
    <p:sldId id="271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/>
  </p:normalViewPr>
  <p:slideViewPr>
    <p:cSldViewPr snapToGrid="0">
      <p:cViewPr varScale="1">
        <p:scale>
          <a:sx n="63" d="100"/>
          <a:sy n="63" d="100"/>
        </p:scale>
        <p:origin x="-486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4DC58-813C-4A47-8296-E5AA85C195F9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093EB-815A-42A1-8EEA-786DDC7EA1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870780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93EB-815A-42A1-8EEA-786DDC7EA13B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93EB-815A-42A1-8EEA-786DDC7EA13B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2588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085350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45755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1347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1388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5080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7255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4108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73167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272005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57412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73520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9000">
              <a:srgbClr val="92D050"/>
            </a:gs>
            <a:gs pos="99000">
              <a:srgbClr val="9DD36D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A21F6-288A-4455-9DBB-F0FEE7EBE002}" type="datetimeFigureOut">
              <a:rPr lang="pl-PL" smtClean="0"/>
              <a:pPr/>
              <a:t>2016-04-29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5FD8-1AB5-4649-BE27-84BE5BA7E5F5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727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media" Target="../media/media1.mp3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50" y="-245259"/>
            <a:ext cx="10515600" cy="1325563"/>
          </a:xfrm>
        </p:spPr>
        <p:txBody>
          <a:bodyPr/>
          <a:lstStyle/>
          <a:p>
            <a:r>
              <a:rPr lang="pl-PL" b="1" dirty="0" smtClean="0"/>
              <a:t>            NADLEŚNICTWO KONIN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8777840" y="1455058"/>
            <a:ext cx="3089701" cy="3881437"/>
          </a:xfrm>
          <a:prstGeom prst="rect">
            <a:avLst/>
          </a:prstGeom>
        </p:spPr>
      </p:pic>
      <p:sp>
        <p:nvSpPr>
          <p:cNvPr id="5" name="Symbol zastępczy tekstu 4"/>
          <p:cNvSpPr>
            <a:spLocks noGrp="1"/>
          </p:cNvSpPr>
          <p:nvPr>
            <p:ph type="body"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191" y="807266"/>
            <a:ext cx="5671752" cy="5897907"/>
          </a:xfrm>
          <a:prstGeom prst="rect">
            <a:avLst/>
          </a:prstGeom>
        </p:spPr>
      </p:pic>
      <p:pic>
        <p:nvPicPr>
          <p:cNvPr id="6" name="Ĺšpiew ptakĂłw poranek idelana muzyka do usypiania dzieci.(videoo.inf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216795591"/>
      </p:ext>
    </p:extLst>
  </p:cSld>
  <p:clrMapOvr>
    <a:masterClrMapping/>
  </p:clrMapOvr>
  <p:transition spd="slow" advTm="386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834753" y="2929180"/>
            <a:ext cx="5355794" cy="3928820"/>
          </a:xfrm>
        </p:spPr>
        <p:txBody>
          <a:bodyPr>
            <a:normAutofit/>
          </a:bodyPr>
          <a:lstStyle/>
          <a:p>
            <a:r>
              <a:rPr lang="pl-PL" sz="3200" dirty="0" smtClean="0"/>
              <a:t>Prace wykonali:</a:t>
            </a:r>
          </a:p>
          <a:p>
            <a:r>
              <a:rPr lang="pl-PL" sz="3200" dirty="0" smtClean="0"/>
              <a:t>Kamila Kruszyńska</a:t>
            </a:r>
          </a:p>
          <a:p>
            <a:r>
              <a:rPr lang="pl-PL" sz="3200" dirty="0" smtClean="0"/>
              <a:t>Jakub Manikowski</a:t>
            </a:r>
          </a:p>
          <a:p>
            <a:r>
              <a:rPr lang="pl-PL" sz="3200" dirty="0" smtClean="0"/>
              <a:t>Krystian Michalak</a:t>
            </a:r>
          </a:p>
          <a:p>
            <a:r>
              <a:rPr lang="pl-PL" sz="3200" dirty="0" smtClean="0"/>
              <a:t>kl. V</a:t>
            </a:r>
          </a:p>
          <a:p>
            <a:r>
              <a:rPr lang="pl-PL" sz="3200" dirty="0" smtClean="0"/>
              <a:t>Szkoła Podstawowa</a:t>
            </a:r>
          </a:p>
          <a:p>
            <a:r>
              <a:rPr lang="pl-PL" sz="3200" dirty="0" smtClean="0"/>
              <a:t>i</a:t>
            </a:r>
            <a:r>
              <a:rPr lang="pl-PL" sz="3200" smtClean="0"/>
              <a:t>m</a:t>
            </a:r>
            <a:r>
              <a:rPr lang="pl-PL" sz="3200" dirty="0" smtClean="0"/>
              <a:t>. J.  Tuwima w Złotkowie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83224"/>
            <a:ext cx="5842860" cy="438214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66807" y="731266"/>
            <a:ext cx="7175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Siedziba Nadleśnictwa Konin</a:t>
            </a:r>
            <a:endParaRPr lang="pl-PL" sz="2000" dirty="0"/>
          </a:p>
        </p:txBody>
      </p:sp>
    </p:spTree>
    <p:extLst>
      <p:ext uri="{BB962C8B-B14F-4D97-AF65-F5344CB8AC3E}">
        <p14:creationId xmlns="" xmlns:p14="http://schemas.microsoft.com/office/powerpoint/2010/main" val="40559322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0431"/>
    </mc:Choice>
    <mc:Fallback>
      <p:transition spd="slow" advTm="1043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6691"/>
          </a:xfrm>
        </p:spPr>
        <p:txBody>
          <a:bodyPr/>
          <a:lstStyle/>
          <a:p>
            <a:r>
              <a:rPr lang="pl-PL" dirty="0" smtClean="0"/>
              <a:t>            </a:t>
            </a:r>
            <a:r>
              <a:rPr lang="pl-PL" b="1" dirty="0" smtClean="0"/>
              <a:t>Historia Nadleśnictwa Konin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80768"/>
            <a:ext cx="12192000" cy="62772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sz="1800" b="1" dirty="0" smtClean="0"/>
              <a:t>Lasy Nadleśnictwa Konin do czasów II wojny światowej należały głównie do majątków ziemskich, a w niewielkiej części były własnością chłopską lub kolonistów niemieckich. Lasy majątkowe miały plany gospodarcze i podzielone były na obręby. Nadleśnictwo Konin powołane zostało  1.X.1968 roku w wyniku połączenia dawnego Nadleśnictwa Kazimierz Biskupi  i Nadleśnictwa Sompolno.</a:t>
            </a:r>
          </a:p>
          <a:p>
            <a:pPr marL="0" indent="0">
              <a:buNone/>
            </a:pPr>
            <a:r>
              <a:rPr lang="pl-PL" sz="1800" b="1" dirty="0" smtClean="0"/>
              <a:t>Powierzchnia Nadleśnictwa wynosiła 10 773 ha a składały się na nią grunty: </a:t>
            </a:r>
          </a:p>
          <a:p>
            <a:pPr marL="0" indent="0">
              <a:buNone/>
            </a:pPr>
            <a:r>
              <a:rPr lang="pl-PL" sz="1800" b="1" dirty="0" smtClean="0"/>
              <a:t>Nadleśnictwa Kazimierz Biskupi   - 4 617 ha</a:t>
            </a:r>
          </a:p>
          <a:p>
            <a:pPr marL="0" indent="0">
              <a:buNone/>
            </a:pPr>
            <a:r>
              <a:rPr lang="pl-PL" sz="1800" b="1" dirty="0" smtClean="0"/>
              <a:t>Nadleśnictwa Sompolno                - 6 156 ha</a:t>
            </a:r>
          </a:p>
          <a:p>
            <a:pPr marL="0" indent="0">
              <a:buNone/>
            </a:pPr>
            <a:r>
              <a:rPr lang="pl-PL" sz="1800" b="1" dirty="0" smtClean="0"/>
              <a:t>W wyniku trwającego  w Lasach procesu restrukturyzacji jednostek organizacyjnych  z dniem 1.I.1976 roku przyjęto z Nadleśnictwa Grodziec leśnictwa Żychlin i Kowalewek o powierzchni 2 393 ha a z dniem 1.I.1979 roku dołączono z likwidowanego  Nadleśnictwa Boniewo leśnictwo </a:t>
            </a:r>
            <a:r>
              <a:rPr lang="pl-PL" sz="1800" b="1" dirty="0" err="1" smtClean="0"/>
              <a:t>Belny</a:t>
            </a:r>
            <a:r>
              <a:rPr lang="pl-PL" sz="1800" b="1" dirty="0" smtClean="0"/>
              <a:t> o powierzchni 791 ha.</a:t>
            </a:r>
          </a:p>
          <a:p>
            <a:pPr marL="0" indent="0">
              <a:buNone/>
            </a:pPr>
            <a:endParaRPr lang="pl-PL" sz="1800" b="1" dirty="0" smtClean="0"/>
          </a:p>
          <a:p>
            <a:pPr marL="0" indent="0">
              <a:buNone/>
            </a:pPr>
            <a:r>
              <a:rPr lang="pl-PL" sz="1800" b="1" dirty="0" smtClean="0"/>
              <a:t> Gatunki panujące obecnie w drzewostanach:                                                       Struktura siedlisk:</a:t>
            </a:r>
          </a:p>
          <a:p>
            <a:pPr marL="0" indent="0">
              <a:buNone/>
            </a:pPr>
            <a:r>
              <a:rPr lang="pl-PL" sz="1800" b="1" dirty="0" smtClean="0"/>
              <a:t>Sosna -75,6%                                                                                                         Bory -20%</a:t>
            </a:r>
          </a:p>
          <a:p>
            <a:pPr marL="0" indent="0">
              <a:buNone/>
            </a:pPr>
            <a:r>
              <a:rPr lang="pl-PL" sz="1800" b="1" dirty="0" smtClean="0"/>
              <a:t>Dąb -9,75%                                                                                                             Bory mieszane -31%</a:t>
            </a:r>
          </a:p>
          <a:p>
            <a:pPr marL="0" indent="0">
              <a:buNone/>
            </a:pPr>
            <a:r>
              <a:rPr lang="pl-PL" sz="1800" b="1" dirty="0" smtClean="0"/>
              <a:t>Olcha -6,9%                                                                                                            Lasy mieszane -32%</a:t>
            </a:r>
          </a:p>
          <a:p>
            <a:pPr marL="0" indent="0">
              <a:buNone/>
            </a:pPr>
            <a:r>
              <a:rPr lang="pl-PL" sz="1800" b="1" dirty="0" smtClean="0"/>
              <a:t>Brzoza -4,8%                                                                                                           Lasy -11%</a:t>
            </a:r>
          </a:p>
          <a:p>
            <a:pPr marL="0" indent="0">
              <a:buNone/>
            </a:pPr>
            <a:r>
              <a:rPr lang="pl-PL" sz="1800" b="1" dirty="0" smtClean="0"/>
              <a:t>Jesion -1,0%                                                                                                            Olsy -6%</a:t>
            </a:r>
          </a:p>
          <a:p>
            <a:pPr marL="0" indent="0">
              <a:buNone/>
            </a:pPr>
            <a:r>
              <a:rPr lang="pl-PL" sz="1800" b="1" dirty="0" smtClean="0"/>
              <a:t>Inne -2,0%</a:t>
            </a:r>
          </a:p>
          <a:p>
            <a:pPr marL="0" indent="0">
              <a:buNone/>
            </a:pPr>
            <a:r>
              <a:rPr lang="pl-PL" sz="1800" b="1" dirty="0"/>
              <a:t> </a:t>
            </a:r>
            <a:r>
              <a:rPr lang="pl-PL" sz="1800" b="1" dirty="0" smtClean="0"/>
              <a:t>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pl-PL" sz="1800" b="1" dirty="0" smtClean="0"/>
              <a:t>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pl-PL" sz="1800" b="1" dirty="0"/>
              <a:t> </a:t>
            </a:r>
            <a:r>
              <a:rPr lang="pl-PL" sz="1800" b="1" dirty="0" smtClean="0"/>
              <a:t>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pl-PL" sz="1800" b="1" dirty="0" smtClean="0"/>
              <a:t>                                                                                                                                                                                                                                              						</a:t>
            </a:r>
          </a:p>
          <a:p>
            <a:pPr marL="0" indent="0">
              <a:buNone/>
            </a:pPr>
            <a:endParaRPr lang="pl-PL" sz="1800" b="1" dirty="0" smtClean="0"/>
          </a:p>
          <a:p>
            <a:pPr marL="0" indent="0">
              <a:buNone/>
            </a:pPr>
            <a:endParaRPr lang="pl-PL" sz="1800" b="1" dirty="0" smtClean="0"/>
          </a:p>
          <a:p>
            <a:pPr marL="0" indent="0">
              <a:buNone/>
            </a:pPr>
            <a:endParaRPr lang="pl-PL" sz="18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/>
          <a:srcRect l="48334" t="36574" r="19238" b="36750"/>
          <a:stretch/>
        </p:blipFill>
        <p:spPr>
          <a:xfrm>
            <a:off x="1677771" y="3805881"/>
            <a:ext cx="3530064" cy="21995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/>
          <a:srcRect l="58553" t="71151" r="10784"/>
          <a:stretch/>
        </p:blipFill>
        <p:spPr>
          <a:xfrm>
            <a:off x="8844828" y="3766572"/>
            <a:ext cx="3030016" cy="21399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18244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 advTm="102038">
        <p14:warp dir="in"/>
      </p:transition>
    </mc:Choice>
    <mc:Fallback>
      <p:transition spd="slow" advTm="1020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849" y="365125"/>
            <a:ext cx="11081951" cy="1325563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/>
              <a:t>Na terenie Nadleśnictwa Konin występują następujące formy       			ochrony przyrody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Dwa Parki Krajobrazowe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Cztery Obszary Chronionego Krajobrazu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Obszary Natura 2000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 smtClean="0"/>
              <a:t> Pięć Rezerwatów Przyrody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dirty="0"/>
              <a:t> </a:t>
            </a:r>
            <a:r>
              <a:rPr lang="pl-PL" dirty="0" smtClean="0"/>
              <a:t>Szesnaście Pomników Przyrody </a:t>
            </a:r>
          </a:p>
          <a:p>
            <a:pPr>
              <a:buFont typeface="Wingdings" panose="05000000000000000000" pitchFamily="2" charset="2"/>
              <a:buChar char="Ø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32158" y="1825625"/>
            <a:ext cx="2871002" cy="215325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9223" y="4429896"/>
            <a:ext cx="2971285" cy="22284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48" y="4429896"/>
            <a:ext cx="2971286" cy="222846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68113" y="4484872"/>
            <a:ext cx="2613454" cy="22121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283143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15813"/>
    </mc:Choice>
    <mc:Fallback>
      <p:transition spd="slow" advTm="1581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pl-PL" altLang="pl-PL" sz="1800" b="1" i="1" u="sng" dirty="0"/>
              <a:t>Rezerwat Pustelnik</a:t>
            </a:r>
            <a:r>
              <a:rPr lang="pl-PL" altLang="pl-PL" sz="1800" b="1" i="1" dirty="0"/>
              <a:t>- utworzony został w 1997r. , zajmuje obszar 94,64 ha. W jego centrum znajduje się szczyt Sowiej Góry, na którym od XVII wieku wznosi się klasztor Kamedułów. Głównym obiektem ochrony w rezerwacie są zbiorowiska łęgowe i gradowe, tworzące malowniczą mozaikę z jeziorami, </a:t>
            </a:r>
            <a:r>
              <a:rPr lang="pl-PL" altLang="pl-PL" sz="1800" b="1" i="1" dirty="0" err="1"/>
              <a:t>torfiankami</a:t>
            </a:r>
            <a:r>
              <a:rPr lang="pl-PL" altLang="pl-PL" sz="1800" b="1" i="1" dirty="0"/>
              <a:t> i polanami. Warstwę drzew tworzą: jesion z domieszka jaworu, brzoza brodawkowata i grad, dąb bezszypułkowym i brzoza brodawkowata z domieszką sosny zwyczajnej. Na warstwę krzewów składają się leszczyna, dereń, buk, lipa drobnolistna, </a:t>
            </a:r>
            <a:r>
              <a:rPr lang="pl-PL" altLang="pl-PL" sz="1800" b="1" i="1" dirty="0" smtClean="0"/>
              <a:t>grąd</a:t>
            </a:r>
            <a:r>
              <a:rPr lang="pl-PL" altLang="pl-PL" sz="1800" b="1" i="1" dirty="0"/>
              <a:t>, świerk, jarząb.</a:t>
            </a:r>
          </a:p>
          <a:p>
            <a:endParaRPr lang="pl-PL" altLang="pl-PL" sz="1800" b="1" i="1" dirty="0"/>
          </a:p>
          <a:p>
            <a:endParaRPr lang="pl-PL" altLang="pl-PL" sz="1800" b="1" i="1" dirty="0"/>
          </a:p>
          <a:p>
            <a:endParaRPr lang="pl-PL" altLang="pl-PL" sz="1800" b="1" i="1" dirty="0"/>
          </a:p>
          <a:p>
            <a:endParaRPr lang="pl-PL" altLang="pl-PL" sz="1800" b="1" i="1" dirty="0"/>
          </a:p>
          <a:p>
            <a:r>
              <a:rPr lang="pl-PL" altLang="pl-PL" sz="1800" b="1" i="1" dirty="0" smtClean="0"/>
              <a:t> </a:t>
            </a:r>
            <a:endParaRPr lang="pl-PL" altLang="pl-PL" sz="1800" b="1" i="1" dirty="0"/>
          </a:p>
          <a:p>
            <a:pPr>
              <a:buFontTx/>
              <a:buNone/>
            </a:pPr>
            <a:r>
              <a:rPr lang="pl-PL" altLang="pl-PL" sz="1800" b="1" i="1" dirty="0"/>
              <a:t>Klasztor Kamedułów          </a:t>
            </a:r>
            <a:r>
              <a:rPr lang="pl-PL" altLang="pl-PL" sz="1800" b="1" i="1" dirty="0" smtClean="0"/>
              <a:t>                 Jezioro </a:t>
            </a:r>
            <a:r>
              <a:rPr lang="pl-PL" altLang="pl-PL" sz="1800" b="1" i="1" dirty="0"/>
              <a:t>Skąpe          </a:t>
            </a:r>
            <a:r>
              <a:rPr lang="pl-PL" altLang="pl-PL" sz="1800" b="1" i="1" dirty="0" smtClean="0"/>
              <a:t>                        </a:t>
            </a:r>
            <a:r>
              <a:rPr lang="pl-PL" altLang="pl-PL" sz="1800" b="1" i="1" dirty="0"/>
              <a:t>Las łęgowy           </a:t>
            </a:r>
            <a:r>
              <a:rPr lang="pl-PL" altLang="pl-PL" sz="1800" b="1" i="1" dirty="0" smtClean="0"/>
              <a:t>                    Grąd </a:t>
            </a:r>
            <a:r>
              <a:rPr lang="pl-PL" altLang="pl-PL" sz="1800" b="1" i="1" dirty="0"/>
              <a:t>niski</a:t>
            </a:r>
          </a:p>
          <a:p>
            <a:pPr>
              <a:buFontTx/>
              <a:buNone/>
            </a:pPr>
            <a:endParaRPr lang="pl-PL" altLang="pl-PL" sz="1800" b="1" i="1" dirty="0"/>
          </a:p>
          <a:p>
            <a:pPr>
              <a:buFontTx/>
              <a:buNone/>
            </a:pPr>
            <a:endParaRPr lang="pl-PL" altLang="pl-PL" sz="1800" b="1" i="1" dirty="0"/>
          </a:p>
          <a:p>
            <a:pPr>
              <a:buFontTx/>
              <a:buNone/>
            </a:pPr>
            <a:endParaRPr lang="pl-PL" altLang="pl-PL" sz="1800" b="1" i="1" dirty="0"/>
          </a:p>
          <a:p>
            <a:pPr>
              <a:buFontTx/>
              <a:buNone/>
            </a:pPr>
            <a:endParaRPr lang="pl-PL" altLang="pl-PL" sz="1800" b="1" i="1" dirty="0"/>
          </a:p>
          <a:p>
            <a:pPr>
              <a:buFontTx/>
              <a:buNone/>
            </a:pPr>
            <a:endParaRPr lang="pl-PL" altLang="pl-PL" sz="1800" b="1" i="1" dirty="0"/>
          </a:p>
          <a:p>
            <a:pPr>
              <a:buFontTx/>
              <a:buNone/>
            </a:pPr>
            <a:endParaRPr lang="pl-PL" altLang="pl-PL" sz="1800" b="1" i="1" dirty="0"/>
          </a:p>
          <a:p>
            <a:pPr>
              <a:buFontTx/>
              <a:buNone/>
            </a:pPr>
            <a:endParaRPr lang="pl-PL" altLang="pl-PL" sz="1800" b="1" i="1" dirty="0"/>
          </a:p>
          <a:p>
            <a:pPr>
              <a:buFontTx/>
              <a:buNone/>
            </a:pPr>
            <a:r>
              <a:rPr lang="pl-PL" altLang="pl-PL" sz="1800" b="1" i="1" dirty="0"/>
              <a:t>  Grzebień biały           </a:t>
            </a:r>
            <a:r>
              <a:rPr lang="pl-PL" altLang="pl-PL" sz="1800" b="1" i="1" dirty="0" smtClean="0"/>
              <a:t>                    Grążel </a:t>
            </a:r>
            <a:r>
              <a:rPr lang="pl-PL" altLang="pl-PL" sz="1800" b="1" i="1" dirty="0"/>
              <a:t>żółty                      </a:t>
            </a:r>
            <a:r>
              <a:rPr lang="pl-PL" altLang="pl-PL" sz="1800" b="1" i="1" dirty="0" smtClean="0"/>
              <a:t>                   </a:t>
            </a:r>
            <a:r>
              <a:rPr lang="pl-PL" altLang="pl-PL" sz="1800" b="1" i="1" dirty="0"/>
              <a:t>Sarny                   </a:t>
            </a:r>
            <a:r>
              <a:rPr lang="pl-PL" altLang="pl-PL" sz="1800" b="1" i="1" dirty="0" smtClean="0"/>
              <a:t>                               Bocian </a:t>
            </a:r>
            <a:r>
              <a:rPr lang="pl-PL" altLang="pl-PL" sz="1800" b="1" i="1" dirty="0"/>
              <a:t>czarny</a:t>
            </a:r>
          </a:p>
        </p:txBody>
      </p:sp>
      <p:pic>
        <p:nvPicPr>
          <p:cNvPr id="7173" name="Picture 5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3" y="1706564"/>
            <a:ext cx="2376488" cy="14430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292363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83" y="1690688"/>
            <a:ext cx="1941512" cy="1457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4983_Kopia-DSCN64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43" y="3844131"/>
            <a:ext cx="1741487" cy="2319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27418911812038049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321" y="3801807"/>
            <a:ext cx="1800225" cy="2292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rodzina_sar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861" y="3789107"/>
            <a:ext cx="2665412" cy="230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181px-Blackstork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87" y="3771107"/>
            <a:ext cx="1544638" cy="2305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P101020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72" y="1679576"/>
            <a:ext cx="1958975" cy="1468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P10102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038" y="1481138"/>
            <a:ext cx="1404937" cy="1666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12061464"/>
      </p:ext>
    </p:extLst>
  </p:cSld>
  <p:clrMapOvr>
    <a:masterClrMapping/>
  </p:clrMapOvr>
  <p:transition spd="slow" advTm="5865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/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r>
              <a:rPr lang="pl-PL" altLang="pl-PL" sz="1800" b="1" i="1" u="sng" dirty="0" smtClean="0"/>
              <a:t>Rezerwat  </a:t>
            </a:r>
            <a:r>
              <a:rPr lang="pl-PL" altLang="pl-PL" sz="1800" b="1" i="1" u="sng" dirty="0" err="1" smtClean="0"/>
              <a:t>Bieniszew</a:t>
            </a:r>
            <a:r>
              <a:rPr lang="pl-PL" altLang="pl-PL" sz="1800" b="1" i="1" dirty="0" smtClean="0"/>
              <a:t> – utworzony na obszarze 144,4 ha w centralnej części Puszczy </a:t>
            </a:r>
            <a:r>
              <a:rPr lang="pl-PL" altLang="pl-PL" sz="1800" b="1" i="1" dirty="0" err="1" smtClean="0"/>
              <a:t>Bieniszewskiej</a:t>
            </a:r>
            <a:r>
              <a:rPr lang="pl-PL" altLang="pl-PL" sz="1800" b="1" i="1" dirty="0" smtClean="0"/>
              <a:t> w 1996 r. W celu zachowania fragmentu drzewostanu liściastego reprezentującego stanowiska świetlistej dąbrowy i kwaśnej dąbrowy. W rezerwacie dominuje dąb bezszypułkowy z domieszką sosny zwyczajnej . Wśród  </a:t>
            </a:r>
            <a:r>
              <a:rPr lang="pl-PL" altLang="pl-PL" sz="1800" b="1" i="1" dirty="0" err="1" smtClean="0"/>
              <a:t>zadrzewień</a:t>
            </a:r>
            <a:r>
              <a:rPr lang="pl-PL" altLang="pl-PL" sz="1800" b="1" i="1" dirty="0" smtClean="0"/>
              <a:t> znajduje się wiele pomników przyrody. Bogate runo leśne skrywa kilka gatunków roślin chronionych m.in. konwalię majową, lilię złotogłów, kalinę koralową, a także inne rzadkie rośliny. W rezerwacie występuje kilka zbiorników wodnych - stawów, </a:t>
            </a:r>
            <a:r>
              <a:rPr lang="pl-PL" altLang="pl-PL" sz="1800" b="1" i="1" dirty="0" err="1" smtClean="0"/>
              <a:t>torfianek</a:t>
            </a:r>
            <a:r>
              <a:rPr lang="pl-PL" altLang="pl-PL" sz="1800" b="1" i="1" dirty="0" smtClean="0"/>
              <a:t> oraz jezioro Wściekłe.</a:t>
            </a:r>
          </a:p>
          <a:p>
            <a:endParaRPr lang="pl-PL" altLang="pl-PL" sz="1800" b="1" i="1" dirty="0" smtClean="0"/>
          </a:p>
          <a:p>
            <a:endParaRPr lang="pl-PL" altLang="pl-PL" sz="1800" b="1" i="1" dirty="0" smtClean="0"/>
          </a:p>
          <a:p>
            <a:endParaRPr lang="pl-PL" altLang="pl-PL" sz="1800" b="1" i="1" dirty="0" smtClean="0"/>
          </a:p>
          <a:p>
            <a:endParaRPr lang="pl-PL" altLang="pl-PL" sz="1800" b="1" i="1" dirty="0" smtClean="0"/>
          </a:p>
          <a:p>
            <a:endParaRPr lang="pl-PL" altLang="pl-PL" sz="1800" b="1" i="1" dirty="0" smtClean="0"/>
          </a:p>
          <a:p>
            <a:endParaRPr lang="pl-PL" altLang="pl-PL" sz="1800" b="1" i="1" dirty="0" smtClean="0"/>
          </a:p>
          <a:p>
            <a:pPr>
              <a:buFontTx/>
              <a:buNone/>
            </a:pPr>
            <a:r>
              <a:rPr lang="pl-PL" altLang="pl-PL" sz="1800" b="1" i="1" dirty="0" smtClean="0"/>
              <a:t> Świetlista dąbrowa                                               Kwaśna dąbrowa                             Zbiornik wodny w rezerwacie</a:t>
            </a:r>
          </a:p>
          <a:p>
            <a:pPr>
              <a:buFontTx/>
              <a:buNone/>
            </a:pPr>
            <a:endParaRPr lang="pl-PL" altLang="pl-PL" sz="1800" b="1" i="1" dirty="0" smtClean="0"/>
          </a:p>
          <a:p>
            <a:pPr>
              <a:buFontTx/>
              <a:buNone/>
            </a:pPr>
            <a:endParaRPr lang="pl-PL" altLang="pl-PL" sz="1800" b="1" i="1" dirty="0" smtClean="0"/>
          </a:p>
          <a:p>
            <a:pPr>
              <a:buFontTx/>
              <a:buNone/>
            </a:pPr>
            <a:endParaRPr lang="pl-PL" altLang="pl-PL" sz="1800" b="1" i="1" dirty="0" smtClean="0"/>
          </a:p>
          <a:p>
            <a:pPr>
              <a:buFontTx/>
              <a:buNone/>
            </a:pPr>
            <a:endParaRPr lang="pl-PL" altLang="pl-PL" sz="1800" b="1" i="1" dirty="0" smtClean="0"/>
          </a:p>
          <a:p>
            <a:pPr>
              <a:buFontTx/>
              <a:buNone/>
            </a:pPr>
            <a:endParaRPr lang="pl-PL" altLang="pl-PL" sz="1800" b="1" i="1" dirty="0" smtClean="0"/>
          </a:p>
          <a:p>
            <a:pPr>
              <a:buFontTx/>
              <a:buNone/>
            </a:pPr>
            <a:endParaRPr lang="pl-PL" altLang="pl-PL" sz="1800" b="1" i="1" dirty="0" smtClean="0"/>
          </a:p>
          <a:p>
            <a:pPr>
              <a:buFontTx/>
              <a:buNone/>
            </a:pPr>
            <a:r>
              <a:rPr lang="pl-PL" altLang="pl-PL" sz="1800" b="1" i="1" dirty="0" smtClean="0"/>
              <a:t>           Muchówka żałobna                                                      Perkozek                                         Pliszka żółta</a:t>
            </a:r>
            <a:endParaRPr lang="pl-PL" altLang="pl-PL" sz="1800" b="1" i="1" dirty="0"/>
          </a:p>
        </p:txBody>
      </p:sp>
      <p:pic>
        <p:nvPicPr>
          <p:cNvPr id="4101" name="Picture 5" descr="P10101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1616866"/>
            <a:ext cx="2839122" cy="2044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10101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4" y="1616866"/>
            <a:ext cx="2668586" cy="20001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P10101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616866"/>
            <a:ext cx="2967339" cy="20441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il36_Broget-fluesnapp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1" y="4545916"/>
            <a:ext cx="2577779" cy="1945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ABG9EcFBEGubZbgx4ApAxzunGA8rttP6bPcMiFx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651" y="4545916"/>
            <a:ext cx="2781913" cy="1945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6906822_pliszka-zolt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545916"/>
            <a:ext cx="2918642" cy="1945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93057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Tm="60807">
        <p:circle/>
      </p:transition>
    </mc:Choice>
    <mc:Fallback>
      <p:transition spd="slow" advTm="6080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025350" y="-37500"/>
            <a:ext cx="8229600" cy="404813"/>
          </a:xfrm>
        </p:spPr>
        <p:txBody>
          <a:bodyPr>
            <a:normAutofit fontScale="90000"/>
          </a:bodyPr>
          <a:lstStyle/>
          <a:p>
            <a:r>
              <a:rPr lang="pl-PL" altLang="pl-PL" sz="36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LEŚNICTWO BIENISZEW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367313"/>
            <a:ext cx="12192000" cy="64906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pl-PL" altLang="pl-PL" sz="2000" b="1" i="1" u="sng" dirty="0"/>
              <a:t>Rezerwat Mielno</a:t>
            </a:r>
            <a:r>
              <a:rPr lang="pl-PL" altLang="pl-PL" sz="2000" b="1" i="1" dirty="0"/>
              <a:t> –utworzony został w 1957r. w celu ochrony ptactwa wodnego i błotnego (występującego tu w liczbie 69 gatunków) oraz stanowiska brzozy niskiej. Obejmuje powierzchnie 94,34 ha z czego około 70% stanowią gleby bagienne lub wody otwarte z otaczającymi je obszarami szuwarów ,łąk i podmokłych lasów. W rezerwacie występują 24 gatunki drzew i 19 gatunków krzewów. Granicą południową rezerwatu biegnie zielony szlak turystyczny, ścieżka rowerowa i ścieżka przyrodniczo-leśna.</a:t>
            </a:r>
          </a:p>
          <a:p>
            <a:pPr>
              <a:lnSpc>
                <a:spcPct val="80000"/>
              </a:lnSpc>
            </a:pPr>
            <a:endParaRPr lang="pl-PL" altLang="pl-PL" sz="1800" b="1" i="1" dirty="0"/>
          </a:p>
          <a:p>
            <a:pPr>
              <a:lnSpc>
                <a:spcPct val="80000"/>
              </a:lnSpc>
            </a:pPr>
            <a:endParaRPr lang="pl-PL" altLang="pl-PL" sz="1600" b="1" i="1" dirty="0"/>
          </a:p>
          <a:p>
            <a:pPr>
              <a:lnSpc>
                <a:spcPct val="80000"/>
              </a:lnSpc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pl-PL" sz="1600" b="1" i="1" dirty="0"/>
              <a:t>                                                   </a:t>
            </a:r>
            <a:r>
              <a:rPr lang="pl-PL" altLang="pl-PL" sz="1600" b="1" i="1" dirty="0" smtClean="0"/>
              <a:t>                             Czernica                                              </a:t>
            </a:r>
            <a:r>
              <a:rPr lang="pl-PL" altLang="pl-PL" sz="1600" b="1" i="1" dirty="0"/>
              <a:t>Cyranka                </a:t>
            </a:r>
            <a:r>
              <a:rPr lang="pl-PL" altLang="pl-PL" sz="1600" b="1" i="1" dirty="0" smtClean="0"/>
              <a:t>                                 Wodnik </a:t>
            </a:r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pl-PL" sz="1600" b="1" i="1" dirty="0"/>
              <a:t>       </a:t>
            </a:r>
            <a:r>
              <a:rPr lang="pl-PL" altLang="pl-PL" sz="1600" b="1" i="1" dirty="0" smtClean="0"/>
              <a:t>   </a:t>
            </a:r>
            <a:r>
              <a:rPr lang="pl-PL" altLang="pl-PL" sz="1600" b="1" i="1" dirty="0"/>
              <a:t>Rokitniczka                   </a:t>
            </a:r>
            <a:r>
              <a:rPr lang="pl-PL" altLang="pl-PL" sz="1600" b="1" i="1" dirty="0" smtClean="0"/>
              <a:t>                    </a:t>
            </a:r>
            <a:r>
              <a:rPr lang="pl-PL" altLang="pl-PL" sz="1600" b="1" i="1" dirty="0"/>
              <a:t>Perkoz                  </a:t>
            </a:r>
            <a:r>
              <a:rPr lang="pl-PL" altLang="pl-PL" sz="1600" b="1" i="1" dirty="0" smtClean="0"/>
              <a:t>                             </a:t>
            </a:r>
            <a:r>
              <a:rPr lang="pl-PL" altLang="pl-PL" sz="1600" b="1" i="1" dirty="0"/>
              <a:t>Storczyk              </a:t>
            </a:r>
            <a:r>
              <a:rPr lang="pl-PL" altLang="pl-PL" sz="1600" b="1" i="1" dirty="0" smtClean="0"/>
              <a:t>                 </a:t>
            </a:r>
            <a:r>
              <a:rPr lang="pl-PL" altLang="pl-PL" sz="1600" b="1" i="1" dirty="0"/>
              <a:t>Listera              </a:t>
            </a:r>
            <a:r>
              <a:rPr lang="pl-PL" altLang="pl-PL" sz="1600" b="1" i="1" dirty="0" smtClean="0"/>
              <a:t>                           Goździk</a:t>
            </a:r>
            <a:endParaRPr lang="pl-PL" altLang="pl-PL" sz="16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pl-PL" sz="1600" b="1" i="1" dirty="0"/>
              <a:t>                                             </a:t>
            </a:r>
            <a:r>
              <a:rPr lang="pl-PL" altLang="pl-PL" sz="1600" b="1" i="1" dirty="0" smtClean="0"/>
              <a:t>                      </a:t>
            </a:r>
            <a:r>
              <a:rPr lang="pl-PL" altLang="pl-PL" sz="1600" b="1" i="1" dirty="0"/>
              <a:t>zausznik                 </a:t>
            </a:r>
            <a:r>
              <a:rPr lang="pl-PL" altLang="pl-PL" sz="1600" b="1" i="1" dirty="0" smtClean="0"/>
              <a:t>                              </a:t>
            </a:r>
            <a:r>
              <a:rPr lang="pl-PL" altLang="pl-PL" sz="1600" b="1" i="1" dirty="0"/>
              <a:t>krwisty                </a:t>
            </a:r>
            <a:r>
              <a:rPr lang="pl-PL" altLang="pl-PL" sz="1600" b="1" i="1" dirty="0" smtClean="0"/>
              <a:t>               </a:t>
            </a:r>
            <a:r>
              <a:rPr lang="pl-PL" altLang="pl-PL" sz="1600" b="1" i="1" dirty="0"/>
              <a:t>jajowata           </a:t>
            </a:r>
            <a:r>
              <a:rPr lang="pl-PL" altLang="pl-PL" sz="1600" b="1" i="1" dirty="0" smtClean="0"/>
              <a:t>                            </a:t>
            </a:r>
            <a:r>
              <a:rPr lang="pl-PL" altLang="pl-PL" sz="1600" b="1" i="1" dirty="0"/>
              <a:t>pyszny</a:t>
            </a:r>
          </a:p>
          <a:p>
            <a:pPr>
              <a:lnSpc>
                <a:spcPct val="80000"/>
              </a:lnSpc>
              <a:buFontTx/>
              <a:buNone/>
            </a:pPr>
            <a:endParaRPr lang="pl-PL" altLang="pl-PL" sz="1600" b="1" i="1" dirty="0"/>
          </a:p>
        </p:txBody>
      </p:sp>
      <p:pic>
        <p:nvPicPr>
          <p:cNvPr id="3076" name="Picture 4" descr="Podobny obr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62" y="1645768"/>
            <a:ext cx="2555875" cy="1743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samie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419" y="1640256"/>
            <a:ext cx="2247677" cy="1748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ik7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064" y="1640256"/>
            <a:ext cx="1985660" cy="17125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rokitniczka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0" y="4316992"/>
            <a:ext cx="2150819" cy="18111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yran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304" y="1640256"/>
            <a:ext cx="2218476" cy="1732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ANd9GcRH0mYBsxUdL2x9wRMz0kOmx9RH0Y-xt8aBnLXIh5UkLEz7X-YZk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32" y="4316992"/>
            <a:ext cx="1491017" cy="18213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istera_ovat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529" y="4328898"/>
            <a:ext cx="1452413" cy="17873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180px-Gozdzikpyszny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230" y="4305085"/>
            <a:ext cx="1400989" cy="18111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6789888_zauszni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98" y="4351917"/>
            <a:ext cx="2276257" cy="17761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14558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54277">
        <p14:window dir="vert"/>
      </p:transition>
    </mc:Choice>
    <mc:Fallback>
      <p:transition spd="slow" advTm="542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88764" y="2155016"/>
            <a:ext cx="11590985" cy="98963"/>
          </a:xfrm>
        </p:spPr>
        <p:txBody>
          <a:bodyPr>
            <a:normAutofit fontScale="90000"/>
          </a:bodyPr>
          <a:lstStyle/>
          <a:p>
            <a:r>
              <a:rPr lang="pl-PL" sz="2700" b="1" dirty="0" smtClean="0"/>
              <a:t>Rezerwat Sokółki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>powierzchnia 244,10 ha </a:t>
            </a:r>
            <a:br>
              <a:rPr lang="pl-PL" sz="2000" b="1" dirty="0" smtClean="0"/>
            </a:br>
            <a:r>
              <a:rPr lang="pl-PL" sz="2000" b="1" dirty="0" smtClean="0"/>
              <a:t>Powołany w 1996 roku. Obiektem chronionym są tu duże powierzchnie grądów oraz lasów lęgowych wywodzących się z Puszczy </a:t>
            </a:r>
            <a:r>
              <a:rPr lang="pl-PL" sz="2000" b="1" dirty="0" err="1" smtClean="0"/>
              <a:t>Bieniszewskiej</a:t>
            </a:r>
            <a:r>
              <a:rPr lang="pl-PL" sz="2000" b="1" dirty="0" smtClean="0"/>
              <a:t>. Oprócz interesującej roślinności grądowej i lęgowej rezerwat jako część dużego kompleksu leśnego jest ostoją wielu gatunków zwierząt w tym licznej zwierzyny łownej. Lasy  te charakteryzują się  dobrze wykształconym  podszytem z dominującym  grabem oraz klonem i bukiem. Z bogatej flory rezerwatu na szczególną uwagę zasługują : kopytnik pospolity, pierwiosnka lekarska , kalina koralowa, marzanka wonna, bluszcz pospolity, wawrzynek </a:t>
            </a:r>
            <a:r>
              <a:rPr lang="pl-PL" sz="2000" b="1" dirty="0" err="1" smtClean="0"/>
              <a:t>wilczełyko</a:t>
            </a:r>
            <a:r>
              <a:rPr lang="pl-PL" sz="2000" b="1" dirty="0" smtClean="0"/>
              <a:t> i konwalia majowa.</a:t>
            </a:r>
            <a:r>
              <a:rPr lang="pl-PL" sz="4800" b="1" dirty="0" smtClean="0"/>
              <a:t/>
            </a:r>
            <a:br>
              <a:rPr lang="pl-PL" sz="4800" b="1" dirty="0" smtClean="0"/>
            </a:br>
            <a:endParaRPr lang="pl-PL" sz="2700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30751" y="2459757"/>
            <a:ext cx="3401419" cy="2446234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9029075" y="5111769"/>
            <a:ext cx="2903095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Grąd niski w 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rezerwacie Sokółki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3" y="2459757"/>
            <a:ext cx="3438659" cy="257899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8" y="2253979"/>
            <a:ext cx="4106616" cy="3084782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139252" y="5705073"/>
            <a:ext cx="642277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kopytnik pospolity     </a:t>
            </a:r>
            <a:r>
              <a:rPr lang="pl-PL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marzanka wonna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7199988"/>
      </p:ext>
    </p:extLst>
  </p:cSld>
  <p:clrMapOvr>
    <a:masterClrMapping/>
  </p:clrMapOvr>
  <p:transition spd="slow" advTm="59299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2422" y="-1"/>
            <a:ext cx="11969578" cy="2162433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Leśnictwo Brzeźno</a:t>
            </a:r>
            <a:br>
              <a:rPr lang="pl-PL" sz="2400" b="1" dirty="0" smtClean="0"/>
            </a:br>
            <a:r>
              <a:rPr lang="pl-PL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Rezerwat Złota Góra </a:t>
            </a:r>
            <a:r>
              <a:rPr lang="pl-PL" sz="2000" b="1" dirty="0" smtClean="0"/>
              <a:t>o powierzchni 121,16 ha powołano w 1996 r. Położony jest w krajobrazie silnie zerodowanych moren oraz pozbawionym jezior, na południowym brzegu Warty. Rezerwat obejmuje masyw starej moreny pokrytej lasem, górujący nad krajobrazem niziny nadwarciańskiej. W tutejszych lasach dominuje siedlisko lasu mieszanego zasiedlone przez zbiorowiska kwaśnej dąbrowy </a:t>
            </a:r>
            <a:r>
              <a:rPr lang="pl-PL" sz="2000" b="1" dirty="0" err="1" smtClean="0"/>
              <a:t>trzcinnikowej</a:t>
            </a:r>
            <a:r>
              <a:rPr lang="pl-PL" sz="2000" b="1" dirty="0" smtClean="0"/>
              <a:t>, świetlistej dąbrowy oraz gradu wysokiego.</a:t>
            </a:r>
            <a:br>
              <a:rPr lang="pl-PL" sz="2000" b="1" dirty="0" smtClean="0"/>
            </a:br>
            <a:endParaRPr lang="pl-PL" sz="2000" b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7487" y="2246611"/>
            <a:ext cx="3067692" cy="4090257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69415" y="6358236"/>
            <a:ext cx="1803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Wieża widokowa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9954" y="2306772"/>
            <a:ext cx="4494513" cy="33678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40578" y="2306772"/>
            <a:ext cx="2616158" cy="3488211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870813" y="5862259"/>
            <a:ext cx="2148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Tablica informacyjna</a:t>
            </a:r>
          </a:p>
        </p:txBody>
      </p:sp>
      <p:sp>
        <p:nvSpPr>
          <p:cNvPr id="9" name="Prostokąt 8"/>
          <p:cNvSpPr/>
          <p:nvPr/>
        </p:nvSpPr>
        <p:spPr>
          <a:xfrm>
            <a:off x="9297407" y="5988904"/>
            <a:ext cx="2102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/>
              <a:t>Krajobraz rezerwatu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4676728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 advTm="45977">
        <p15:prstTrans prst="origami"/>
      </p:transition>
    </mc:Choice>
    <mc:Fallback>
      <p:transition spd="slow" advTm="459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8893" y="179827"/>
            <a:ext cx="11921301" cy="1248032"/>
          </a:xfrm>
        </p:spPr>
        <p:txBody>
          <a:bodyPr>
            <a:normAutofit fontScale="90000"/>
          </a:bodyPr>
          <a:lstStyle/>
          <a:p>
            <a:r>
              <a:rPr lang="pl-PL" sz="2000" b="1" dirty="0" smtClean="0"/>
              <a:t>W imieniu własnym i konińskich leśników zapraszamy w nasze lasy, by poznać ich różnorodność i bogactwo przyrodnicze. Na turystyczną atrakcyjność terenu obok walorów krajobrazowych i bogactwa przyrodniczego składają się również szczególne budowle, zabytki i pamiątki historii rozlokowane wśród lasów.  </a:t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endParaRPr lang="pl-PL" sz="2000" b="1" dirty="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pl-PL" altLang="pl-PL" sz="1600" b="1" i="1" dirty="0" smtClean="0"/>
              <a:t>   </a:t>
            </a:r>
            <a:endParaRPr lang="pl-PL" altLang="pl-PL" sz="1600" b="1" i="1" dirty="0"/>
          </a:p>
        </p:txBody>
      </p:sp>
      <p:pic>
        <p:nvPicPr>
          <p:cNvPr id="4" name="Obraz 3" descr="D:\DCIM\100PHOTO\SAM_113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3" y="1419656"/>
            <a:ext cx="4344705" cy="2582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D:\DCIM\100PHOTO\SAM_113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562" t="3960" r="6055" b="9458"/>
          <a:stretch/>
        </p:blipFill>
        <p:spPr bwMode="auto">
          <a:xfrm>
            <a:off x="5223520" y="1419656"/>
            <a:ext cx="2916195" cy="2582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58346" y="1050324"/>
            <a:ext cx="3795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Tereny bagienne nad Struga Biskupią</a:t>
            </a: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4572000" y="1050324"/>
            <a:ext cx="4324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Głaz pomnik przyrody leśnictwo Brzeżno</a:t>
            </a:r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 flipH="1">
            <a:off x="8896866" y="1050325"/>
            <a:ext cx="3163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Pomnik bitwy pod Ignacewem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80966" y="1494040"/>
            <a:ext cx="1888396" cy="2508177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914400" y="6417301"/>
            <a:ext cx="2125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</a:t>
            </a:r>
            <a:r>
              <a:rPr lang="pl-PL" b="1" dirty="0"/>
              <a:t>Bazylika w Licheniu</a:t>
            </a:r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7393" y="4097552"/>
            <a:ext cx="3485961" cy="2319749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5362426" y="641730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b="1" dirty="0"/>
              <a:t>Kapliczka św</a:t>
            </a:r>
            <a:r>
              <a:rPr lang="pl-PL" b="1" dirty="0" smtClean="0"/>
              <a:t>. Barnaby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/>
            </a:r>
            <a:br>
              <a:rPr lang="pl-PL" b="1" dirty="0"/>
            </a:br>
            <a:endParaRPr lang="pl-PL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6142" y="4097552"/>
            <a:ext cx="3133492" cy="23501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34845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Tm="31841">
        <p14:honeycomb/>
      </p:transition>
    </mc:Choice>
    <mc:Fallback>
      <p:transition spd="slow" advTm="318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Words>643</Words>
  <Application>Microsoft Office PowerPoint</Application>
  <PresentationFormat>Niestandardowy</PresentationFormat>
  <Paragraphs>104</Paragraphs>
  <Slides>10</Slides>
  <Notes>2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Motyw pakietu Office</vt:lpstr>
      <vt:lpstr>            NADLEŚNICTWO KONIN</vt:lpstr>
      <vt:lpstr>            Historia Nadleśnictwa Konin</vt:lpstr>
      <vt:lpstr>Na terenie Nadleśnictwa Konin występują następujące formy          ochrony przyrody</vt:lpstr>
      <vt:lpstr> </vt:lpstr>
      <vt:lpstr> </vt:lpstr>
      <vt:lpstr>LEŚNICTWO BIENISZEW</vt:lpstr>
      <vt:lpstr>Rezerwat Sokółki powierzchnia 244,10 ha  Powołany w 1996 roku. Obiektem chronionym są tu duże powierzchnie grądów oraz lasów lęgowych wywodzących się z Puszczy Bieniszewskiej. Oprócz interesującej roślinności grądowej i lęgowej rezerwat jako część dużego kompleksu leśnego jest ostoją wielu gatunków zwierząt w tym licznej zwierzyny łownej. Lasy  te charakteryzują się  dobrze wykształconym  podszytem z dominującym  grabem oraz klonem i bukiem. Z bogatej flory rezerwatu na szczególną uwagę zasługują : kopytnik pospolity, pierwiosnka lekarska , kalina koralowa, marzanka wonna, bluszcz pospolity, wawrzynek wilczełyko i konwalia majowa. </vt:lpstr>
      <vt:lpstr>Leśnictwo Brzeźno Rezerwat Złota Góra o powierzchni 121,16 ha powołano w 1996 r. Położony jest w krajobrazie silnie zerodowanych moren oraz pozbawionym jezior, na południowym brzegu Warty. Rezerwat obejmuje masyw starej moreny pokrytej lasem, górujący nad krajobrazem niziny nadwarciańskiej. W tutejszych lasach dominuje siedlisko lasu mieszanego zasiedlone przez zbiorowiska kwaśnej dąbrowy trzcinnikowej, świetlistej dąbrowy oraz gradu wysokiego. </vt:lpstr>
      <vt:lpstr>W imieniu własnym i konińskich leśników zapraszamy w nasze lasy, by poznać ich różnorodność i bogactwo przyrodnicze. Na turystyczną atrakcyjność terenu obok walorów krajobrazowych i bogactwa przyrodniczego składają się również szczególne budowle, zabytki i pamiątki historii rozlokowane wśród lasów.        </vt:lpstr>
      <vt:lpstr>Slajd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NADLEŚNICTWO KONIN</dc:title>
  <dc:creator>Marcin</dc:creator>
  <cp:lastModifiedBy>Nauczyciel</cp:lastModifiedBy>
  <cp:revision>42</cp:revision>
  <dcterms:created xsi:type="dcterms:W3CDTF">2016-02-22T09:59:23Z</dcterms:created>
  <dcterms:modified xsi:type="dcterms:W3CDTF">2016-04-29T09:32:10Z</dcterms:modified>
</cp:coreProperties>
</file>